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9.xml" ContentType="application/vnd.openxmlformats-officedocument.theme+xml"/>
  <Override PartName="/ppt/theme/themeOverride3.xml" ContentType="application/vnd.openxmlformats-officedocument.themeOverrid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0.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1.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3.xml" ContentType="application/vnd.openxmlformats-officedocument.theme+xml"/>
  <Override PartName="/ppt/theme/themeOverride4.xml" ContentType="application/vnd.openxmlformats-officedocument.themeOverrid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4.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17.xml" ContentType="application/vnd.openxmlformats-officedocument.theme+xml"/>
  <Override PartName="/ppt/theme/themeOverride5.xml" ContentType="application/vnd.openxmlformats-officedocument.themeOverrid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8.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2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1.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2.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23.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24.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5.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26.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7.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8.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2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30.xml" ContentType="application/vnd.openxmlformats-officedocument.theme+xml"/>
  <Override PartName="/ppt/theme/themeOverride6.xml" ContentType="application/vnd.openxmlformats-officedocument.themeOverrid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31.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32.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33.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34.xml" ContentType="application/vnd.openxmlformats-officedocument.theme+xml"/>
  <Override PartName="/ppt/theme/theme3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embeddings/oleObject2.bin" ContentType="application/vnd.openxmlformats-officedocument.oleObject"/>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13" r:id="rId1"/>
    <p:sldMasterId id="2147483927" r:id="rId2"/>
    <p:sldMasterId id="2147483939" r:id="rId3"/>
    <p:sldMasterId id="2147483951" r:id="rId4"/>
    <p:sldMasterId id="2147483971" r:id="rId5"/>
    <p:sldMasterId id="2147483977" r:id="rId6"/>
    <p:sldMasterId id="2147483983" r:id="rId7"/>
    <p:sldMasterId id="2147483987" r:id="rId8"/>
    <p:sldMasterId id="2147483993" r:id="rId9"/>
    <p:sldMasterId id="2147483999" r:id="rId10"/>
    <p:sldMasterId id="2147484005" r:id="rId11"/>
    <p:sldMasterId id="2147484009" r:id="rId12"/>
    <p:sldMasterId id="2147484015" r:id="rId13"/>
    <p:sldMasterId id="2147484021" r:id="rId14"/>
    <p:sldMasterId id="2147484027" r:id="rId15"/>
    <p:sldMasterId id="2147484031" r:id="rId16"/>
    <p:sldMasterId id="2147484037" r:id="rId17"/>
    <p:sldMasterId id="2147484044" r:id="rId18"/>
    <p:sldMasterId id="2147484050" r:id="rId19"/>
    <p:sldMasterId id="2147484054" r:id="rId20"/>
    <p:sldMasterId id="2147484060" r:id="rId21"/>
    <p:sldMasterId id="2147484066" r:id="rId22"/>
    <p:sldMasterId id="2147484070" r:id="rId23"/>
    <p:sldMasterId id="2147484076" r:id="rId24"/>
    <p:sldMasterId id="2147484082" r:id="rId25"/>
    <p:sldMasterId id="2147484086" r:id="rId26"/>
    <p:sldMasterId id="2147484092" r:id="rId27"/>
    <p:sldMasterId id="2147484098" r:id="rId28"/>
    <p:sldMasterId id="2147484102" r:id="rId29"/>
    <p:sldMasterId id="2147484108" r:id="rId30"/>
    <p:sldMasterId id="2147484122" r:id="rId31"/>
    <p:sldMasterId id="2147484134" r:id="rId32"/>
    <p:sldMasterId id="2147484146" r:id="rId33"/>
    <p:sldMasterId id="2147484157" r:id="rId34"/>
  </p:sldMasterIdLst>
  <p:notesMasterIdLst>
    <p:notesMasterId r:id="rId171"/>
  </p:notesMasterIdLst>
  <p:sldIdLst>
    <p:sldId id="415" r:id="rId35"/>
    <p:sldId id="258" r:id="rId36"/>
    <p:sldId id="418" r:id="rId37"/>
    <p:sldId id="416" r:id="rId38"/>
    <p:sldId id="412" r:id="rId39"/>
    <p:sldId id="411" r:id="rId40"/>
    <p:sldId id="413" r:id="rId41"/>
    <p:sldId id="417" r:id="rId42"/>
    <p:sldId id="414" r:id="rId43"/>
    <p:sldId id="260" r:id="rId44"/>
    <p:sldId id="261" r:id="rId45"/>
    <p:sldId id="262" r:id="rId46"/>
    <p:sldId id="263" r:id="rId47"/>
    <p:sldId id="264" r:id="rId48"/>
    <p:sldId id="265" r:id="rId49"/>
    <p:sldId id="266" r:id="rId50"/>
    <p:sldId id="267" r:id="rId51"/>
    <p:sldId id="378" r:id="rId52"/>
    <p:sldId id="268" r:id="rId53"/>
    <p:sldId id="379" r:id="rId54"/>
    <p:sldId id="269" r:id="rId55"/>
    <p:sldId id="272" r:id="rId56"/>
    <p:sldId id="273" r:id="rId57"/>
    <p:sldId id="274" r:id="rId58"/>
    <p:sldId id="275" r:id="rId59"/>
    <p:sldId id="276" r:id="rId60"/>
    <p:sldId id="277" r:id="rId61"/>
    <p:sldId id="278" r:id="rId62"/>
    <p:sldId id="279" r:id="rId63"/>
    <p:sldId id="280" r:id="rId64"/>
    <p:sldId id="281" r:id="rId65"/>
    <p:sldId id="380" r:id="rId66"/>
    <p:sldId id="385" r:id="rId67"/>
    <p:sldId id="381" r:id="rId68"/>
    <p:sldId id="282" r:id="rId69"/>
    <p:sldId id="283" r:id="rId70"/>
    <p:sldId id="386" r:id="rId71"/>
    <p:sldId id="383" r:id="rId72"/>
    <p:sldId id="384" r:id="rId73"/>
    <p:sldId id="387" r:id="rId74"/>
    <p:sldId id="391" r:id="rId75"/>
    <p:sldId id="284" r:id="rId76"/>
    <p:sldId id="390" r:id="rId77"/>
    <p:sldId id="388" r:id="rId78"/>
    <p:sldId id="389" r:id="rId79"/>
    <p:sldId id="290" r:id="rId80"/>
    <p:sldId id="291" r:id="rId81"/>
    <p:sldId id="292" r:id="rId82"/>
    <p:sldId id="294" r:id="rId83"/>
    <p:sldId id="295" r:id="rId84"/>
    <p:sldId id="296" r:id="rId85"/>
    <p:sldId id="297" r:id="rId86"/>
    <p:sldId id="298" r:id="rId87"/>
    <p:sldId id="299" r:id="rId88"/>
    <p:sldId id="300" r:id="rId89"/>
    <p:sldId id="301" r:id="rId90"/>
    <p:sldId id="302" r:id="rId91"/>
    <p:sldId id="392" r:id="rId92"/>
    <p:sldId id="305" r:id="rId93"/>
    <p:sldId id="306" r:id="rId94"/>
    <p:sldId id="307" r:id="rId95"/>
    <p:sldId id="308" r:id="rId96"/>
    <p:sldId id="309" r:id="rId97"/>
    <p:sldId id="314" r:id="rId98"/>
    <p:sldId id="310" r:id="rId99"/>
    <p:sldId id="311" r:id="rId100"/>
    <p:sldId id="312" r:id="rId101"/>
    <p:sldId id="313" r:id="rId102"/>
    <p:sldId id="315" r:id="rId103"/>
    <p:sldId id="316" r:id="rId104"/>
    <p:sldId id="317" r:id="rId105"/>
    <p:sldId id="318" r:id="rId106"/>
    <p:sldId id="319" r:id="rId107"/>
    <p:sldId id="320" r:id="rId108"/>
    <p:sldId id="321" r:id="rId109"/>
    <p:sldId id="322" r:id="rId110"/>
    <p:sldId id="323" r:id="rId111"/>
    <p:sldId id="324" r:id="rId112"/>
    <p:sldId id="326" r:id="rId113"/>
    <p:sldId id="327" r:id="rId114"/>
    <p:sldId id="393" r:id="rId115"/>
    <p:sldId id="397" r:id="rId116"/>
    <p:sldId id="328" r:id="rId117"/>
    <p:sldId id="398" r:id="rId118"/>
    <p:sldId id="399" r:id="rId119"/>
    <p:sldId id="401" r:id="rId120"/>
    <p:sldId id="400" r:id="rId121"/>
    <p:sldId id="334" r:id="rId122"/>
    <p:sldId id="335" r:id="rId123"/>
    <p:sldId id="336" r:id="rId124"/>
    <p:sldId id="404" r:id="rId125"/>
    <p:sldId id="342" r:id="rId126"/>
    <p:sldId id="343" r:id="rId127"/>
    <p:sldId id="402" r:id="rId128"/>
    <p:sldId id="337" r:id="rId129"/>
    <p:sldId id="338" r:id="rId130"/>
    <p:sldId id="339" r:id="rId131"/>
    <p:sldId id="340" r:id="rId132"/>
    <p:sldId id="341" r:id="rId133"/>
    <p:sldId id="403" r:id="rId134"/>
    <p:sldId id="357" r:id="rId135"/>
    <p:sldId id="356" r:id="rId136"/>
    <p:sldId id="358" r:id="rId137"/>
    <p:sldId id="344" r:id="rId138"/>
    <p:sldId id="345" r:id="rId139"/>
    <p:sldId id="346" r:id="rId140"/>
    <p:sldId id="347" r:id="rId141"/>
    <p:sldId id="348" r:id="rId142"/>
    <p:sldId id="349" r:id="rId143"/>
    <p:sldId id="350" r:id="rId144"/>
    <p:sldId id="405" r:id="rId145"/>
    <p:sldId id="352" r:id="rId146"/>
    <p:sldId id="406" r:id="rId147"/>
    <p:sldId id="359" r:id="rId148"/>
    <p:sldId id="360" r:id="rId149"/>
    <p:sldId id="363" r:id="rId150"/>
    <p:sldId id="361" r:id="rId151"/>
    <p:sldId id="362" r:id="rId152"/>
    <p:sldId id="407" r:id="rId153"/>
    <p:sldId id="364" r:id="rId154"/>
    <p:sldId id="365" r:id="rId155"/>
    <p:sldId id="366" r:id="rId156"/>
    <p:sldId id="367" r:id="rId157"/>
    <p:sldId id="368" r:id="rId158"/>
    <p:sldId id="369" r:id="rId159"/>
    <p:sldId id="370" r:id="rId160"/>
    <p:sldId id="371" r:id="rId161"/>
    <p:sldId id="372" r:id="rId162"/>
    <p:sldId id="408" r:id="rId163"/>
    <p:sldId id="373" r:id="rId164"/>
    <p:sldId id="409" r:id="rId165"/>
    <p:sldId id="374" r:id="rId166"/>
    <p:sldId id="375" r:id="rId167"/>
    <p:sldId id="376" r:id="rId168"/>
    <p:sldId id="377" r:id="rId169"/>
    <p:sldId id="410" r:id="rId17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 xmlns:p15="http://schemas.microsoft.com/office/powerpoint/2012/main">
        <p15:guide id="1" orient="horz" pos="702">
          <p15:clr>
            <a:srgbClr val="A4A3A4"/>
          </p15:clr>
        </p15:guide>
        <p15:guide id="2" pos="5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62" autoAdjust="0"/>
  </p:normalViewPr>
  <p:slideViewPr>
    <p:cSldViewPr snapToGrid="0" snapToObjects="1" showGuides="1">
      <p:cViewPr>
        <p:scale>
          <a:sx n="55" d="100"/>
          <a:sy n="55" d="100"/>
        </p:scale>
        <p:origin x="-3368" y="-80"/>
      </p:cViewPr>
      <p:guideLst>
        <p:guide orient="horz" pos="702"/>
        <p:guide pos="575"/>
      </p:guideLst>
    </p:cSldViewPr>
  </p:slideViewPr>
  <p:notesTextViewPr>
    <p:cViewPr>
      <p:scale>
        <a:sx n="100" d="100"/>
        <a:sy n="100" d="100"/>
      </p:scale>
      <p:origin x="0" y="0"/>
    </p:cViewPr>
  </p:notesTextViewPr>
  <p:sorterViewPr>
    <p:cViewPr>
      <p:scale>
        <a:sx n="106" d="100"/>
        <a:sy n="106" d="100"/>
      </p:scale>
      <p:origin x="0" y="1472"/>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08.xml"/><Relationship Id="rId143" Type="http://schemas.openxmlformats.org/officeDocument/2006/relationships/slide" Target="slides/slide109.xml"/><Relationship Id="rId144" Type="http://schemas.openxmlformats.org/officeDocument/2006/relationships/slide" Target="slides/slide110.xml"/><Relationship Id="rId145" Type="http://schemas.openxmlformats.org/officeDocument/2006/relationships/slide" Target="slides/slide111.xml"/><Relationship Id="rId146" Type="http://schemas.openxmlformats.org/officeDocument/2006/relationships/slide" Target="slides/slide112.xml"/><Relationship Id="rId147" Type="http://schemas.openxmlformats.org/officeDocument/2006/relationships/slide" Target="slides/slide113.xml"/><Relationship Id="rId148" Type="http://schemas.openxmlformats.org/officeDocument/2006/relationships/slide" Target="slides/slide114.xml"/><Relationship Id="rId149" Type="http://schemas.openxmlformats.org/officeDocument/2006/relationships/slide" Target="slides/slide115.xml"/><Relationship Id="rId40" Type="http://schemas.openxmlformats.org/officeDocument/2006/relationships/slide" Target="slides/slide6.xml"/><Relationship Id="rId41" Type="http://schemas.openxmlformats.org/officeDocument/2006/relationships/slide" Target="slides/slide7.xml"/><Relationship Id="rId42" Type="http://schemas.openxmlformats.org/officeDocument/2006/relationships/slide" Target="slides/slide8.xml"/><Relationship Id="rId43" Type="http://schemas.openxmlformats.org/officeDocument/2006/relationships/slide" Target="slides/slide9.xml"/><Relationship Id="rId44" Type="http://schemas.openxmlformats.org/officeDocument/2006/relationships/slide" Target="slides/slide10.xml"/><Relationship Id="rId45" Type="http://schemas.openxmlformats.org/officeDocument/2006/relationships/slide" Target="slides/slide11.xml"/><Relationship Id="rId46" Type="http://schemas.openxmlformats.org/officeDocument/2006/relationships/slide" Target="slides/slide12.xml"/><Relationship Id="rId47" Type="http://schemas.openxmlformats.org/officeDocument/2006/relationships/slide" Target="slides/slide13.xml"/><Relationship Id="rId48" Type="http://schemas.openxmlformats.org/officeDocument/2006/relationships/slide" Target="slides/slide14.xml"/><Relationship Id="rId49" Type="http://schemas.openxmlformats.org/officeDocument/2006/relationships/slide" Target="slides/slide15.xml"/><Relationship Id="rId80" Type="http://schemas.openxmlformats.org/officeDocument/2006/relationships/slide" Target="slides/slide46.xml"/><Relationship Id="rId81" Type="http://schemas.openxmlformats.org/officeDocument/2006/relationships/slide" Target="slides/slide47.xml"/><Relationship Id="rId82" Type="http://schemas.openxmlformats.org/officeDocument/2006/relationships/slide" Target="slides/slide48.xml"/><Relationship Id="rId83" Type="http://schemas.openxmlformats.org/officeDocument/2006/relationships/slide" Target="slides/slide49.xml"/><Relationship Id="rId84" Type="http://schemas.openxmlformats.org/officeDocument/2006/relationships/slide" Target="slides/slide50.xml"/><Relationship Id="rId85" Type="http://schemas.openxmlformats.org/officeDocument/2006/relationships/slide" Target="slides/slide51.xml"/><Relationship Id="rId86" Type="http://schemas.openxmlformats.org/officeDocument/2006/relationships/slide" Target="slides/slide52.xml"/><Relationship Id="rId87" Type="http://schemas.openxmlformats.org/officeDocument/2006/relationships/slide" Target="slides/slide53.xml"/><Relationship Id="rId88" Type="http://schemas.openxmlformats.org/officeDocument/2006/relationships/slide" Target="slides/slide54.xml"/><Relationship Id="rId89" Type="http://schemas.openxmlformats.org/officeDocument/2006/relationships/slide" Target="slides/slide55.xml"/><Relationship Id="rId110" Type="http://schemas.openxmlformats.org/officeDocument/2006/relationships/slide" Target="slides/slide76.xml"/><Relationship Id="rId111" Type="http://schemas.openxmlformats.org/officeDocument/2006/relationships/slide" Target="slides/slide77.xml"/><Relationship Id="rId112" Type="http://schemas.openxmlformats.org/officeDocument/2006/relationships/slide" Target="slides/slide78.xml"/><Relationship Id="rId113" Type="http://schemas.openxmlformats.org/officeDocument/2006/relationships/slide" Target="slides/slide79.xml"/><Relationship Id="rId114" Type="http://schemas.openxmlformats.org/officeDocument/2006/relationships/slide" Target="slides/slide80.xml"/><Relationship Id="rId115" Type="http://schemas.openxmlformats.org/officeDocument/2006/relationships/slide" Target="slides/slide81.xml"/><Relationship Id="rId116" Type="http://schemas.openxmlformats.org/officeDocument/2006/relationships/slide" Target="slides/slide82.xml"/><Relationship Id="rId117" Type="http://schemas.openxmlformats.org/officeDocument/2006/relationships/slide" Target="slides/slide83.xml"/><Relationship Id="rId118" Type="http://schemas.openxmlformats.org/officeDocument/2006/relationships/slide" Target="slides/slide84.xml"/><Relationship Id="rId119" Type="http://schemas.openxmlformats.org/officeDocument/2006/relationships/slide" Target="slides/slide85.xml"/><Relationship Id="rId150" Type="http://schemas.openxmlformats.org/officeDocument/2006/relationships/slide" Target="slides/slide116.xml"/><Relationship Id="rId151" Type="http://schemas.openxmlformats.org/officeDocument/2006/relationships/slide" Target="slides/slide117.xml"/><Relationship Id="rId152" Type="http://schemas.openxmlformats.org/officeDocument/2006/relationships/slide" Target="slides/slide118.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153" Type="http://schemas.openxmlformats.org/officeDocument/2006/relationships/slide" Target="slides/slide119.xml"/><Relationship Id="rId154" Type="http://schemas.openxmlformats.org/officeDocument/2006/relationships/slide" Target="slides/slide120.xml"/><Relationship Id="rId155" Type="http://schemas.openxmlformats.org/officeDocument/2006/relationships/slide" Target="slides/slide121.xml"/><Relationship Id="rId156" Type="http://schemas.openxmlformats.org/officeDocument/2006/relationships/slide" Target="slides/slide122.xml"/><Relationship Id="rId157" Type="http://schemas.openxmlformats.org/officeDocument/2006/relationships/slide" Target="slides/slide123.xml"/><Relationship Id="rId158" Type="http://schemas.openxmlformats.org/officeDocument/2006/relationships/slide" Target="slides/slide124.xml"/><Relationship Id="rId159" Type="http://schemas.openxmlformats.org/officeDocument/2006/relationships/slide" Target="slides/slide125.xml"/><Relationship Id="rId50" Type="http://schemas.openxmlformats.org/officeDocument/2006/relationships/slide" Target="slides/slide16.xml"/><Relationship Id="rId51" Type="http://schemas.openxmlformats.org/officeDocument/2006/relationships/slide" Target="slides/slide17.xml"/><Relationship Id="rId52" Type="http://schemas.openxmlformats.org/officeDocument/2006/relationships/slide" Target="slides/slide18.xml"/><Relationship Id="rId53" Type="http://schemas.openxmlformats.org/officeDocument/2006/relationships/slide" Target="slides/slide19.xml"/><Relationship Id="rId54" Type="http://schemas.openxmlformats.org/officeDocument/2006/relationships/slide" Target="slides/slide20.xml"/><Relationship Id="rId55" Type="http://schemas.openxmlformats.org/officeDocument/2006/relationships/slide" Target="slides/slide21.xml"/><Relationship Id="rId56" Type="http://schemas.openxmlformats.org/officeDocument/2006/relationships/slide" Target="slides/slide22.xml"/><Relationship Id="rId57" Type="http://schemas.openxmlformats.org/officeDocument/2006/relationships/slide" Target="slides/slide23.xml"/><Relationship Id="rId58" Type="http://schemas.openxmlformats.org/officeDocument/2006/relationships/slide" Target="slides/slide24.xml"/><Relationship Id="rId59" Type="http://schemas.openxmlformats.org/officeDocument/2006/relationships/slide" Target="slides/slide25.xml"/><Relationship Id="rId90" Type="http://schemas.openxmlformats.org/officeDocument/2006/relationships/slide" Target="slides/slide56.xml"/><Relationship Id="rId91" Type="http://schemas.openxmlformats.org/officeDocument/2006/relationships/slide" Target="slides/slide57.xml"/><Relationship Id="rId92" Type="http://schemas.openxmlformats.org/officeDocument/2006/relationships/slide" Target="slides/slide58.xml"/><Relationship Id="rId93" Type="http://schemas.openxmlformats.org/officeDocument/2006/relationships/slide" Target="slides/slide59.xml"/><Relationship Id="rId94" Type="http://schemas.openxmlformats.org/officeDocument/2006/relationships/slide" Target="slides/slide60.xml"/><Relationship Id="rId95" Type="http://schemas.openxmlformats.org/officeDocument/2006/relationships/slide" Target="slides/slide61.xml"/><Relationship Id="rId96" Type="http://schemas.openxmlformats.org/officeDocument/2006/relationships/slide" Target="slides/slide62.xml"/><Relationship Id="rId97" Type="http://schemas.openxmlformats.org/officeDocument/2006/relationships/slide" Target="slides/slide63.xml"/><Relationship Id="rId98" Type="http://schemas.openxmlformats.org/officeDocument/2006/relationships/slide" Target="slides/slide64.xml"/><Relationship Id="rId99" Type="http://schemas.openxmlformats.org/officeDocument/2006/relationships/slide" Target="slides/slide65.xml"/><Relationship Id="rId120" Type="http://schemas.openxmlformats.org/officeDocument/2006/relationships/slide" Target="slides/slide86.xml"/><Relationship Id="rId121" Type="http://schemas.openxmlformats.org/officeDocument/2006/relationships/slide" Target="slides/slide87.xml"/><Relationship Id="rId122" Type="http://schemas.openxmlformats.org/officeDocument/2006/relationships/slide" Target="slides/slide88.xml"/><Relationship Id="rId123" Type="http://schemas.openxmlformats.org/officeDocument/2006/relationships/slide" Target="slides/slide89.xml"/><Relationship Id="rId124" Type="http://schemas.openxmlformats.org/officeDocument/2006/relationships/slide" Target="slides/slide90.xml"/><Relationship Id="rId125" Type="http://schemas.openxmlformats.org/officeDocument/2006/relationships/slide" Target="slides/slide91.xml"/><Relationship Id="rId126" Type="http://schemas.openxmlformats.org/officeDocument/2006/relationships/slide" Target="slides/slide92.xml"/><Relationship Id="rId127" Type="http://schemas.openxmlformats.org/officeDocument/2006/relationships/slide" Target="slides/slide93.xml"/><Relationship Id="rId128" Type="http://schemas.openxmlformats.org/officeDocument/2006/relationships/slide" Target="slides/slide94.xml"/><Relationship Id="rId129" Type="http://schemas.openxmlformats.org/officeDocument/2006/relationships/slide" Target="slides/slide95.xml"/><Relationship Id="rId160" Type="http://schemas.openxmlformats.org/officeDocument/2006/relationships/slide" Target="slides/slide126.xml"/><Relationship Id="rId161" Type="http://schemas.openxmlformats.org/officeDocument/2006/relationships/slide" Target="slides/slide127.xml"/><Relationship Id="rId162" Type="http://schemas.openxmlformats.org/officeDocument/2006/relationships/slide" Target="slides/slide128.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163" Type="http://schemas.openxmlformats.org/officeDocument/2006/relationships/slide" Target="slides/slide129.xml"/><Relationship Id="rId164" Type="http://schemas.openxmlformats.org/officeDocument/2006/relationships/slide" Target="slides/slide130.xml"/><Relationship Id="rId165" Type="http://schemas.openxmlformats.org/officeDocument/2006/relationships/slide" Target="slides/slide131.xml"/><Relationship Id="rId166" Type="http://schemas.openxmlformats.org/officeDocument/2006/relationships/slide" Target="slides/slide132.xml"/><Relationship Id="rId167" Type="http://schemas.openxmlformats.org/officeDocument/2006/relationships/slide" Target="slides/slide133.xml"/><Relationship Id="rId168" Type="http://schemas.openxmlformats.org/officeDocument/2006/relationships/slide" Target="slides/slide134.xml"/><Relationship Id="rId169" Type="http://schemas.openxmlformats.org/officeDocument/2006/relationships/slide" Target="slides/slide135.xml"/><Relationship Id="rId60" Type="http://schemas.openxmlformats.org/officeDocument/2006/relationships/slide" Target="slides/slide26.xml"/><Relationship Id="rId61" Type="http://schemas.openxmlformats.org/officeDocument/2006/relationships/slide" Target="slides/slide27.xml"/><Relationship Id="rId62" Type="http://schemas.openxmlformats.org/officeDocument/2006/relationships/slide" Target="slides/slide28.xml"/><Relationship Id="rId63" Type="http://schemas.openxmlformats.org/officeDocument/2006/relationships/slide" Target="slides/slide29.xml"/><Relationship Id="rId64" Type="http://schemas.openxmlformats.org/officeDocument/2006/relationships/slide" Target="slides/slide30.xml"/><Relationship Id="rId65" Type="http://schemas.openxmlformats.org/officeDocument/2006/relationships/slide" Target="slides/slide31.xml"/><Relationship Id="rId66" Type="http://schemas.openxmlformats.org/officeDocument/2006/relationships/slide" Target="slides/slide32.xml"/><Relationship Id="rId67" Type="http://schemas.openxmlformats.org/officeDocument/2006/relationships/slide" Target="slides/slide33.xml"/><Relationship Id="rId68" Type="http://schemas.openxmlformats.org/officeDocument/2006/relationships/slide" Target="slides/slide34.xml"/><Relationship Id="rId69" Type="http://schemas.openxmlformats.org/officeDocument/2006/relationships/slide" Target="slides/slide35.xml"/><Relationship Id="rId130" Type="http://schemas.openxmlformats.org/officeDocument/2006/relationships/slide" Target="slides/slide96.xml"/><Relationship Id="rId131" Type="http://schemas.openxmlformats.org/officeDocument/2006/relationships/slide" Target="slides/slide97.xml"/><Relationship Id="rId132" Type="http://schemas.openxmlformats.org/officeDocument/2006/relationships/slide" Target="slides/slide98.xml"/><Relationship Id="rId133" Type="http://schemas.openxmlformats.org/officeDocument/2006/relationships/slide" Target="slides/slide99.xml"/><Relationship Id="rId134" Type="http://schemas.openxmlformats.org/officeDocument/2006/relationships/slide" Target="slides/slide100.xml"/><Relationship Id="rId135" Type="http://schemas.openxmlformats.org/officeDocument/2006/relationships/slide" Target="slides/slide101.xml"/><Relationship Id="rId136" Type="http://schemas.openxmlformats.org/officeDocument/2006/relationships/slide" Target="slides/slide102.xml"/><Relationship Id="rId137" Type="http://schemas.openxmlformats.org/officeDocument/2006/relationships/slide" Target="slides/slide103.xml"/><Relationship Id="rId138" Type="http://schemas.openxmlformats.org/officeDocument/2006/relationships/slide" Target="slides/slide104.xml"/><Relationship Id="rId139" Type="http://schemas.openxmlformats.org/officeDocument/2006/relationships/slide" Target="slides/slide105.xml"/><Relationship Id="rId170" Type="http://schemas.openxmlformats.org/officeDocument/2006/relationships/slide" Target="slides/slide136.xml"/><Relationship Id="rId171" Type="http://schemas.openxmlformats.org/officeDocument/2006/relationships/notesMaster" Target="notesMasters/notesMaster1.xml"/><Relationship Id="rId172" Type="http://schemas.openxmlformats.org/officeDocument/2006/relationships/printerSettings" Target="printerSettings/printerSettings1.bin"/><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 Target="slides/slide1.xml"/><Relationship Id="rId36" Type="http://schemas.openxmlformats.org/officeDocument/2006/relationships/slide" Target="slides/slide2.xml"/><Relationship Id="rId37" Type="http://schemas.openxmlformats.org/officeDocument/2006/relationships/slide" Target="slides/slide3.xml"/><Relationship Id="rId38" Type="http://schemas.openxmlformats.org/officeDocument/2006/relationships/slide" Target="slides/slide4.xml"/><Relationship Id="rId39" Type="http://schemas.openxmlformats.org/officeDocument/2006/relationships/slide" Target="slides/slide5.xml"/><Relationship Id="rId173" Type="http://schemas.openxmlformats.org/officeDocument/2006/relationships/presProps" Target="presProps.xml"/><Relationship Id="rId174" Type="http://schemas.openxmlformats.org/officeDocument/2006/relationships/viewProps" Target="viewProps.xml"/><Relationship Id="rId175" Type="http://schemas.openxmlformats.org/officeDocument/2006/relationships/theme" Target="theme/theme1.xml"/><Relationship Id="rId176" Type="http://schemas.openxmlformats.org/officeDocument/2006/relationships/tableStyles" Target="tableStyles.xml"/><Relationship Id="rId70" Type="http://schemas.openxmlformats.org/officeDocument/2006/relationships/slide" Target="slides/slide36.xml"/><Relationship Id="rId71" Type="http://schemas.openxmlformats.org/officeDocument/2006/relationships/slide" Target="slides/slide37.xml"/><Relationship Id="rId72" Type="http://schemas.openxmlformats.org/officeDocument/2006/relationships/slide" Target="slides/slide38.xml"/><Relationship Id="rId73" Type="http://schemas.openxmlformats.org/officeDocument/2006/relationships/slide" Target="slides/slide39.xml"/><Relationship Id="rId74" Type="http://schemas.openxmlformats.org/officeDocument/2006/relationships/slide" Target="slides/slide40.xml"/><Relationship Id="rId75" Type="http://schemas.openxmlformats.org/officeDocument/2006/relationships/slide" Target="slides/slide41.xml"/><Relationship Id="rId76" Type="http://schemas.openxmlformats.org/officeDocument/2006/relationships/slide" Target="slides/slide42.xml"/><Relationship Id="rId77" Type="http://schemas.openxmlformats.org/officeDocument/2006/relationships/slide" Target="slides/slide43.xml"/><Relationship Id="rId78" Type="http://schemas.openxmlformats.org/officeDocument/2006/relationships/slide" Target="slides/slide44.xml"/><Relationship Id="rId79" Type="http://schemas.openxmlformats.org/officeDocument/2006/relationships/slide" Target="slides/slide4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100" Type="http://schemas.openxmlformats.org/officeDocument/2006/relationships/slide" Target="slides/slide66.xml"/><Relationship Id="rId101" Type="http://schemas.openxmlformats.org/officeDocument/2006/relationships/slide" Target="slides/slide67.xml"/><Relationship Id="rId102" Type="http://schemas.openxmlformats.org/officeDocument/2006/relationships/slide" Target="slides/slide68.xml"/><Relationship Id="rId103" Type="http://schemas.openxmlformats.org/officeDocument/2006/relationships/slide" Target="slides/slide69.xml"/><Relationship Id="rId104" Type="http://schemas.openxmlformats.org/officeDocument/2006/relationships/slide" Target="slides/slide70.xml"/><Relationship Id="rId105" Type="http://schemas.openxmlformats.org/officeDocument/2006/relationships/slide" Target="slides/slide71.xml"/><Relationship Id="rId106" Type="http://schemas.openxmlformats.org/officeDocument/2006/relationships/slide" Target="slides/slide72.xml"/><Relationship Id="rId107" Type="http://schemas.openxmlformats.org/officeDocument/2006/relationships/slide" Target="slides/slide73.xml"/><Relationship Id="rId108" Type="http://schemas.openxmlformats.org/officeDocument/2006/relationships/slide" Target="slides/slide74.xml"/><Relationship Id="rId109" Type="http://schemas.openxmlformats.org/officeDocument/2006/relationships/slide" Target="slides/slide75.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40" Type="http://schemas.openxmlformats.org/officeDocument/2006/relationships/slide" Target="slides/slide106.xml"/><Relationship Id="rId141" Type="http://schemas.openxmlformats.org/officeDocument/2006/relationships/slide" Target="slides/slide10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E162C6-7933-4747-A02A-D39AD639EFDA}" type="datetimeFigureOut">
              <a:rPr lang="en-US" smtClean="0"/>
              <a:t>12/31/16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2E94C3-3B5A-B145-9BF1-FE03261F81D1}" type="slidenum">
              <a:rPr lang="en-US" smtClean="0"/>
              <a:t>‹#›</a:t>
            </a:fld>
            <a:endParaRPr lang="en-US"/>
          </a:p>
        </p:txBody>
      </p:sp>
    </p:spTree>
    <p:extLst>
      <p:ext uri="{BB962C8B-B14F-4D97-AF65-F5344CB8AC3E}">
        <p14:creationId xmlns:p14="http://schemas.microsoft.com/office/powerpoint/2010/main" val="4880442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40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1558649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441D0BA-AD39-FE47-AFBB-B00FF9350125}" type="slidenum">
              <a:rPr lang="en-US"/>
              <a:pPr>
                <a:defRPr/>
              </a:pPr>
              <a:t>11</a:t>
            </a:fld>
            <a:endParaRPr lang="en-US"/>
          </a:p>
        </p:txBody>
      </p:sp>
      <p:sp>
        <p:nvSpPr>
          <p:cNvPr id="144386"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1443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982537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BBF95BC-F4A1-B444-A24C-FE4FCD58567D}" type="slidenum">
              <a:rPr lang="en-US"/>
              <a:pPr>
                <a:defRPr/>
              </a:pPr>
              <a:t>105</a:t>
            </a:fld>
            <a:endParaRPr lang="en-US"/>
          </a:p>
        </p:txBody>
      </p:sp>
      <p:sp>
        <p:nvSpPr>
          <p:cNvPr id="222210"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2222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7583642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23AAE16-4461-5B45-AF4E-32C0D305307B}" type="slidenum">
              <a:rPr lang="en-US"/>
              <a:pPr>
                <a:defRPr/>
              </a:pPr>
              <a:t>106</a:t>
            </a:fld>
            <a:endParaRPr lang="en-US"/>
          </a:p>
        </p:txBody>
      </p:sp>
      <p:sp>
        <p:nvSpPr>
          <p:cNvPr id="2396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961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04674775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8D7CC18-7E0E-B14D-8E7A-F98AA902C9B9}" type="slidenum">
              <a:rPr lang="en-US"/>
              <a:pPr>
                <a:defRPr/>
              </a:pPr>
              <a:t>107</a:t>
            </a:fld>
            <a:endParaRPr lang="en-US"/>
          </a:p>
        </p:txBody>
      </p:sp>
      <p:sp>
        <p:nvSpPr>
          <p:cNvPr id="240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064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3370218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A2EBEEA-FB5D-6F48-936A-1413BB872267}" type="slidenum">
              <a:rPr lang="en-US"/>
              <a:pPr>
                <a:defRPr/>
              </a:pPr>
              <a:t>108</a:t>
            </a:fld>
            <a:endParaRPr lang="en-US"/>
          </a:p>
        </p:txBody>
      </p:sp>
      <p:sp>
        <p:nvSpPr>
          <p:cNvPr id="241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1667" name="Rectangle 3"/>
          <p:cNvSpPr>
            <a:spLocks noGrp="1" noChangeArrowheads="1"/>
          </p:cNvSpPr>
          <p:nvPr>
            <p:ph type="body" idx="1"/>
          </p:nvPr>
        </p:nvSpPr>
        <p:spPr/>
        <p:txBody>
          <a:bodyPr/>
          <a:lstStyle/>
          <a:p>
            <a:pPr eaLnBrk="1" hangingPunct="1">
              <a:defRPr/>
            </a:pPr>
            <a:r>
              <a:rPr lang="en-US" smtClean="0">
                <a:cs typeface="+mn-cs"/>
              </a:rPr>
              <a:t>Power Doppler works better than color Doppler at 90º to flow.</a:t>
            </a:r>
          </a:p>
        </p:txBody>
      </p:sp>
    </p:spTree>
    <p:extLst>
      <p:ext uri="{BB962C8B-B14F-4D97-AF65-F5344CB8AC3E}">
        <p14:creationId xmlns:p14="http://schemas.microsoft.com/office/powerpoint/2010/main" val="32008829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E6E4244-FB35-5547-AC1C-DC16FD562AB6}" type="slidenum">
              <a:rPr lang="en-US"/>
              <a:pPr>
                <a:defRPr/>
              </a:pPr>
              <a:t>109</a:t>
            </a:fld>
            <a:endParaRPr lang="en-US"/>
          </a:p>
        </p:txBody>
      </p:sp>
      <p:sp>
        <p:nvSpPr>
          <p:cNvPr id="4259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259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9432104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8E8E2B-53C0-F84A-A445-F31C66FBB206}" type="slidenum">
              <a:rPr lang="en-US"/>
              <a:pPr>
                <a:defRPr/>
              </a:pPr>
              <a:t>110</a:t>
            </a:fld>
            <a:endParaRPr lang="en-US"/>
          </a:p>
        </p:txBody>
      </p:sp>
      <p:sp>
        <p:nvSpPr>
          <p:cNvPr id="60313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31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Power Doppler has been recommended to help identify low flow in </a:t>
            </a:r>
            <a:r>
              <a:rPr lang="ja-JP" altLang="en-US" smtClean="0">
                <a:latin typeface="Arial"/>
                <a:cs typeface="+mn-cs"/>
              </a:rPr>
              <a:t>“</a:t>
            </a:r>
            <a:r>
              <a:rPr lang="en-US" smtClean="0">
                <a:cs typeface="+mn-cs"/>
              </a:rPr>
              <a:t>trickle</a:t>
            </a:r>
            <a:r>
              <a:rPr lang="ja-JP" altLang="en-US" smtClean="0">
                <a:latin typeface="Arial"/>
                <a:cs typeface="+mn-cs"/>
              </a:rPr>
              <a:t>”</a:t>
            </a:r>
            <a:r>
              <a:rPr lang="en-US" smtClean="0">
                <a:cs typeface="+mn-cs"/>
              </a:rPr>
              <a:t> flow, near total occlusion, situations.  Also, in tortuous vessels, you don</a:t>
            </a:r>
            <a:r>
              <a:rPr lang="ja-JP" altLang="en-US" smtClean="0">
                <a:latin typeface="Arial"/>
                <a:cs typeface="+mn-cs"/>
              </a:rPr>
              <a:t>’</a:t>
            </a:r>
            <a:r>
              <a:rPr lang="en-US" smtClean="0">
                <a:cs typeface="+mn-cs"/>
              </a:rPr>
              <a:t>t get the multiple color changes of red, blue. red, over the course of the vessel.</a:t>
            </a:r>
          </a:p>
        </p:txBody>
      </p:sp>
    </p:spTree>
    <p:extLst>
      <p:ext uri="{BB962C8B-B14F-4D97-AF65-F5344CB8AC3E}">
        <p14:creationId xmlns:p14="http://schemas.microsoft.com/office/powerpoint/2010/main" val="238384617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D2AFCF2-FBEB-CD48-B75B-0BD11A70504C}" type="slidenum">
              <a:rPr lang="en-US"/>
              <a:pPr>
                <a:defRPr/>
              </a:pPr>
              <a:t>112</a:t>
            </a:fld>
            <a:endParaRPr lang="en-US"/>
          </a:p>
        </p:txBody>
      </p:sp>
      <p:sp>
        <p:nvSpPr>
          <p:cNvPr id="1054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5475" name="Rectangle 3"/>
          <p:cNvSpPr>
            <a:spLocks noGrp="1" noChangeArrowheads="1"/>
          </p:cNvSpPr>
          <p:nvPr>
            <p:ph type="body" idx="1"/>
          </p:nvPr>
        </p:nvSpPr>
        <p:spPr/>
        <p:txBody>
          <a:bodyPr/>
          <a:lstStyle/>
          <a:p>
            <a:pPr eaLnBrk="1" hangingPunct="1">
              <a:defRPr/>
            </a:pPr>
            <a:r>
              <a:rPr lang="en-US" smtClean="0">
                <a:cs typeface="+mn-cs"/>
              </a:rPr>
              <a:t>In this combination of images, it is clear from color Doppler that the stenosis is causing a velocity increase and post stenotic turbulence, I.e., a hemodynamically significant stenosis. This is not evident in the power Doppler image.</a:t>
            </a:r>
          </a:p>
        </p:txBody>
      </p:sp>
    </p:spTree>
    <p:extLst>
      <p:ext uri="{BB962C8B-B14F-4D97-AF65-F5344CB8AC3E}">
        <p14:creationId xmlns:p14="http://schemas.microsoft.com/office/powerpoint/2010/main" val="363027083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00C7B9A-E115-0F42-9549-2766BF1FE46B}" type="slidenum">
              <a:rPr lang="en-US"/>
              <a:pPr>
                <a:defRPr/>
              </a:pPr>
              <a:t>114</a:t>
            </a:fld>
            <a:endParaRPr lang="en-US"/>
          </a:p>
        </p:txBody>
      </p:sp>
      <p:sp>
        <p:nvSpPr>
          <p:cNvPr id="2457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6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82033391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F8B1340-6DF7-8E4B-B211-44A1D431E7D6}" type="slidenum">
              <a:rPr lang="en-US"/>
              <a:pPr>
                <a:defRPr/>
              </a:pPr>
              <a:t>115</a:t>
            </a:fld>
            <a:endParaRPr lang="en-US"/>
          </a:p>
        </p:txBody>
      </p:sp>
      <p:sp>
        <p:nvSpPr>
          <p:cNvPr id="1402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0291" name="Rectangle 3"/>
          <p:cNvSpPr>
            <a:spLocks noGrp="1" noChangeArrowheads="1"/>
          </p:cNvSpPr>
          <p:nvPr>
            <p:ph type="body" idx="1"/>
          </p:nvPr>
        </p:nvSpPr>
        <p:spPr/>
        <p:txBody>
          <a:bodyPr/>
          <a:lstStyle/>
          <a:p>
            <a:pPr eaLnBrk="1" hangingPunct="1">
              <a:defRPr/>
            </a:pPr>
            <a:r>
              <a:rPr lang="en-US" smtClean="0">
                <a:cs typeface="+mn-cs"/>
              </a:rPr>
              <a:t>Mirror images are often seen in the subclavian artery region. They can also be seen occasionally in the CCA. It is sometimes referred to as the </a:t>
            </a:r>
            <a:r>
              <a:rPr lang="ja-JP" altLang="en-US" smtClean="0">
                <a:latin typeface="Arial"/>
                <a:cs typeface="+mn-cs"/>
              </a:rPr>
              <a:t>“</a:t>
            </a:r>
            <a:r>
              <a:rPr lang="en-US" smtClean="0">
                <a:cs typeface="+mn-cs"/>
              </a:rPr>
              <a:t>ghost</a:t>
            </a:r>
            <a:r>
              <a:rPr lang="ja-JP" altLang="en-US" smtClean="0">
                <a:latin typeface="Arial"/>
                <a:cs typeface="+mn-cs"/>
              </a:rPr>
              <a:t>”</a:t>
            </a:r>
            <a:r>
              <a:rPr lang="en-US" smtClean="0">
                <a:cs typeface="+mn-cs"/>
              </a:rPr>
              <a:t> CCA.</a:t>
            </a:r>
          </a:p>
        </p:txBody>
      </p:sp>
    </p:spTree>
    <p:extLst>
      <p:ext uri="{BB962C8B-B14F-4D97-AF65-F5344CB8AC3E}">
        <p14:creationId xmlns:p14="http://schemas.microsoft.com/office/powerpoint/2010/main" val="379633118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4246E0D-AC2C-A640-A5F6-CA7BD15304A5}" type="slidenum">
              <a:rPr lang="en-US"/>
              <a:pPr>
                <a:defRPr/>
              </a:pPr>
              <a:t>116</a:t>
            </a:fld>
            <a:endParaRPr lang="en-US"/>
          </a:p>
        </p:txBody>
      </p:sp>
      <p:sp>
        <p:nvSpPr>
          <p:cNvPr id="3850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85027" name="Rectangle 3"/>
          <p:cNvSpPr>
            <a:spLocks noGrp="1" noChangeArrowheads="1"/>
          </p:cNvSpPr>
          <p:nvPr>
            <p:ph type="body" idx="1"/>
          </p:nvPr>
        </p:nvSpPr>
        <p:spPr/>
        <p:txBody>
          <a:bodyPr/>
          <a:lstStyle/>
          <a:p>
            <a:pPr eaLnBrk="1" hangingPunct="1">
              <a:defRPr/>
            </a:pPr>
            <a:r>
              <a:rPr lang="en-US" dirty="0" smtClean="0">
                <a:cs typeface="+mn-cs"/>
              </a:rPr>
              <a:t>Movie=mirror artifact-</a:t>
            </a:r>
            <a:r>
              <a:rPr lang="en-US" dirty="0" err="1" smtClean="0">
                <a:cs typeface="+mn-cs"/>
              </a:rPr>
              <a:t>subcl.wmv</a:t>
            </a:r>
            <a:endParaRPr lang="en-US" dirty="0" smtClean="0">
              <a:cs typeface="+mn-cs"/>
            </a:endParaRPr>
          </a:p>
        </p:txBody>
      </p:sp>
    </p:spTree>
    <p:extLst>
      <p:ext uri="{BB962C8B-B14F-4D97-AF65-F5344CB8AC3E}">
        <p14:creationId xmlns:p14="http://schemas.microsoft.com/office/powerpoint/2010/main" val="2295687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68FAFD3-BAFB-1546-AA96-7630B769CD95}" type="slidenum">
              <a:rPr lang="en-US"/>
              <a:pPr>
                <a:defRPr/>
              </a:pPr>
              <a:t>12</a:t>
            </a:fld>
            <a:endParaRPr lang="en-US"/>
          </a:p>
        </p:txBody>
      </p:sp>
      <p:sp>
        <p:nvSpPr>
          <p:cNvPr id="146434"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464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From this Formula</a:t>
            </a:r>
            <a:r>
              <a:rPr lang="en-US" baseline="0" dirty="0" smtClean="0">
                <a:cs typeface="+mn-cs"/>
              </a:rPr>
              <a:t> One </a:t>
            </a:r>
            <a:r>
              <a:rPr lang="en-US" dirty="0" smtClean="0">
                <a:cs typeface="+mn-cs"/>
              </a:rPr>
              <a:t>race car, sound is emitted in all directions, and frequency is similar in all directions</a:t>
            </a:r>
            <a:r>
              <a:rPr lang="en-US" baseline="0" dirty="0" smtClean="0">
                <a:cs typeface="+mn-cs"/>
              </a:rPr>
              <a:t> if the car is stationary.</a:t>
            </a:r>
            <a:endParaRPr lang="en-US" dirty="0" smtClean="0">
              <a:cs typeface="+mn-cs"/>
            </a:endParaRPr>
          </a:p>
        </p:txBody>
      </p:sp>
    </p:spTree>
    <p:extLst>
      <p:ext uri="{BB962C8B-B14F-4D97-AF65-F5344CB8AC3E}">
        <p14:creationId xmlns:p14="http://schemas.microsoft.com/office/powerpoint/2010/main" val="13947051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31"/>
          <p:cNvSpPr>
            <a:spLocks noGrp="1" noChangeArrowheads="1"/>
          </p:cNvSpPr>
          <p:nvPr>
            <p:ph type="sldNum" sz="quarter" idx="5"/>
          </p:nvPr>
        </p:nvSpPr>
        <p:spPr/>
        <p:txBody>
          <a:bodyPr/>
          <a:lstStyle/>
          <a:p>
            <a:pPr>
              <a:defRPr/>
            </a:pPr>
            <a:fld id="{059D0A00-5791-0A44-A768-30922BC46914}" type="slidenum">
              <a:rPr lang="en-US"/>
              <a:pPr>
                <a:defRPr/>
              </a:pPr>
              <a:t>117</a:t>
            </a:fld>
            <a:endParaRPr lang="en-US"/>
          </a:p>
        </p:txBody>
      </p:sp>
      <p:sp>
        <p:nvSpPr>
          <p:cNvPr id="76802" name="Rectangle 2"/>
          <p:cNvSpPr>
            <a:spLocks noChangeArrowheads="1"/>
          </p:cNvSpPr>
          <p:nvPr/>
        </p:nvSpPr>
        <p:spPr bwMode="auto">
          <a:xfrm>
            <a:off x="3884614" y="1"/>
            <a:ext cx="2973387" cy="45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3" name="Rectangle 3"/>
          <p:cNvSpPr>
            <a:spLocks noChangeArrowheads="1"/>
          </p:cNvSpPr>
          <p:nvPr/>
        </p:nvSpPr>
        <p:spPr bwMode="auto">
          <a:xfrm>
            <a:off x="3884614" y="8686468"/>
            <a:ext cx="2973387" cy="45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defTabSz="927100">
              <a:defRPr/>
            </a:pPr>
            <a:r>
              <a:rPr lang="en-US" sz="1000" b="0" i="1">
                <a:solidFill>
                  <a:schemeClr val="tx1"/>
                </a:solidFill>
                <a:latin typeface="Times New Roman" charset="0"/>
                <a:cs typeface="+mn-cs"/>
              </a:rPr>
              <a:t>1</a:t>
            </a:r>
          </a:p>
        </p:txBody>
      </p:sp>
      <p:sp>
        <p:nvSpPr>
          <p:cNvPr id="76804" name="Rectangle 4"/>
          <p:cNvSpPr>
            <a:spLocks noChangeArrowheads="1"/>
          </p:cNvSpPr>
          <p:nvPr/>
        </p:nvSpPr>
        <p:spPr bwMode="auto">
          <a:xfrm>
            <a:off x="0" y="8686468"/>
            <a:ext cx="2971800" cy="45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5" name="Rectangle 5"/>
          <p:cNvSpPr>
            <a:spLocks noChangeArrowheads="1"/>
          </p:cNvSpPr>
          <p:nvPr/>
        </p:nvSpPr>
        <p:spPr bwMode="auto">
          <a:xfrm>
            <a:off x="0" y="1"/>
            <a:ext cx="2971800" cy="45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6" name="Rectangle 6"/>
          <p:cNvSpPr>
            <a:spLocks noGrp="1" noRot="1" noChangeAspect="1" noChangeArrowheads="1" noTextEdit="1"/>
          </p:cNvSpPr>
          <p:nvPr>
            <p:ph type="sldImg"/>
          </p:nvPr>
        </p:nvSpPr>
        <p:spPr>
          <a:ln w="12700" cap="flat">
            <a:solidFill>
              <a:schemeClr val="tx1"/>
            </a:solidFill>
          </a:ln>
          <a:extLst>
            <a:ext uri="{909E8E84-426E-40dd-AFC4-6F175D3DCCD1}">
              <a14:hiddenFill xmlns:a14="http://schemas.microsoft.com/office/drawing/2010/main">
                <a:noFill/>
              </a14:hiddenFill>
            </a:ext>
            <a:ext uri="{FAA26D3D-D897-4be2-8F04-BA451C77F1D7}">
              <ma14:placeholderFlag xmlns:ma14="http://schemas.microsoft.com/office/mac/drawingml/2011/main" val="1"/>
            </a:ext>
          </a:extLst>
        </p:spPr>
      </p:sp>
      <p:sp>
        <p:nvSpPr>
          <p:cNvPr id="76807" name="Rectangle 7"/>
          <p:cNvSpPr>
            <a:spLocks noGrp="1" noChangeArrowheads="1"/>
          </p:cNvSpPr>
          <p:nvPr>
            <p:ph type="body" idx="1"/>
          </p:nvPr>
        </p:nvSpPr>
        <p:spPr>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defRPr/>
            </a:pPr>
            <a:r>
              <a:rPr lang="en-US" smtClean="0">
                <a:cs typeface="+mn-cs"/>
              </a:rPr>
              <a:t>In figure 1. the object is displayed at a depth that corresponds to the </a:t>
            </a:r>
            <a:r>
              <a:rPr lang="ja-JP" altLang="en-US" smtClean="0">
                <a:latin typeface="Arial"/>
                <a:cs typeface="+mn-cs"/>
              </a:rPr>
              <a:t>“</a:t>
            </a:r>
            <a:r>
              <a:rPr lang="en-US" smtClean="0">
                <a:cs typeface="+mn-cs"/>
              </a:rPr>
              <a:t>time of flight</a:t>
            </a:r>
            <a:r>
              <a:rPr lang="ja-JP" altLang="en-US" smtClean="0">
                <a:latin typeface="Arial"/>
                <a:cs typeface="+mn-cs"/>
              </a:rPr>
              <a:t>”</a:t>
            </a:r>
            <a:r>
              <a:rPr lang="en-US" smtClean="0">
                <a:cs typeface="+mn-cs"/>
              </a:rPr>
              <a:t> of the transmitted and reflected ultrasound signal.</a:t>
            </a:r>
          </a:p>
          <a:p>
            <a:pPr eaLnBrk="1" hangingPunct="1">
              <a:defRPr/>
            </a:pPr>
            <a:endParaRPr lang="en-US" smtClean="0">
              <a:cs typeface="+mn-cs"/>
            </a:endParaRPr>
          </a:p>
          <a:p>
            <a:pPr eaLnBrk="1" hangingPunct="1">
              <a:defRPr/>
            </a:pPr>
            <a:r>
              <a:rPr lang="en-US" smtClean="0">
                <a:cs typeface="+mn-cs"/>
              </a:rPr>
              <a:t>In Figure 2. the scanline </a:t>
            </a:r>
            <a:r>
              <a:rPr lang="ja-JP" altLang="en-US" smtClean="0">
                <a:latin typeface="Arial"/>
                <a:cs typeface="+mn-cs"/>
              </a:rPr>
              <a:t>“</a:t>
            </a:r>
            <a:r>
              <a:rPr lang="en-US" smtClean="0">
                <a:cs typeface="+mn-cs"/>
              </a:rPr>
              <a:t>A</a:t>
            </a:r>
            <a:r>
              <a:rPr lang="ja-JP" altLang="en-US" smtClean="0">
                <a:latin typeface="Arial"/>
                <a:cs typeface="+mn-cs"/>
              </a:rPr>
              <a:t>”</a:t>
            </a:r>
            <a:r>
              <a:rPr lang="en-US" smtClean="0">
                <a:cs typeface="+mn-cs"/>
              </a:rPr>
              <a:t> and reflection </a:t>
            </a:r>
            <a:r>
              <a:rPr lang="ja-JP" altLang="en-US" smtClean="0">
                <a:latin typeface="Arial"/>
                <a:cs typeface="+mn-cs"/>
              </a:rPr>
              <a:t>“</a:t>
            </a:r>
            <a:r>
              <a:rPr lang="en-US" smtClean="0">
                <a:cs typeface="+mn-cs"/>
              </a:rPr>
              <a:t>B</a:t>
            </a:r>
            <a:r>
              <a:rPr lang="ja-JP" altLang="en-US" smtClean="0">
                <a:latin typeface="Arial"/>
                <a:cs typeface="+mn-cs"/>
              </a:rPr>
              <a:t>”</a:t>
            </a:r>
            <a:r>
              <a:rPr lang="en-US" smtClean="0">
                <a:cs typeface="+mn-cs"/>
              </a:rPr>
              <a:t> accurately place the object within the scan field of view. However, other beams (C) are transmitted from adjacent elements along the array. Scanline </a:t>
            </a:r>
            <a:r>
              <a:rPr lang="ja-JP" altLang="en-US" smtClean="0">
                <a:latin typeface="Arial"/>
                <a:cs typeface="+mn-cs"/>
              </a:rPr>
              <a:t>“</a:t>
            </a:r>
            <a:r>
              <a:rPr lang="en-US" smtClean="0">
                <a:cs typeface="+mn-cs"/>
              </a:rPr>
              <a:t>C</a:t>
            </a:r>
            <a:r>
              <a:rPr lang="ja-JP" altLang="en-US" smtClean="0">
                <a:latin typeface="Arial"/>
                <a:cs typeface="+mn-cs"/>
              </a:rPr>
              <a:t>”</a:t>
            </a:r>
            <a:r>
              <a:rPr lang="en-US" smtClean="0">
                <a:cs typeface="+mn-cs"/>
              </a:rPr>
              <a:t> hits a reflective surface and the beam scatters. Some of the signal reflects off the object, back to the </a:t>
            </a:r>
            <a:r>
              <a:rPr lang="ja-JP" altLang="en-US" smtClean="0">
                <a:latin typeface="Arial"/>
                <a:cs typeface="+mn-cs"/>
              </a:rPr>
              <a:t>“</a:t>
            </a:r>
            <a:r>
              <a:rPr lang="en-US" smtClean="0">
                <a:cs typeface="+mn-cs"/>
              </a:rPr>
              <a:t>hard</a:t>
            </a:r>
            <a:r>
              <a:rPr lang="ja-JP" altLang="en-US" smtClean="0">
                <a:latin typeface="Arial"/>
                <a:cs typeface="+mn-cs"/>
              </a:rPr>
              <a:t>”</a:t>
            </a:r>
            <a:r>
              <a:rPr lang="en-US" smtClean="0">
                <a:cs typeface="+mn-cs"/>
              </a:rPr>
              <a:t> reflective surface and back to the array elements (D). Because the time of flight is longer, the object is displayed (or ghosted) at an increased depth. So two objects are displayed instead of one. The object and artifact are not always displayed in the same plane. </a:t>
            </a:r>
          </a:p>
        </p:txBody>
      </p:sp>
    </p:spTree>
    <p:extLst>
      <p:ext uri="{BB962C8B-B14F-4D97-AF65-F5344CB8AC3E}">
        <p14:creationId xmlns:p14="http://schemas.microsoft.com/office/powerpoint/2010/main" val="33861472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C868A4C-212D-DD41-8A5A-15DCD868F175}" type="slidenum">
              <a:rPr lang="en-US"/>
              <a:pPr>
                <a:defRPr/>
              </a:pPr>
              <a:t>118</a:t>
            </a:fld>
            <a:endParaRPr lang="en-US"/>
          </a:p>
        </p:txBody>
      </p:sp>
      <p:sp>
        <p:nvSpPr>
          <p:cNvPr id="262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2147" name="Rectangle 3"/>
          <p:cNvSpPr>
            <a:spLocks noGrp="1" noChangeArrowheads="1"/>
          </p:cNvSpPr>
          <p:nvPr>
            <p:ph type="body" idx="1"/>
          </p:nvPr>
        </p:nvSpPr>
        <p:spPr/>
        <p:txBody>
          <a:bodyPr/>
          <a:lstStyle/>
          <a:p>
            <a:pPr eaLnBrk="1" hangingPunct="1">
              <a:defRPr/>
            </a:pPr>
            <a:r>
              <a:rPr lang="en-US" smtClean="0">
                <a:cs typeface="+mn-cs"/>
              </a:rPr>
              <a:t>The subclavian artifact is caused by reflection of the ultrasound beam off the air-tissue interface of the lung. The pedal artery artifact is due to reflection off the adjacent bone.</a:t>
            </a:r>
          </a:p>
        </p:txBody>
      </p:sp>
    </p:spTree>
    <p:extLst>
      <p:ext uri="{BB962C8B-B14F-4D97-AF65-F5344CB8AC3E}">
        <p14:creationId xmlns:p14="http://schemas.microsoft.com/office/powerpoint/2010/main" val="18906974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FCBB755-DC17-6A48-AF0E-5680A9C25078}" type="slidenum">
              <a:rPr lang="en-US"/>
              <a:pPr>
                <a:defRPr/>
              </a:pPr>
              <a:t>120</a:t>
            </a:fld>
            <a:endParaRPr lang="en-US"/>
          </a:p>
        </p:txBody>
      </p:sp>
      <p:sp>
        <p:nvSpPr>
          <p:cNvPr id="2467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67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74903538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EAE9C64-6D6F-9A4A-BF5A-16FF9DB6771D}" type="slidenum">
              <a:rPr lang="en-US"/>
              <a:pPr>
                <a:defRPr/>
              </a:pPr>
              <a:t>121</a:t>
            </a:fld>
            <a:endParaRPr lang="en-US"/>
          </a:p>
        </p:txBody>
      </p:sp>
      <p:sp>
        <p:nvSpPr>
          <p:cNvPr id="428034"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428035"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dirty="0" smtClean="0">
              <a:cs typeface="+mn-cs"/>
            </a:endParaRPr>
          </a:p>
        </p:txBody>
      </p:sp>
    </p:spTree>
    <p:extLst>
      <p:ext uri="{BB962C8B-B14F-4D97-AF65-F5344CB8AC3E}">
        <p14:creationId xmlns:p14="http://schemas.microsoft.com/office/powerpoint/2010/main" val="10519347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EBF3E10-C534-DF4E-BE18-7F9DC3F52310}" type="slidenum">
              <a:rPr lang="en-US"/>
              <a:pPr>
                <a:defRPr/>
              </a:pPr>
              <a:t>122</a:t>
            </a:fld>
            <a:endParaRPr lang="en-US"/>
          </a:p>
        </p:txBody>
      </p:sp>
      <p:sp>
        <p:nvSpPr>
          <p:cNvPr id="2631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3171"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12743734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C2A4870-2F59-604A-84B8-A0F9DCCCF212}" type="slidenum">
              <a:rPr lang="en-US"/>
              <a:pPr>
                <a:defRPr/>
              </a:pPr>
              <a:t>123</a:t>
            </a:fld>
            <a:endParaRPr lang="en-US"/>
          </a:p>
        </p:txBody>
      </p:sp>
      <p:sp>
        <p:nvSpPr>
          <p:cNvPr id="264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419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0728856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EF2D479-CF5F-5D45-85CA-C5A25FE8C474}" type="slidenum">
              <a:rPr lang="en-US"/>
              <a:pPr>
                <a:defRPr/>
              </a:pPr>
              <a:t>124</a:t>
            </a:fld>
            <a:endParaRPr lang="en-US"/>
          </a:p>
        </p:txBody>
      </p:sp>
      <p:sp>
        <p:nvSpPr>
          <p:cNvPr id="248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883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15349551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8E9A55F-2B63-A441-B929-927C79846BAD}" type="slidenum">
              <a:rPr lang="en-US"/>
              <a:pPr>
                <a:defRPr/>
              </a:pPr>
              <a:t>125</a:t>
            </a:fld>
            <a:endParaRPr lang="en-US"/>
          </a:p>
        </p:txBody>
      </p:sp>
      <p:sp>
        <p:nvSpPr>
          <p:cNvPr id="249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985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53414803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6A0B0FA-4587-254D-B65F-DD0E7EBBBAA9}" type="slidenum">
              <a:rPr lang="en-US"/>
              <a:pPr>
                <a:defRPr/>
              </a:pPr>
              <a:t>126</a:t>
            </a:fld>
            <a:endParaRPr lang="en-US"/>
          </a:p>
        </p:txBody>
      </p:sp>
      <p:sp>
        <p:nvSpPr>
          <p:cNvPr id="1167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6739" name="Rectangle 3"/>
          <p:cNvSpPr>
            <a:spLocks noGrp="1" noChangeArrowheads="1"/>
          </p:cNvSpPr>
          <p:nvPr>
            <p:ph type="body" idx="1"/>
          </p:nvPr>
        </p:nvSpPr>
        <p:spPr/>
        <p:txBody>
          <a:bodyPr/>
          <a:lstStyle/>
          <a:p>
            <a:pPr eaLnBrk="1" hangingPunct="1">
              <a:defRPr/>
            </a:pPr>
            <a:r>
              <a:rPr lang="en-US" smtClean="0">
                <a:cs typeface="+mn-cs"/>
              </a:rPr>
              <a:t>No </a:t>
            </a:r>
            <a:r>
              <a:rPr lang="ja-JP" altLang="en-US" smtClean="0">
                <a:latin typeface="Arial"/>
                <a:cs typeface="+mn-cs"/>
              </a:rPr>
              <a:t>“</a:t>
            </a:r>
            <a:r>
              <a:rPr lang="en-US" smtClean="0">
                <a:cs typeface="+mn-cs"/>
              </a:rPr>
              <a:t>filling</a:t>
            </a:r>
            <a:r>
              <a:rPr lang="ja-JP" altLang="en-US" smtClean="0">
                <a:latin typeface="Arial"/>
                <a:cs typeface="+mn-cs"/>
              </a:rPr>
              <a:t>”</a:t>
            </a:r>
            <a:r>
              <a:rPr lang="en-US" smtClean="0">
                <a:cs typeface="+mn-cs"/>
              </a:rPr>
              <a:t> in transverse plane, but vessel appears filled in long view due wide slice thickness in that region. </a:t>
            </a:r>
          </a:p>
        </p:txBody>
      </p:sp>
    </p:spTree>
    <p:extLst>
      <p:ext uri="{BB962C8B-B14F-4D97-AF65-F5344CB8AC3E}">
        <p14:creationId xmlns:p14="http://schemas.microsoft.com/office/powerpoint/2010/main" val="317421529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1AC26FD-2318-AF49-AA3F-DE3A73D8B767}" type="slidenum">
              <a:rPr lang="en-US"/>
              <a:pPr>
                <a:defRPr/>
              </a:pPr>
              <a:t>127</a:t>
            </a:fld>
            <a:endParaRPr lang="en-US"/>
          </a:p>
        </p:txBody>
      </p:sp>
      <p:sp>
        <p:nvSpPr>
          <p:cNvPr id="1177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7763" name="Rectangle 3"/>
          <p:cNvSpPr>
            <a:spLocks noGrp="1" noChangeArrowheads="1"/>
          </p:cNvSpPr>
          <p:nvPr>
            <p:ph type="body" idx="1"/>
          </p:nvPr>
        </p:nvSpPr>
        <p:spPr/>
        <p:txBody>
          <a:bodyPr/>
          <a:lstStyle/>
          <a:p>
            <a:pPr eaLnBrk="1" hangingPunct="1">
              <a:defRPr/>
            </a:pPr>
            <a:r>
              <a:rPr lang="en-US" smtClean="0">
                <a:cs typeface="+mn-cs"/>
              </a:rPr>
              <a:t>Again, no filling in the GSV in transverse. In long view there is no filling due to the vessel being in the focal zone in the elevation plane.</a:t>
            </a:r>
          </a:p>
        </p:txBody>
      </p:sp>
    </p:spTree>
    <p:extLst>
      <p:ext uri="{BB962C8B-B14F-4D97-AF65-F5344CB8AC3E}">
        <p14:creationId xmlns:p14="http://schemas.microsoft.com/office/powerpoint/2010/main" val="928903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C341EBA-9E16-F94F-B4D3-B51E7A51692E}" type="slidenum">
              <a:rPr lang="en-US"/>
              <a:pPr>
                <a:defRPr/>
              </a:pPr>
              <a:t>13</a:t>
            </a:fld>
            <a:endParaRPr lang="en-US"/>
          </a:p>
        </p:txBody>
      </p:sp>
      <p:sp>
        <p:nvSpPr>
          <p:cNvPr id="14848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484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cs typeface="+mn-cs"/>
              </a:rPr>
              <a:t>When the car is speeding the emitted sound waves are compressed in front of the car, and elongated as it moves away</a:t>
            </a:r>
            <a:r>
              <a:rPr lang="en-US" baseline="0" dirty="0" smtClean="0">
                <a:cs typeface="+mn-cs"/>
              </a:rPr>
              <a:t>. The pitch of the sound increases as the car approaches you, and the pitch decreases as the  car moves away. You are hearing the Doppler Frequency Shift!</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15384850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8FADDBE-66B9-FF41-A52E-E780899426A9}" type="slidenum">
              <a:rPr lang="en-US"/>
              <a:pPr>
                <a:defRPr/>
              </a:pPr>
              <a:t>128</a:t>
            </a:fld>
            <a:endParaRPr lang="en-US"/>
          </a:p>
        </p:txBody>
      </p:sp>
      <p:sp>
        <p:nvSpPr>
          <p:cNvPr id="250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088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5445376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B98740-5DD1-D94D-BB96-1373B198295F}" type="slidenum">
              <a:rPr lang="en-US"/>
              <a:pPr>
                <a:defRPr/>
              </a:pPr>
              <a:t>130</a:t>
            </a:fld>
            <a:endParaRPr lang="en-US"/>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3187" name="Rectangle 3"/>
          <p:cNvSpPr>
            <a:spLocks noGrp="1" noChangeArrowheads="1"/>
          </p:cNvSpPr>
          <p:nvPr>
            <p:ph type="body" idx="1"/>
          </p:nvPr>
        </p:nvSpPr>
        <p:spPr/>
        <p:txBody>
          <a:bodyPr/>
          <a:lstStyle/>
          <a:p>
            <a:pPr eaLnBrk="1" hangingPunct="1">
              <a:defRPr/>
            </a:pPr>
            <a:r>
              <a:rPr lang="en-US" smtClean="0">
                <a:cs typeface="+mn-cs"/>
              </a:rPr>
              <a:t>Linear array transducers use numerous elements across the face of the transducer for Doppler purpose. This wide aperture effect causes a broadening of the spectral waveform and elevates the peak frequencies artificially. This effect is most pronounced at high Doppler angles, and is reduced at lower Doppler angles. The result can be an overestimation of measured peak velocity.  This is a good reason for using Doppler Angles of 60 degrees or less.</a:t>
            </a:r>
          </a:p>
        </p:txBody>
      </p:sp>
    </p:spTree>
    <p:extLst>
      <p:ext uri="{BB962C8B-B14F-4D97-AF65-F5344CB8AC3E}">
        <p14:creationId xmlns:p14="http://schemas.microsoft.com/office/powerpoint/2010/main" val="373353065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B98740-5DD1-D94D-BB96-1373B198295F}" type="slidenum">
              <a:rPr lang="en-US"/>
              <a:pPr>
                <a:defRPr/>
              </a:pPr>
              <a:t>131</a:t>
            </a:fld>
            <a:endParaRPr lang="en-US"/>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3187" name="Rectangle 3"/>
          <p:cNvSpPr>
            <a:spLocks noGrp="1" noChangeArrowheads="1"/>
          </p:cNvSpPr>
          <p:nvPr>
            <p:ph type="body" idx="1"/>
          </p:nvPr>
        </p:nvSpPr>
        <p:spPr/>
        <p:txBody>
          <a:bodyPr/>
          <a:lstStyle/>
          <a:p>
            <a:pPr eaLnBrk="1" hangingPunct="1">
              <a:defRPr/>
            </a:pPr>
            <a:r>
              <a:rPr lang="en-US" smtClean="0">
                <a:cs typeface="+mn-cs"/>
              </a:rPr>
              <a:t>Linear array transducers use numerous elements across the face of the transducer for Doppler purpose. This wide aperture effect causes a broadening of the spectral waveform and elevates the peak frequencies artificially. This effect is most pronounced at high Doppler angles, and is reduced at lower Doppler angles. The result can be an overestimation of measured peak velocity.  This is a good reason for using Doppler Angles of 60 degrees or less.</a:t>
            </a:r>
          </a:p>
        </p:txBody>
      </p:sp>
    </p:spTree>
    <p:extLst>
      <p:ext uri="{BB962C8B-B14F-4D97-AF65-F5344CB8AC3E}">
        <p14:creationId xmlns:p14="http://schemas.microsoft.com/office/powerpoint/2010/main" val="26455112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E826380-D523-9549-92DE-753A4844751D}" type="slidenum">
              <a:rPr lang="en-US"/>
              <a:pPr>
                <a:defRPr/>
              </a:pPr>
              <a:t>132</a:t>
            </a:fld>
            <a:endParaRPr lang="en-US"/>
          </a:p>
        </p:txBody>
      </p:sp>
      <p:sp>
        <p:nvSpPr>
          <p:cNvPr id="278530"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78531" name="Rectangle 3"/>
          <p:cNvSpPr>
            <a:spLocks noGrp="1" noChangeArrowheads="1"/>
          </p:cNvSpPr>
          <p:nvPr>
            <p:ph type="body" idx="1"/>
          </p:nvPr>
        </p:nvSpPr>
        <p:spPr>
          <a:xfrm>
            <a:off x="912814" y="4343234"/>
            <a:ext cx="5030787" cy="4112811"/>
          </a:xfrm>
          <a:solidFill>
            <a:srgbClr val="FFFFFF"/>
          </a:solidFill>
          <a:ln>
            <a:solidFill>
              <a:srgbClr val="000000"/>
            </a:solidFill>
            <a:miter lim="800000"/>
            <a:headEnd/>
            <a:tailEnd/>
          </a:ln>
        </p:spPr>
        <p:txBody>
          <a:bodyPr/>
          <a:lstStyle/>
          <a:p>
            <a:pPr eaLnBrk="1" hangingPunct="1">
              <a:defRPr/>
            </a:pPr>
            <a:r>
              <a:rPr lang="en-US" smtClean="0">
                <a:cs typeface="+mn-cs"/>
              </a:rPr>
              <a:t>The phantom motor is pulsating and timed to resemble blood flow. The red line is the peak velocity of the string phantom. 98 cm/sec. The Doppler spectrum above this line is due to ISB and is an artifact that causes the velocity readout to be 112 cm/sec. </a:t>
            </a:r>
          </a:p>
        </p:txBody>
      </p:sp>
    </p:spTree>
    <p:extLst>
      <p:ext uri="{BB962C8B-B14F-4D97-AF65-F5344CB8AC3E}">
        <p14:creationId xmlns:p14="http://schemas.microsoft.com/office/powerpoint/2010/main" val="53131383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F3AA431-088B-1840-862E-E3E5FD229EAB}" type="slidenum">
              <a:rPr lang="en-US"/>
              <a:pPr>
                <a:defRPr/>
              </a:pPr>
              <a:t>133</a:t>
            </a:fld>
            <a:endParaRPr lang="en-US"/>
          </a:p>
        </p:txBody>
      </p:sp>
      <p:sp>
        <p:nvSpPr>
          <p:cNvPr id="280578"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80579" name="Rectangle 3"/>
          <p:cNvSpPr>
            <a:spLocks noGrp="1" noChangeArrowheads="1"/>
          </p:cNvSpPr>
          <p:nvPr>
            <p:ph type="body" idx="1"/>
          </p:nvPr>
        </p:nvSpPr>
        <p:spPr>
          <a:xfrm>
            <a:off x="912814" y="4343234"/>
            <a:ext cx="5030787" cy="4112811"/>
          </a:xfrm>
          <a:solidFill>
            <a:srgbClr val="FFFFFF"/>
          </a:solidFill>
          <a:ln>
            <a:solidFill>
              <a:srgbClr val="000000"/>
            </a:solidFill>
            <a:miter lim="800000"/>
            <a:headEnd/>
            <a:tailEnd/>
          </a:ln>
        </p:spPr>
        <p:txBody>
          <a:bodyPr/>
          <a:lstStyle/>
          <a:p>
            <a:pPr eaLnBrk="1" hangingPunct="1">
              <a:defRPr/>
            </a:pPr>
            <a:r>
              <a:rPr lang="en-US" smtClean="0">
                <a:cs typeface="+mn-cs"/>
              </a:rPr>
              <a:t>The frequency display of a moving string in the phantom should be thin, as the string is moving at a fixed, constant speed. The width, or spread is due to Doppler processing and intrinsic spectral broadening. When the Doppler angle to flow is changed to 70º the ISB is much greater, and peak velocity is also much higher. However, Note that the average velocity is similar! This is not affected by ISB.</a:t>
            </a:r>
          </a:p>
        </p:txBody>
      </p:sp>
    </p:spTree>
    <p:extLst>
      <p:ext uri="{BB962C8B-B14F-4D97-AF65-F5344CB8AC3E}">
        <p14:creationId xmlns:p14="http://schemas.microsoft.com/office/powerpoint/2010/main" val="37186651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83A8A3B-1594-F647-A81A-D3DDE496E329}" type="slidenum">
              <a:rPr lang="en-US"/>
              <a:pPr>
                <a:defRPr/>
              </a:pPr>
              <a:t>134</a:t>
            </a:fld>
            <a:endParaRPr lang="en-US"/>
          </a:p>
        </p:txBody>
      </p:sp>
      <p:sp>
        <p:nvSpPr>
          <p:cNvPr id="2519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190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91476222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22F25-3BD8-5849-A3EC-4DB836266DCA}" type="slidenum">
              <a:rPr lang="en-US"/>
              <a:pPr>
                <a:defRPr/>
              </a:pPr>
              <a:t>135</a:t>
            </a:fld>
            <a:endParaRPr lang="en-US"/>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1315" name="Rectangle 3"/>
          <p:cNvSpPr>
            <a:spLocks noGrp="1" noChangeArrowheads="1"/>
          </p:cNvSpPr>
          <p:nvPr>
            <p:ph type="body" idx="1"/>
          </p:nvPr>
        </p:nvSpPr>
        <p:spPr/>
        <p:txBody>
          <a:bodyPr/>
          <a:lstStyle/>
          <a:p>
            <a:pPr eaLnBrk="1" hangingPunct="1">
              <a:defRPr/>
            </a:pPr>
            <a:r>
              <a:rPr lang="en-US" smtClean="0">
                <a:cs typeface="+mn-cs"/>
              </a:rPr>
              <a:t>When sample volume is placed deep, PRF is intrinsically lower, as the system must wait until the the echo returns before firing again. This can result in aliasing, and the PRF cannot be increased.  Some manufacturers will allow a second pulse transmission before the original one arrives. The pulse internal is cut in half, and PRF can be doubled. When this occurs, a </a:t>
            </a:r>
            <a:r>
              <a:rPr lang="ja-JP" altLang="en-US" smtClean="0">
                <a:latin typeface="Arial"/>
                <a:cs typeface="+mn-cs"/>
              </a:rPr>
              <a:t>“</a:t>
            </a:r>
            <a:r>
              <a:rPr lang="en-US" smtClean="0">
                <a:cs typeface="+mn-cs"/>
              </a:rPr>
              <a:t>range ambiguity</a:t>
            </a:r>
            <a:r>
              <a:rPr lang="ja-JP" altLang="en-US" smtClean="0">
                <a:latin typeface="Arial"/>
                <a:cs typeface="+mn-cs"/>
              </a:rPr>
              <a:t>”</a:t>
            </a:r>
            <a:r>
              <a:rPr lang="en-US" smtClean="0">
                <a:cs typeface="+mn-cs"/>
              </a:rPr>
              <a:t> results.  Let</a:t>
            </a:r>
            <a:r>
              <a:rPr lang="ja-JP" altLang="en-US" smtClean="0">
                <a:latin typeface="Arial"/>
                <a:cs typeface="+mn-cs"/>
              </a:rPr>
              <a:t>’</a:t>
            </a:r>
            <a:r>
              <a:rPr lang="en-US" smtClean="0">
                <a:cs typeface="+mn-cs"/>
              </a:rPr>
              <a:t>s say the main SV is set at 4 cm, at 1540 M/sec it will take the 27 microsecond to reach the SV depth and 27 microseconds to return. So the pulse interval is 54 microseconds. In high PRF, a pulse is transmitted before the original pulse returns. The returning signal is being received in half the time, and twice the normal interval. Phantom gates will be displayed. </a:t>
            </a:r>
          </a:p>
          <a:p>
            <a:pPr eaLnBrk="1" hangingPunct="1">
              <a:defRPr/>
            </a:pPr>
            <a:r>
              <a:rPr lang="en-US" smtClean="0">
                <a:cs typeface="+mn-cs"/>
              </a:rPr>
              <a:t>As long as the </a:t>
            </a:r>
            <a:r>
              <a:rPr lang="ja-JP" altLang="en-US" smtClean="0">
                <a:latin typeface="Arial"/>
                <a:cs typeface="+mn-cs"/>
              </a:rPr>
              <a:t>“</a:t>
            </a:r>
            <a:r>
              <a:rPr lang="en-US" smtClean="0">
                <a:cs typeface="+mn-cs"/>
              </a:rPr>
              <a:t>phantom</a:t>
            </a:r>
            <a:r>
              <a:rPr lang="ja-JP" altLang="en-US" smtClean="0">
                <a:latin typeface="Arial"/>
                <a:cs typeface="+mn-cs"/>
              </a:rPr>
              <a:t>”</a:t>
            </a:r>
            <a:r>
              <a:rPr lang="en-US" smtClean="0">
                <a:cs typeface="+mn-cs"/>
              </a:rPr>
              <a:t> gate is not in  vessel, High PRF is effectiive.</a:t>
            </a:r>
          </a:p>
        </p:txBody>
      </p:sp>
    </p:spTree>
    <p:extLst>
      <p:ext uri="{BB962C8B-B14F-4D97-AF65-F5344CB8AC3E}">
        <p14:creationId xmlns:p14="http://schemas.microsoft.com/office/powerpoint/2010/main" val="2486283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B72A1D-B152-B740-B26A-351245714229}" type="slidenum">
              <a:rPr lang="en-US"/>
              <a:pPr>
                <a:defRPr/>
              </a:pPr>
              <a:t>14</a:t>
            </a:fld>
            <a:endParaRPr lang="en-US"/>
          </a:p>
        </p:txBody>
      </p:sp>
      <p:sp>
        <p:nvSpPr>
          <p:cNvPr id="151554"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515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701739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B363678-49CC-6B41-89EB-A6A600D89BAA}" type="slidenum">
              <a:rPr lang="en-US"/>
              <a:pPr>
                <a:defRPr/>
              </a:pPr>
              <a:t>15</a:t>
            </a:fld>
            <a:endParaRPr lang="en-US"/>
          </a:p>
        </p:txBody>
      </p:sp>
      <p:sp>
        <p:nvSpPr>
          <p:cNvPr id="153602"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15360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When elements (groups of elements) in the ultrasound transducer are stimulated with electricity, they expand and contract (oscillate)  and produce a high frequency sound signal.  As in a sound speaker, it</a:t>
            </a:r>
            <a:r>
              <a:rPr lang="ja-JP" altLang="en-US" dirty="0" smtClean="0">
                <a:latin typeface="Arial"/>
                <a:cs typeface="+mn-cs"/>
              </a:rPr>
              <a:t>’</a:t>
            </a:r>
            <a:r>
              <a:rPr lang="en-US" dirty="0" smtClean="0">
                <a:cs typeface="+mn-cs"/>
              </a:rPr>
              <a:t>s a conversion of electrical energy into mechanical energy , </a:t>
            </a:r>
            <a:r>
              <a:rPr lang="en-US" dirty="0" smtClean="0">
                <a:solidFill>
                  <a:srgbClr val="000000"/>
                </a:solidFill>
                <a:latin typeface="Arial" charset="0"/>
                <a:cs typeface="+mn-cs"/>
              </a:rPr>
              <a:t>(the moving speaker baffle).</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4194065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DBD462E-7535-3E4B-8562-25D4F039C50B}" type="slidenum">
              <a:rPr lang="en-US"/>
              <a:pPr>
                <a:defRPr/>
              </a:pPr>
              <a:t>16</a:t>
            </a:fld>
            <a:endParaRPr lang="en-US"/>
          </a:p>
        </p:txBody>
      </p:sp>
      <p:sp>
        <p:nvSpPr>
          <p:cNvPr id="155650"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15565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Returning ultrasound echoes (sound waves) mechanically stimulate and move the crystals: the mechanical motion is converted into electrical current and stored.  A similar scenario occurs with your tympanic membrane in the ear; it is mechanically</a:t>
            </a:r>
            <a:r>
              <a:rPr lang="en-US" baseline="0" dirty="0" smtClean="0">
                <a:cs typeface="+mn-cs"/>
              </a:rPr>
              <a:t> oscillated by sound waves, and the energy is converted into an electrochemical signal and sent to the brain.</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1283454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1564ECE-8EF8-E34E-A453-09A725B246AA}" type="slidenum">
              <a:rPr lang="en-US"/>
              <a:pPr>
                <a:defRPr/>
              </a:pPr>
              <a:t>17</a:t>
            </a:fld>
            <a:endParaRPr lang="en-US"/>
          </a:p>
        </p:txBody>
      </p:sp>
      <p:sp>
        <p:nvSpPr>
          <p:cNvPr id="48537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85379" name="Rectangle 1027"/>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81882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Bidirectional Doppler,</a:t>
            </a:r>
            <a:r>
              <a:rPr lang="en-US" baseline="0" dirty="0" smtClean="0"/>
              <a:t> positive shift is flow TOWARDS the Doppler Beam, and in the spectral or analog display, shown above baseline. Flow AWAY from the Doppler beam is negative flow, and displayed below baseline.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18</a:t>
            </a:fld>
            <a:endParaRPr lang="en-US"/>
          </a:p>
        </p:txBody>
      </p:sp>
    </p:spTree>
    <p:extLst>
      <p:ext uri="{BB962C8B-B14F-4D97-AF65-F5344CB8AC3E}">
        <p14:creationId xmlns:p14="http://schemas.microsoft.com/office/powerpoint/2010/main" val="2999927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83878-2980-A347-A155-2B83C24EFB15}" type="slidenum">
              <a:rPr lang="en-US"/>
              <a:pPr>
                <a:defRPr/>
              </a:pPr>
              <a:t>19</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p:txBody>
          <a:bodyPr/>
          <a:lstStyle/>
          <a:p>
            <a:pPr eaLnBrk="1" hangingPunct="1">
              <a:spcBef>
                <a:spcPct val="10000"/>
              </a:spcBef>
              <a:defRPr/>
            </a:pPr>
            <a:r>
              <a:rPr lang="en-US" sz="1400" b="1" i="0" dirty="0" smtClean="0">
                <a:cs typeface="+mn-cs"/>
              </a:rPr>
              <a:t>Doppler shift is the difference between the returning and transmitted frequencies.</a:t>
            </a:r>
          </a:p>
          <a:p>
            <a:pPr eaLnBrk="1" hangingPunct="1">
              <a:spcBef>
                <a:spcPct val="10000"/>
              </a:spcBef>
              <a:defRPr/>
            </a:pPr>
            <a:r>
              <a:rPr lang="en-US" sz="1400" b="1" i="0" dirty="0" smtClean="0">
                <a:cs typeface="+mn-cs"/>
              </a:rPr>
              <a:t>Flow towards Doppler beam increases return the frequency, Flow away decreases frequency (fewer cycles per second).</a:t>
            </a:r>
          </a:p>
          <a:p>
            <a:pPr eaLnBrk="1" hangingPunct="1">
              <a:spcBef>
                <a:spcPct val="10000"/>
              </a:spcBef>
              <a:defRPr/>
            </a:pPr>
            <a:r>
              <a:rPr lang="en-US" sz="1400" b="1" i="0" dirty="0" smtClean="0">
                <a:cs typeface="+mn-cs"/>
              </a:rPr>
              <a:t>Flow away from Doppler beam  is a </a:t>
            </a:r>
            <a:r>
              <a:rPr lang="ja-JP" altLang="en-US" sz="1400" b="1" i="0" dirty="0" smtClean="0">
                <a:latin typeface="Arial"/>
                <a:cs typeface="+mn-cs"/>
              </a:rPr>
              <a:t>“</a:t>
            </a:r>
            <a:r>
              <a:rPr lang="en-US" sz="1400" b="1" i="0" dirty="0" smtClean="0">
                <a:cs typeface="+mn-cs"/>
              </a:rPr>
              <a:t>negative</a:t>
            </a:r>
            <a:r>
              <a:rPr lang="ja-JP" altLang="en-US" sz="1400" b="1" i="0" dirty="0" smtClean="0">
                <a:latin typeface="Arial"/>
                <a:cs typeface="+mn-cs"/>
              </a:rPr>
              <a:t>”</a:t>
            </a:r>
            <a:r>
              <a:rPr lang="en-US" sz="1400" b="1" i="0" dirty="0" smtClean="0">
                <a:cs typeface="+mn-cs"/>
              </a:rPr>
              <a:t> shift and is displayed below baseline.</a:t>
            </a:r>
          </a:p>
          <a:p>
            <a:pPr eaLnBrk="1" hangingPunct="1">
              <a:spcBef>
                <a:spcPct val="10000"/>
              </a:spcBef>
              <a:defRPr/>
            </a:pPr>
            <a:r>
              <a:rPr lang="en-US" sz="1400" b="1" i="0" dirty="0" smtClean="0">
                <a:cs typeface="+mn-cs"/>
              </a:rPr>
              <a:t>Frequency shift values will be similar for flow towards and flow away if the velocity and Doppler angle are the same.</a:t>
            </a:r>
          </a:p>
          <a:p>
            <a:pPr eaLnBrk="1" hangingPunct="1">
              <a:spcBef>
                <a:spcPct val="10000"/>
              </a:spcBef>
              <a:defRPr/>
            </a:pPr>
            <a:r>
              <a:rPr lang="en-US" sz="1400" b="1" i="0" dirty="0" smtClean="0">
                <a:cs typeface="+mn-cs"/>
              </a:rPr>
              <a:t>NOTE: transmitted (incident) frequency is subtracted from the returning frequency- </a:t>
            </a:r>
          </a:p>
          <a:p>
            <a:pPr eaLnBrk="1" hangingPunct="1">
              <a:spcBef>
                <a:spcPct val="10000"/>
              </a:spcBef>
              <a:defRPr/>
            </a:pPr>
            <a:endParaRPr lang="en-US" sz="1400" b="1" i="0" dirty="0" smtClean="0">
              <a:cs typeface="+mn-cs"/>
            </a:endParaRPr>
          </a:p>
          <a:p>
            <a:pPr eaLnBrk="1" hangingPunct="1">
              <a:defRPr/>
            </a:pPr>
            <a:r>
              <a:rPr lang="en-US" sz="1400" b="1" i="0" dirty="0" smtClean="0">
                <a:cs typeface="+mn-cs"/>
              </a:rPr>
              <a:t>If</a:t>
            </a:r>
            <a:r>
              <a:rPr lang="en-US" sz="1400" b="1" i="0" baseline="0" dirty="0" smtClean="0">
                <a:cs typeface="+mn-cs"/>
              </a:rPr>
              <a:t> transmitted frequency (F</a:t>
            </a:r>
            <a:r>
              <a:rPr lang="en-US" sz="1400" b="1" i="0" baseline="-25000" dirty="0" smtClean="0">
                <a:cs typeface="+mn-cs"/>
              </a:rPr>
              <a:t>t</a:t>
            </a:r>
            <a:r>
              <a:rPr lang="en-US" sz="1400" b="1" i="0" baseline="0" dirty="0" smtClean="0">
                <a:cs typeface="+mn-cs"/>
              </a:rPr>
              <a:t>) is 5.0 MHz, and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4.95 MHz  the frequency shift is 4.995 – 5.0 =  – 0.005 MHz or -5.0 KHz (negative 5 KHz), so flow is away from the Doppler beam.  (if you subtract a larger number from a smaller number, you get a negative or minus value).</a:t>
            </a:r>
          </a:p>
          <a:p>
            <a:pPr eaLnBrk="1" hangingPunct="1">
              <a:defRPr/>
            </a:pP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i="0" baseline="0" dirty="0" smtClean="0">
                <a:cs typeface="+mn-cs"/>
              </a:rPr>
              <a:t>Conversely, i</a:t>
            </a:r>
            <a:r>
              <a:rPr lang="en-US" sz="1400" b="1" i="0" dirty="0" smtClean="0">
                <a:cs typeface="+mn-cs"/>
              </a:rPr>
              <a:t>f</a:t>
            </a:r>
            <a:r>
              <a:rPr lang="en-US" sz="1400" b="1" i="0" baseline="0" dirty="0" smtClean="0">
                <a:cs typeface="+mn-cs"/>
              </a:rPr>
              <a:t>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5.005 MHz,  the frequency shift is 5.005 – 5.0 =   0.005 MHz or 5.0 KHz (“positive” 5 KHz), so flow is towards the Doppler beam.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1" i="0" baseline="0" dirty="0" smtClean="0">
              <a:cs typeface="+mn-cs"/>
            </a:endParaRPr>
          </a:p>
          <a:p>
            <a:pPr eaLnBrk="1" hangingPunct="1">
              <a:defRPr/>
            </a:pPr>
            <a:endParaRPr lang="en-US" sz="1400" b="1" i="0" baseline="-25000"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3021530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83878-2980-A347-A155-2B83C24EFB15}" type="slidenum">
              <a:rPr lang="en-US"/>
              <a:pPr>
                <a:defRPr/>
              </a:pPr>
              <a:t>20</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p:txBody>
          <a:bodyPr/>
          <a:lstStyle/>
          <a:p>
            <a:pPr eaLnBrk="1" hangingPunct="1">
              <a:spcBef>
                <a:spcPct val="10000"/>
              </a:spcBef>
              <a:defRPr/>
            </a:pPr>
            <a:r>
              <a:rPr lang="en-US" sz="1400" b="1" i="0" dirty="0" smtClean="0">
                <a:cs typeface="+mn-cs"/>
              </a:rPr>
              <a:t>Doppler shift is the difference between the returning and transmitted frequencies.</a:t>
            </a:r>
          </a:p>
          <a:p>
            <a:pPr eaLnBrk="1" hangingPunct="1">
              <a:spcBef>
                <a:spcPct val="10000"/>
              </a:spcBef>
              <a:defRPr/>
            </a:pPr>
            <a:r>
              <a:rPr lang="en-US" sz="1400" b="1" i="0" dirty="0" smtClean="0">
                <a:cs typeface="+mn-cs"/>
              </a:rPr>
              <a:t>Flow towards Doppler beam increases return the frequency, Flow away decreases frequency (fewer cycles per second).</a:t>
            </a:r>
          </a:p>
          <a:p>
            <a:pPr eaLnBrk="1" hangingPunct="1">
              <a:spcBef>
                <a:spcPct val="10000"/>
              </a:spcBef>
              <a:defRPr/>
            </a:pPr>
            <a:r>
              <a:rPr lang="en-US" sz="1400" b="1" i="0" dirty="0" smtClean="0">
                <a:cs typeface="+mn-cs"/>
              </a:rPr>
              <a:t>Flow away from Doppler beam  is a </a:t>
            </a:r>
            <a:r>
              <a:rPr lang="ja-JP" altLang="en-US" sz="1400" b="1" i="0" dirty="0" smtClean="0">
                <a:latin typeface="Arial"/>
                <a:cs typeface="+mn-cs"/>
              </a:rPr>
              <a:t>“</a:t>
            </a:r>
            <a:r>
              <a:rPr lang="en-US" sz="1400" b="1" i="0" dirty="0" smtClean="0">
                <a:cs typeface="+mn-cs"/>
              </a:rPr>
              <a:t>negative</a:t>
            </a:r>
            <a:r>
              <a:rPr lang="ja-JP" altLang="en-US" sz="1400" b="1" i="0" dirty="0" smtClean="0">
                <a:latin typeface="Arial"/>
                <a:cs typeface="+mn-cs"/>
              </a:rPr>
              <a:t>”</a:t>
            </a:r>
            <a:r>
              <a:rPr lang="en-US" sz="1400" b="1" i="0" dirty="0" smtClean="0">
                <a:cs typeface="+mn-cs"/>
              </a:rPr>
              <a:t> shift and is displayed below baseline.</a:t>
            </a:r>
          </a:p>
          <a:p>
            <a:pPr eaLnBrk="1" hangingPunct="1">
              <a:spcBef>
                <a:spcPct val="10000"/>
              </a:spcBef>
              <a:defRPr/>
            </a:pPr>
            <a:r>
              <a:rPr lang="en-US" sz="1400" b="1" i="0" dirty="0" smtClean="0">
                <a:cs typeface="+mn-cs"/>
              </a:rPr>
              <a:t>Frequency shift values will be similar for flow towards and flow away if the velocity and Doppler angle are the same.</a:t>
            </a:r>
          </a:p>
          <a:p>
            <a:pPr eaLnBrk="1" hangingPunct="1">
              <a:spcBef>
                <a:spcPct val="10000"/>
              </a:spcBef>
              <a:defRPr/>
            </a:pPr>
            <a:r>
              <a:rPr lang="en-US" sz="1400" b="1" i="0" dirty="0" smtClean="0">
                <a:cs typeface="+mn-cs"/>
              </a:rPr>
              <a:t>NOTE: transmitted (incident) frequency is subtracted from the returning frequency- </a:t>
            </a:r>
          </a:p>
          <a:p>
            <a:pPr eaLnBrk="1" hangingPunct="1">
              <a:spcBef>
                <a:spcPct val="10000"/>
              </a:spcBef>
              <a:defRPr/>
            </a:pPr>
            <a:endParaRPr lang="en-US" sz="1400" b="1" i="0" dirty="0" smtClean="0">
              <a:cs typeface="+mn-cs"/>
            </a:endParaRPr>
          </a:p>
          <a:p>
            <a:pPr eaLnBrk="1" hangingPunct="1">
              <a:defRPr/>
            </a:pPr>
            <a:r>
              <a:rPr lang="en-US" sz="1400" b="1" i="0" dirty="0" smtClean="0">
                <a:cs typeface="+mn-cs"/>
              </a:rPr>
              <a:t>If</a:t>
            </a:r>
            <a:r>
              <a:rPr lang="en-US" sz="1400" b="1" i="0" baseline="0" dirty="0" smtClean="0">
                <a:cs typeface="+mn-cs"/>
              </a:rPr>
              <a:t> transmitted frequency (F</a:t>
            </a:r>
            <a:r>
              <a:rPr lang="en-US" sz="1400" b="1" i="0" baseline="-25000" dirty="0" smtClean="0">
                <a:cs typeface="+mn-cs"/>
              </a:rPr>
              <a:t>t</a:t>
            </a:r>
            <a:r>
              <a:rPr lang="en-US" sz="1400" b="1" i="0" baseline="0" dirty="0" smtClean="0">
                <a:cs typeface="+mn-cs"/>
              </a:rPr>
              <a:t>) is 5.0 MHz, and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4.95 MHz  the frequency shift is 4.995 – 5.0 =  – 0.005 MHz or -5.0 KHz (negative 5 KHz), so flow is away from the Doppler beam.  (if you subtract a larger number from a smaller number, you get a negative or minus value).</a:t>
            </a:r>
          </a:p>
          <a:p>
            <a:pPr eaLnBrk="1" hangingPunct="1">
              <a:defRPr/>
            </a:pP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i="0" baseline="0" dirty="0" smtClean="0">
                <a:cs typeface="+mn-cs"/>
              </a:rPr>
              <a:t>Conversely, i</a:t>
            </a:r>
            <a:r>
              <a:rPr lang="en-US" sz="1400" b="1" i="0" dirty="0" smtClean="0">
                <a:cs typeface="+mn-cs"/>
              </a:rPr>
              <a:t>f</a:t>
            </a:r>
            <a:r>
              <a:rPr lang="en-US" sz="1400" b="1" i="0" baseline="0" dirty="0" smtClean="0">
                <a:cs typeface="+mn-cs"/>
              </a:rPr>
              <a:t>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5.005 MHz,  the frequency shift is 5.005 – 5.0 =   0.005 MHz or 5.0 KHz (“positive” 5 KHz), so flow is towards the Doppler </a:t>
            </a:r>
            <a:r>
              <a:rPr lang="en-US" sz="1400" b="1" i="0" baseline="0" smtClean="0">
                <a:cs typeface="+mn-cs"/>
              </a:rPr>
              <a:t>beam.</a:t>
            </a: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1" i="0" baseline="0" dirty="0" smtClean="0">
              <a:cs typeface="+mn-cs"/>
            </a:endParaRPr>
          </a:p>
          <a:p>
            <a:pPr eaLnBrk="1" hangingPunct="1">
              <a:defRPr/>
            </a:pPr>
            <a:endParaRPr lang="en-US" sz="1400" b="1" i="0" baseline="-25000"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62672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C3EE12-AA20-5140-9F9D-71D97C5BA895}" type="slidenum">
              <a:rPr lang="en-US"/>
              <a:pPr/>
              <a:t>3</a:t>
            </a:fld>
            <a:endParaRPr lang="en-US"/>
          </a:p>
        </p:txBody>
      </p:sp>
      <p:sp>
        <p:nvSpPr>
          <p:cNvPr id="595970" name="Rectangle 1026"/>
          <p:cNvSpPr>
            <a:spLocks noGrp="1" noRot="1" noChangeAspect="1" noChangeArrowheads="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95971" name="Rectangle 1027"/>
          <p:cNvSpPr>
            <a:spLocks noGrp="1" noChangeArrowheads="1"/>
          </p:cNvSpPr>
          <p:nvPr>
            <p:ph type="body" idx="1"/>
          </p:nvPr>
        </p:nvSpPr>
        <p:spPr bwMode="auto">
          <a:xfrm>
            <a:off x="914400" y="4343235"/>
            <a:ext cx="5029200" cy="4114468"/>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3863948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0E7E9EA-C380-7D43-90E3-6D9723D17532}" type="slidenum">
              <a:rPr lang="en-US"/>
              <a:pPr>
                <a:defRPr/>
              </a:pPr>
              <a:t>21</a:t>
            </a:fld>
            <a:endParaRPr lang="en-US"/>
          </a:p>
        </p:txBody>
      </p:sp>
      <p:sp>
        <p:nvSpPr>
          <p:cNvPr id="414722" name="Rectangle 2"/>
          <p:cNvSpPr>
            <a:spLocks noGrp="1" noRot="1" noChangeAspect="1" noChangeArrowheads="1" noTextEdit="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414723" name="Rectangle 3"/>
          <p:cNvSpPr>
            <a:spLocks noGrp="1" noChangeArrowheads="1"/>
          </p:cNvSpPr>
          <p:nvPr>
            <p:ph type="body" idx="1"/>
          </p:nvPr>
        </p:nvSpPr>
        <p:spPr>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eaLnBrk="1" hangingPunct="1">
              <a:defRPr/>
            </a:pPr>
            <a:r>
              <a:rPr lang="en-US" dirty="0" smtClean="0">
                <a:cs typeface="+mn-cs"/>
              </a:rPr>
              <a:t>The waveform, the “negative or minus” signs, and the color  are shifted</a:t>
            </a:r>
            <a:r>
              <a:rPr lang="en-US" baseline="0" dirty="0" smtClean="0">
                <a:cs typeface="+mn-cs"/>
              </a:rPr>
              <a:t> during INVERT.</a:t>
            </a:r>
            <a:endParaRPr lang="en-US" dirty="0" smtClean="0">
              <a:cs typeface="+mn-cs"/>
            </a:endParaRPr>
          </a:p>
        </p:txBody>
      </p:sp>
    </p:spTree>
    <p:extLst>
      <p:ext uri="{BB962C8B-B14F-4D97-AF65-F5344CB8AC3E}">
        <p14:creationId xmlns:p14="http://schemas.microsoft.com/office/powerpoint/2010/main" val="3351222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01DD73E-0C43-AE4B-AF79-BFC53E8C698B}" type="slidenum">
              <a:rPr lang="en-US"/>
              <a:pPr>
                <a:defRPr/>
              </a:pPr>
              <a:t>22</a:t>
            </a:fld>
            <a:endParaRPr lang="en-US"/>
          </a:p>
        </p:txBody>
      </p:sp>
      <p:sp>
        <p:nvSpPr>
          <p:cNvPr id="16486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648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Many ultrasound systems employ </a:t>
            </a:r>
            <a:r>
              <a:rPr lang="ja-JP" altLang="en-US" smtClean="0">
                <a:latin typeface="Arial"/>
                <a:cs typeface="+mn-cs"/>
              </a:rPr>
              <a:t>“</a:t>
            </a:r>
            <a:r>
              <a:rPr lang="en-US" smtClean="0">
                <a:cs typeface="+mn-cs"/>
              </a:rPr>
              <a:t>auto-invert</a:t>
            </a:r>
            <a:r>
              <a:rPr lang="ja-JP" altLang="en-US" smtClean="0">
                <a:latin typeface="Arial"/>
                <a:cs typeface="+mn-cs"/>
              </a:rPr>
              <a:t>”</a:t>
            </a:r>
            <a:r>
              <a:rPr lang="en-US" smtClean="0">
                <a:cs typeface="+mn-cs"/>
              </a:rPr>
              <a:t>; when the color box is steered in the opposite steering direction, the color coding does not change. However, the color bar color switched. Ditto for spectral Doppler, the waveform remains on the same side of the baseline, but the negative and positive signs on the scale bar flips.</a:t>
            </a:r>
          </a:p>
        </p:txBody>
      </p:sp>
    </p:spTree>
    <p:extLst>
      <p:ext uri="{BB962C8B-B14F-4D97-AF65-F5344CB8AC3E}">
        <p14:creationId xmlns:p14="http://schemas.microsoft.com/office/powerpoint/2010/main" val="570198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5D5D969-827D-B34D-A733-E653CCAD8B1B}" type="slidenum">
              <a:rPr lang="en-US"/>
              <a:pPr>
                <a:defRPr/>
              </a:pPr>
              <a:t>23</a:t>
            </a:fld>
            <a:endParaRPr lang="en-US"/>
          </a:p>
        </p:txBody>
      </p:sp>
      <p:sp>
        <p:nvSpPr>
          <p:cNvPr id="16896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68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Hewlett Packard invented a unique method of direction determination. This technology is now incorporated into a number of Philips Ultrasound systems (they acquired HP).</a:t>
            </a:r>
          </a:p>
          <a:p>
            <a:pPr eaLnBrk="1" hangingPunct="1">
              <a:defRPr/>
            </a:pPr>
            <a:r>
              <a:rPr lang="en-US" smtClean="0">
                <a:cs typeface="+mn-cs"/>
              </a:rPr>
              <a:t>The arrow on the angle adjust cursor should be pointed in the direction that flow is supposed to be going.  This applies for arteries as well as veins. Antegrade flow will always be above baseline, regardless of steering direction. Retrograde flow will be below baseline.  Don</a:t>
            </a:r>
            <a:r>
              <a:rPr lang="ja-JP" altLang="en-US" smtClean="0">
                <a:latin typeface="Arial"/>
                <a:cs typeface="+mn-cs"/>
              </a:rPr>
              <a:t>’</a:t>
            </a:r>
            <a:r>
              <a:rPr lang="en-US" smtClean="0">
                <a:cs typeface="+mn-cs"/>
              </a:rPr>
              <a:t>t use the invert function, or it will defeat this simple concept.</a:t>
            </a:r>
          </a:p>
        </p:txBody>
      </p:sp>
    </p:spTree>
    <p:extLst>
      <p:ext uri="{BB962C8B-B14F-4D97-AF65-F5344CB8AC3E}">
        <p14:creationId xmlns:p14="http://schemas.microsoft.com/office/powerpoint/2010/main" val="4198838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1AAF414-4C00-9D4D-834C-8A42C9B91D21}" type="slidenum">
              <a:rPr lang="en-US"/>
              <a:pPr>
                <a:defRPr/>
              </a:pPr>
              <a:t>24</a:t>
            </a:fld>
            <a:endParaRPr lang="en-US"/>
          </a:p>
        </p:txBody>
      </p:sp>
      <p:sp>
        <p:nvSpPr>
          <p:cNvPr id="17920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920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faster the moving red blood cells, the higher the frequency shift. The higher the transmitted Doppler freq, the higher the frequency shift.</a:t>
            </a:r>
          </a:p>
        </p:txBody>
      </p:sp>
    </p:spTree>
    <p:extLst>
      <p:ext uri="{BB962C8B-B14F-4D97-AF65-F5344CB8AC3E}">
        <p14:creationId xmlns:p14="http://schemas.microsoft.com/office/powerpoint/2010/main" val="3013734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EA0294F-87D7-F044-A909-FDBEA108640D}" type="slidenum">
              <a:rPr lang="en-US"/>
              <a:pPr>
                <a:defRPr/>
              </a:pPr>
              <a:t>25</a:t>
            </a:fld>
            <a:endParaRPr lang="en-US"/>
          </a:p>
        </p:txBody>
      </p:sp>
      <p:sp>
        <p:nvSpPr>
          <p:cNvPr id="17101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10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The smaller the Doppler angle to flow, the higher the frequency shift. </a:t>
            </a:r>
          </a:p>
        </p:txBody>
      </p:sp>
    </p:spTree>
    <p:extLst>
      <p:ext uri="{BB962C8B-B14F-4D97-AF65-F5344CB8AC3E}">
        <p14:creationId xmlns:p14="http://schemas.microsoft.com/office/powerpoint/2010/main" val="1659740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B849D4C-3216-DA47-9B58-6BA47AE29BDD}" type="slidenum">
              <a:rPr lang="en-US"/>
              <a:pPr>
                <a:defRPr/>
              </a:pPr>
              <a:t>26</a:t>
            </a:fld>
            <a:endParaRPr lang="en-US"/>
          </a:p>
        </p:txBody>
      </p:sp>
      <p:sp>
        <p:nvSpPr>
          <p:cNvPr id="17305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30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Assume no change in the velocity within this vessel, and no change in steering angle. Point </a:t>
            </a:r>
            <a:r>
              <a:rPr lang="ja-JP" altLang="en-US" dirty="0" smtClean="0">
                <a:latin typeface="Arial"/>
                <a:cs typeface="+mn-cs"/>
              </a:rPr>
              <a:t>“</a:t>
            </a:r>
            <a:r>
              <a:rPr lang="en-US" dirty="0" smtClean="0">
                <a:cs typeface="+mn-cs"/>
              </a:rPr>
              <a:t>A</a:t>
            </a:r>
            <a:r>
              <a:rPr lang="ja-JP" altLang="en-US" dirty="0" smtClean="0">
                <a:latin typeface="Arial"/>
                <a:cs typeface="+mn-cs"/>
              </a:rPr>
              <a:t>”</a:t>
            </a:r>
            <a:r>
              <a:rPr lang="en-US" dirty="0" smtClean="0">
                <a:cs typeface="+mn-cs"/>
              </a:rPr>
              <a:t> will have a higher frequency than </a:t>
            </a:r>
            <a:r>
              <a:rPr lang="ja-JP" altLang="en-US" dirty="0" smtClean="0">
                <a:latin typeface="Arial"/>
                <a:cs typeface="+mn-cs"/>
              </a:rPr>
              <a:t>“</a:t>
            </a:r>
            <a:r>
              <a:rPr lang="en-US" dirty="0" smtClean="0">
                <a:cs typeface="+mn-cs"/>
              </a:rPr>
              <a:t>B</a:t>
            </a:r>
            <a:r>
              <a:rPr lang="ja-JP" altLang="en-US" dirty="0" smtClean="0">
                <a:latin typeface="Arial"/>
                <a:cs typeface="+mn-cs"/>
              </a:rPr>
              <a:t>”</a:t>
            </a:r>
            <a:r>
              <a:rPr lang="en-US" dirty="0" smtClean="0">
                <a:cs typeface="+mn-cs"/>
              </a:rPr>
              <a:t>, because the angle to flow is smaller (30º versus 60º)..</a:t>
            </a:r>
          </a:p>
        </p:txBody>
      </p:sp>
    </p:spTree>
    <p:extLst>
      <p:ext uri="{BB962C8B-B14F-4D97-AF65-F5344CB8AC3E}">
        <p14:creationId xmlns:p14="http://schemas.microsoft.com/office/powerpoint/2010/main" val="850513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A50B186-A74A-7447-99A2-07A741328C2D}" type="slidenum">
              <a:rPr lang="en-US"/>
              <a:pPr>
                <a:defRPr/>
              </a:pPr>
              <a:t>27</a:t>
            </a:fld>
            <a:endParaRPr lang="en-US"/>
          </a:p>
        </p:txBody>
      </p:sp>
      <p:sp>
        <p:nvSpPr>
          <p:cNvPr id="17510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51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Higher frequency at </a:t>
            </a:r>
            <a:r>
              <a:rPr lang="ja-JP" altLang="en-US" dirty="0" smtClean="0">
                <a:latin typeface="Arial"/>
                <a:cs typeface="+mn-cs"/>
              </a:rPr>
              <a:t>“</a:t>
            </a:r>
            <a:r>
              <a:rPr lang="en-US" dirty="0" smtClean="0">
                <a:cs typeface="+mn-cs"/>
              </a:rPr>
              <a:t>A</a:t>
            </a:r>
            <a:r>
              <a:rPr lang="ja-JP" altLang="en-US" dirty="0" smtClean="0">
                <a:latin typeface="Arial"/>
                <a:cs typeface="+mn-cs"/>
              </a:rPr>
              <a:t>”</a:t>
            </a:r>
            <a:r>
              <a:rPr lang="en-US" dirty="0" smtClean="0">
                <a:cs typeface="+mn-cs"/>
              </a:rPr>
              <a:t> compared to “B” due to lower angle to flow at</a:t>
            </a:r>
            <a:r>
              <a:rPr lang="en-US" baseline="0" dirty="0" smtClean="0">
                <a:cs typeface="+mn-cs"/>
              </a:rPr>
              <a:t> “A”</a:t>
            </a:r>
            <a:r>
              <a:rPr lang="en-US" dirty="0" smtClean="0">
                <a:cs typeface="+mn-cs"/>
              </a:rPr>
              <a:t>.</a:t>
            </a:r>
          </a:p>
        </p:txBody>
      </p:sp>
    </p:spTree>
    <p:extLst>
      <p:ext uri="{BB962C8B-B14F-4D97-AF65-F5344CB8AC3E}">
        <p14:creationId xmlns:p14="http://schemas.microsoft.com/office/powerpoint/2010/main" val="2986995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AD287EC-24D5-7A4D-92A8-E56C79993FF6}" type="slidenum">
              <a:rPr lang="en-US"/>
              <a:pPr>
                <a:defRPr/>
              </a:pPr>
              <a:t>28</a:t>
            </a:fld>
            <a:endParaRPr lang="en-US"/>
          </a:p>
        </p:txBody>
      </p:sp>
      <p:sp>
        <p:nvSpPr>
          <p:cNvPr id="121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1859" name="Rectangle 3"/>
          <p:cNvSpPr>
            <a:spLocks noGrp="1" noChangeArrowheads="1"/>
          </p:cNvSpPr>
          <p:nvPr>
            <p:ph type="body" idx="1"/>
          </p:nvPr>
        </p:nvSpPr>
        <p:spPr/>
        <p:txBody>
          <a:bodyPr/>
          <a:lstStyle/>
          <a:p>
            <a:pPr eaLnBrk="1" hangingPunct="1">
              <a:defRPr/>
            </a:pPr>
            <a:r>
              <a:rPr lang="en-US" smtClean="0">
                <a:cs typeface="+mn-cs"/>
              </a:rPr>
              <a:t>Blue figures are factors that are programmed into the ultrasound microprocessor, ie, transmitted Doppler frequency and average speed of sound in tissue (1540 M/sec).</a:t>
            </a:r>
          </a:p>
        </p:txBody>
      </p:sp>
    </p:spTree>
    <p:extLst>
      <p:ext uri="{BB962C8B-B14F-4D97-AF65-F5344CB8AC3E}">
        <p14:creationId xmlns:p14="http://schemas.microsoft.com/office/powerpoint/2010/main" val="427448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EEEB434-9224-6843-BA6A-BD05E35226EE}" type="slidenum">
              <a:rPr lang="en-US"/>
              <a:pPr>
                <a:defRPr/>
              </a:pPr>
              <a:t>29</a:t>
            </a:fld>
            <a:endParaRPr lang="en-US"/>
          </a:p>
        </p:txBody>
      </p:sp>
      <p:sp>
        <p:nvSpPr>
          <p:cNvPr id="1228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2883" name="Rectangle 1027"/>
          <p:cNvSpPr>
            <a:spLocks noGrp="1" noChangeArrowheads="1"/>
          </p:cNvSpPr>
          <p:nvPr>
            <p:ph type="body" idx="1"/>
          </p:nvPr>
        </p:nvSpPr>
        <p:spPr/>
        <p:txBody>
          <a:bodyPr/>
          <a:lstStyle/>
          <a:p>
            <a:pPr eaLnBrk="1" hangingPunct="1">
              <a:defRPr/>
            </a:pPr>
            <a:r>
              <a:rPr lang="en-US" dirty="0" smtClean="0">
                <a:cs typeface="+mn-cs"/>
              </a:rPr>
              <a:t>Formula rearranged to solve for Velocity.  </a:t>
            </a:r>
          </a:p>
        </p:txBody>
      </p:sp>
    </p:spTree>
    <p:extLst>
      <p:ext uri="{BB962C8B-B14F-4D97-AF65-F5344CB8AC3E}">
        <p14:creationId xmlns:p14="http://schemas.microsoft.com/office/powerpoint/2010/main" val="3370808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2BB9ABF-FEEA-6846-988B-7E62E516F513}" type="slidenum">
              <a:rPr lang="en-US"/>
              <a:pPr>
                <a:defRPr/>
              </a:pPr>
              <a:t>30</a:t>
            </a:fld>
            <a:endParaRPr lang="en-US"/>
          </a:p>
        </p:txBody>
      </p:sp>
      <p:sp>
        <p:nvSpPr>
          <p:cNvPr id="355330"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355331"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Screwy,</a:t>
            </a:r>
            <a:r>
              <a:rPr lang="en-US" baseline="0" dirty="0" smtClean="0">
                <a:cs typeface="+mn-cs"/>
              </a:rPr>
              <a:t> but i</a:t>
            </a:r>
            <a:r>
              <a:rPr lang="en-US" dirty="0" smtClean="0">
                <a:cs typeface="+mn-cs"/>
              </a:rPr>
              <a:t>f you think of calf spelled as CAF, or C∆F,</a:t>
            </a:r>
            <a:r>
              <a:rPr lang="en-US" baseline="0" dirty="0" smtClean="0">
                <a:cs typeface="+mn-cs"/>
              </a:rPr>
              <a:t> that’s half of the items in the equation.</a:t>
            </a:r>
            <a:endParaRPr lang="en-US" dirty="0" smtClean="0">
              <a:cs typeface="+mn-cs"/>
            </a:endParaRPr>
          </a:p>
        </p:txBody>
      </p:sp>
    </p:spTree>
    <p:extLst>
      <p:ext uri="{BB962C8B-B14F-4D97-AF65-F5344CB8AC3E}">
        <p14:creationId xmlns:p14="http://schemas.microsoft.com/office/powerpoint/2010/main" val="19610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125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875119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31A9F66-4BB2-5B49-A5F1-069F6F4E5763}" type="slidenum">
              <a:rPr lang="en-US"/>
              <a:pPr>
                <a:defRPr/>
              </a:pPr>
              <a:t>31</a:t>
            </a:fld>
            <a:endParaRPr lang="en-US"/>
          </a:p>
        </p:txBody>
      </p:sp>
      <p:sp>
        <p:nvSpPr>
          <p:cNvPr id="23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555" name="Rectangle 3"/>
          <p:cNvSpPr>
            <a:spLocks noGrp="1" noChangeArrowheads="1"/>
          </p:cNvSpPr>
          <p:nvPr>
            <p:ph type="body" idx="1"/>
          </p:nvPr>
        </p:nvSpPr>
        <p:spPr/>
        <p:txBody>
          <a:bodyPr/>
          <a:lstStyle/>
          <a:p>
            <a:pPr eaLnBrk="1" hangingPunct="1">
              <a:defRPr/>
            </a:pPr>
            <a:r>
              <a:rPr lang="en-US" smtClean="0">
                <a:cs typeface="+mn-cs"/>
              </a:rPr>
              <a:t>Simplified Doppler equation: User must provide the angle to flow (Cos </a:t>
            </a:r>
            <a:r>
              <a:rPr lang="en-US" smtClean="0">
                <a:cs typeface="+mn-cs"/>
                <a:sym typeface="Symbol" charset="0"/>
              </a:rPr>
              <a:t>) and the frequency shift to derive a velocity estimate.</a:t>
            </a:r>
          </a:p>
          <a:p>
            <a:pPr eaLnBrk="1" hangingPunct="1">
              <a:defRPr/>
            </a:pPr>
            <a:r>
              <a:rPr lang="en-US" smtClean="0">
                <a:cs typeface="+mn-cs"/>
              </a:rPr>
              <a:t>From the equation, if angle changes but frequency is constant, velocity value will change. </a:t>
            </a:r>
          </a:p>
          <a:p>
            <a:pPr eaLnBrk="1" hangingPunct="1">
              <a:defRPr/>
            </a:pPr>
            <a:endParaRPr lang="en-US" smtClean="0">
              <a:cs typeface="+mn-cs"/>
            </a:endParaRPr>
          </a:p>
          <a:p>
            <a:pPr eaLnBrk="1" hangingPunct="1">
              <a:defRPr/>
            </a:pPr>
            <a:r>
              <a:rPr lang="en-US" smtClean="0">
                <a:cs typeface="+mn-cs"/>
              </a:rPr>
              <a:t>If angle is constant, but frequency changes, velocity change will have occurred. </a:t>
            </a:r>
          </a:p>
        </p:txBody>
      </p:sp>
    </p:spTree>
    <p:extLst>
      <p:ext uri="{BB962C8B-B14F-4D97-AF65-F5344CB8AC3E}">
        <p14:creationId xmlns:p14="http://schemas.microsoft.com/office/powerpoint/2010/main" val="383692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In figures B and C below, the angle cursor was arbitrarily adjusted (misaligned) to other angles on the same image, 34 and 79º respectively.  Notice that the frequency does not change , it's </a:t>
            </a:r>
            <a:r>
              <a:rPr lang="en-US" sz="1200" b="1" i="0" u="none" strike="noStrike" kern="1200" baseline="0" dirty="0" smtClean="0">
                <a:solidFill>
                  <a:schemeClr val="tx1"/>
                </a:solidFill>
                <a:latin typeface="+mn-lt"/>
                <a:ea typeface="+mn-ea"/>
                <a:cs typeface="+mn-cs"/>
              </a:rPr>
              <a:t>2.83 kHz</a:t>
            </a:r>
            <a:r>
              <a:rPr lang="en-US" sz="1200" b="0" i="0" u="none" strike="noStrike" kern="1200" baseline="0" dirty="0" smtClean="0">
                <a:solidFill>
                  <a:schemeClr val="tx1"/>
                </a:solidFill>
                <a:latin typeface="+mn-lt"/>
                <a:ea typeface="+mn-ea"/>
                <a:cs typeface="+mn-cs"/>
              </a:rPr>
              <a:t> in each instance, only the velocity calculation changes (65.8 cm/s and 268 cm/s).  In the equation above, when the recorded frequency remains constant, if you change the cosine value (the Doppler angle), the velocity calculation must change.</a:t>
            </a:r>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32</a:t>
            </a:fld>
            <a:endParaRPr lang="en-US"/>
          </a:p>
        </p:txBody>
      </p:sp>
    </p:spTree>
    <p:extLst>
      <p:ext uri="{BB962C8B-B14F-4D97-AF65-F5344CB8AC3E}">
        <p14:creationId xmlns:p14="http://schemas.microsoft.com/office/powerpoint/2010/main" val="3565513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F5C6479-78E1-DB48-92BF-11321AEB188B}" type="slidenum">
              <a:rPr lang="en-US"/>
              <a:pPr>
                <a:defRPr/>
              </a:pPr>
              <a:t>33</a:t>
            </a:fld>
            <a:endParaRPr lang="en-US"/>
          </a:p>
        </p:txBody>
      </p:sp>
      <p:sp>
        <p:nvSpPr>
          <p:cNvPr id="318466" name="Rectangle 2"/>
          <p:cNvSpPr>
            <a:spLocks noGrp="1" noRot="1" noChangeAspect="1" noChangeArrowheads="1" noTextEdit="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318467" name="Rectangle 3"/>
          <p:cNvSpPr>
            <a:spLocks noGrp="1" noChangeArrowheads="1"/>
          </p:cNvSpPr>
          <p:nvPr>
            <p:ph type="body" idx="1"/>
          </p:nvPr>
        </p:nvSpPr>
        <p:spPr>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eaLnBrk="1" hangingPunct="1">
              <a:defRPr/>
            </a:pPr>
            <a:endParaRPr lang="en-US" smtClean="0">
              <a:cs typeface="+mn-cs"/>
            </a:endParaRPr>
          </a:p>
        </p:txBody>
      </p:sp>
    </p:spTree>
    <p:extLst>
      <p:ext uri="{BB962C8B-B14F-4D97-AF65-F5344CB8AC3E}">
        <p14:creationId xmlns:p14="http://schemas.microsoft.com/office/powerpoint/2010/main" val="1847848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7AA0802-1FA4-FD44-BBFF-C4085E80C59C}" type="slidenum">
              <a:rPr lang="en-US"/>
              <a:pPr>
                <a:defRPr/>
              </a:pPr>
              <a:t>35</a:t>
            </a:fld>
            <a:endParaRPr lang="en-US"/>
          </a:p>
        </p:txBody>
      </p:sp>
      <p:sp>
        <p:nvSpPr>
          <p:cNvPr id="522242"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5222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If the Doppler beam is not phased, it is </a:t>
            </a:r>
            <a:r>
              <a:rPr lang="ja-JP" altLang="en-US" dirty="0" smtClean="0">
                <a:latin typeface="Arial"/>
                <a:cs typeface="+mn-cs"/>
              </a:rPr>
              <a:t>“</a:t>
            </a:r>
            <a:r>
              <a:rPr lang="en-US" dirty="0" smtClean="0">
                <a:cs typeface="+mn-cs"/>
              </a:rPr>
              <a:t>fired</a:t>
            </a:r>
            <a:r>
              <a:rPr lang="ja-JP" altLang="en-US" dirty="0" smtClean="0">
                <a:latin typeface="Arial"/>
                <a:cs typeface="+mn-cs"/>
              </a:rPr>
              <a:t>”</a:t>
            </a:r>
            <a:r>
              <a:rPr lang="en-US" dirty="0" smtClean="0">
                <a:cs typeface="+mn-cs"/>
              </a:rPr>
              <a:t> straight down and parallel to the sides of the ultrasound image. There is </a:t>
            </a:r>
            <a:r>
              <a:rPr lang="ja-JP" altLang="en-US" dirty="0" smtClean="0">
                <a:latin typeface="Arial"/>
                <a:cs typeface="+mn-cs"/>
              </a:rPr>
              <a:t>“</a:t>
            </a:r>
            <a:r>
              <a:rPr lang="en-US" dirty="0" smtClean="0">
                <a:cs typeface="+mn-cs"/>
              </a:rPr>
              <a:t>Zero</a:t>
            </a:r>
            <a:r>
              <a:rPr lang="ja-JP" altLang="en-US" dirty="0" smtClean="0">
                <a:latin typeface="Arial"/>
                <a:cs typeface="+mn-cs"/>
              </a:rPr>
              <a:t>”</a:t>
            </a:r>
            <a:r>
              <a:rPr lang="en-US" dirty="0" smtClean="0">
                <a:cs typeface="+mn-cs"/>
              </a:rPr>
              <a:t>  degrees of beam steering.  Fortunately, manufacturers allow the beam to be steered to the left or to the right by </a:t>
            </a:r>
            <a:r>
              <a:rPr lang="ja-JP" altLang="en-US" dirty="0" smtClean="0">
                <a:latin typeface="Arial"/>
                <a:cs typeface="+mn-cs"/>
              </a:rPr>
              <a:t>“</a:t>
            </a:r>
            <a:r>
              <a:rPr lang="en-US" dirty="0" smtClean="0">
                <a:cs typeface="+mn-cs"/>
              </a:rPr>
              <a:t>phasing</a:t>
            </a:r>
            <a:r>
              <a:rPr lang="ja-JP" altLang="en-US" dirty="0" smtClean="0">
                <a:latin typeface="Arial"/>
                <a:cs typeface="+mn-cs"/>
              </a:rPr>
              <a:t>”</a:t>
            </a:r>
            <a:r>
              <a:rPr lang="en-US" dirty="0" smtClean="0">
                <a:cs typeface="+mn-cs"/>
              </a:rPr>
              <a:t>.  The phasing is called </a:t>
            </a:r>
            <a:r>
              <a:rPr lang="en-US" dirty="0" smtClean="0">
                <a:solidFill>
                  <a:schemeClr val="accent2"/>
                </a:solidFill>
                <a:cs typeface="+mn-cs"/>
              </a:rPr>
              <a:t>steering. If the beam is </a:t>
            </a:r>
            <a:r>
              <a:rPr lang="en-US" dirty="0" err="1" smtClean="0">
                <a:solidFill>
                  <a:schemeClr val="accent2"/>
                </a:solidFill>
                <a:cs typeface="+mn-cs"/>
              </a:rPr>
              <a:t>unsteered</a:t>
            </a:r>
            <a:r>
              <a:rPr lang="en-US" dirty="0" smtClean="0">
                <a:solidFill>
                  <a:schemeClr val="accent2"/>
                </a:solidFill>
                <a:cs typeface="+mn-cs"/>
              </a:rPr>
              <a:t>, the beam steering angle is 0º.  The maximum amount of steering is about 30º. This is advantageous to acquire a good Doppler angle to flow. When manufacturers try to phase the beam beyond 30º, a </a:t>
            </a:r>
            <a:r>
              <a:rPr lang="ja-JP" altLang="en-US" dirty="0" smtClean="0">
                <a:solidFill>
                  <a:schemeClr val="accent2"/>
                </a:solidFill>
                <a:latin typeface="Arial"/>
                <a:cs typeface="+mn-cs"/>
              </a:rPr>
              <a:t>“</a:t>
            </a:r>
            <a:r>
              <a:rPr lang="en-US" dirty="0" smtClean="0">
                <a:solidFill>
                  <a:schemeClr val="accent2"/>
                </a:solidFill>
                <a:cs typeface="+mn-cs"/>
              </a:rPr>
              <a:t>grating lobe</a:t>
            </a:r>
            <a:r>
              <a:rPr lang="ja-JP" altLang="en-US" dirty="0" smtClean="0">
                <a:solidFill>
                  <a:schemeClr val="accent2"/>
                </a:solidFill>
                <a:latin typeface="Arial"/>
                <a:cs typeface="+mn-cs"/>
              </a:rPr>
              <a:t>”</a:t>
            </a:r>
            <a:r>
              <a:rPr lang="en-US" dirty="0" smtClean="0">
                <a:solidFill>
                  <a:schemeClr val="accent2"/>
                </a:solidFill>
                <a:cs typeface="+mn-cs"/>
              </a:rPr>
              <a:t>  artifact appears in the spectral display.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Low-end, economical ultrasound systems can be steered to only 15º.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 High frequency transducers usually can only be steered to 20º.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This will require </a:t>
            </a:r>
            <a:r>
              <a:rPr lang="ja-JP" altLang="en-US" dirty="0" smtClean="0">
                <a:solidFill>
                  <a:schemeClr val="accent2"/>
                </a:solidFill>
                <a:latin typeface="Arial"/>
                <a:cs typeface="+mn-cs"/>
              </a:rPr>
              <a:t>“</a:t>
            </a:r>
            <a:r>
              <a:rPr lang="en-US" dirty="0" smtClean="0">
                <a:solidFill>
                  <a:schemeClr val="accent2"/>
                </a:solidFill>
                <a:cs typeface="+mn-cs"/>
              </a:rPr>
              <a:t>heel and toe</a:t>
            </a:r>
            <a:r>
              <a:rPr lang="ja-JP" altLang="en-US" dirty="0" smtClean="0">
                <a:solidFill>
                  <a:schemeClr val="accent2"/>
                </a:solidFill>
                <a:latin typeface="Arial"/>
                <a:cs typeface="+mn-cs"/>
              </a:rPr>
              <a:t>”</a:t>
            </a:r>
            <a:r>
              <a:rPr lang="en-US" dirty="0" smtClean="0">
                <a:solidFill>
                  <a:schemeClr val="accent2"/>
                </a:solidFill>
                <a:cs typeface="+mn-cs"/>
              </a:rPr>
              <a:t> transducer manipulation to obtain a 60º Doppler angle.</a:t>
            </a:r>
            <a:endParaRPr lang="en-US" dirty="0" smtClean="0">
              <a:cs typeface="+mn-cs"/>
            </a:endParaRPr>
          </a:p>
        </p:txBody>
      </p:sp>
    </p:spTree>
    <p:extLst>
      <p:ext uri="{BB962C8B-B14F-4D97-AF65-F5344CB8AC3E}">
        <p14:creationId xmlns:p14="http://schemas.microsoft.com/office/powerpoint/2010/main" val="38895513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73598BD-33E0-7148-A335-6723D16B9682}" type="slidenum">
              <a:rPr lang="en-US"/>
              <a:pPr>
                <a:defRPr/>
              </a:pPr>
              <a:t>36</a:t>
            </a:fld>
            <a:endParaRPr lang="en-US"/>
          </a:p>
        </p:txBody>
      </p:sp>
      <p:sp>
        <p:nvSpPr>
          <p:cNvPr id="524290"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5242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Maximum steering angle on most ultrasound systems is 30º. High frequency transducers can only steer to 20º.  Assume a vessel is parallel to the skin, as in this image, the Doppler angle will be 90 degrees if there is no steering (zero degrees of steering). If the beam is phased (steered) to 30 degrees, the angle to flow will be 60 degrees.  A 60 degrees angle to flow, (The Doppler angle), or less, is for velocity calculation.</a:t>
            </a:r>
          </a:p>
        </p:txBody>
      </p:sp>
    </p:spTree>
    <p:extLst>
      <p:ext uri="{BB962C8B-B14F-4D97-AF65-F5344CB8AC3E}">
        <p14:creationId xmlns:p14="http://schemas.microsoft.com/office/powerpoint/2010/main" val="562343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C39A882-2794-8D4A-8353-1B30631F5890}" type="slidenum">
              <a:rPr lang="en-US"/>
              <a:pPr>
                <a:defRPr/>
              </a:pPr>
              <a:t>37</a:t>
            </a:fld>
            <a:endParaRPr lang="en-US"/>
          </a:p>
        </p:txBody>
      </p:sp>
      <p:sp>
        <p:nvSpPr>
          <p:cNvPr id="52838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28387" name="Rectangle 1027"/>
          <p:cNvSpPr>
            <a:spLocks noGrp="1" noChangeArrowheads="1"/>
          </p:cNvSpPr>
          <p:nvPr>
            <p:ph type="body" idx="1"/>
          </p:nvPr>
        </p:nvSpPr>
        <p:spPr/>
        <p:txBody>
          <a:bodyPr/>
          <a:lstStyle/>
          <a:p>
            <a:pPr>
              <a:defRPr/>
            </a:pPr>
            <a:r>
              <a:rPr lang="en-US" dirty="0"/>
              <a:t>A cartoon to help with the confusion of Beam steering angle, versus Doppler angle to flow.  </a:t>
            </a:r>
            <a:r>
              <a:rPr lang="en-US" dirty="0" smtClean="0"/>
              <a:t>The fishing </a:t>
            </a:r>
            <a:r>
              <a:rPr lang="en-US" dirty="0"/>
              <a:t>line angle is steering angle, the bottom angle is Doppler angle to flow.</a:t>
            </a:r>
          </a:p>
        </p:txBody>
      </p:sp>
    </p:spTree>
    <p:extLst>
      <p:ext uri="{BB962C8B-B14F-4D97-AF65-F5344CB8AC3E}">
        <p14:creationId xmlns:p14="http://schemas.microsoft.com/office/powerpoint/2010/main" val="32347422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6D05EC7-F5F5-3C46-949E-0687231CB7FE}" type="slidenum">
              <a:rPr lang="en-US"/>
              <a:pPr>
                <a:defRPr/>
              </a:pPr>
              <a:t>38</a:t>
            </a:fld>
            <a:endParaRPr lang="en-US"/>
          </a:p>
        </p:txBody>
      </p:sp>
      <p:sp>
        <p:nvSpPr>
          <p:cNvPr id="4003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003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997411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508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a:defRPr/>
            </a:pPr>
            <a:r>
              <a:rPr lang="en-US" dirty="0" smtClean="0">
                <a:cs typeface="+mn-cs"/>
              </a:rPr>
              <a:t>Beam</a:t>
            </a:r>
            <a:r>
              <a:rPr lang="en-US" baseline="0" dirty="0" smtClean="0">
                <a:cs typeface="+mn-cs"/>
              </a:rPr>
              <a:t> steering is altered frequently during most vascular exams.</a:t>
            </a:r>
            <a:endParaRPr lang="en-US" dirty="0" smtClean="0">
              <a:cs typeface="+mn-cs"/>
            </a:endParaRPr>
          </a:p>
        </p:txBody>
      </p:sp>
    </p:spTree>
    <p:extLst>
      <p:ext uri="{BB962C8B-B14F-4D97-AF65-F5344CB8AC3E}">
        <p14:creationId xmlns:p14="http://schemas.microsoft.com/office/powerpoint/2010/main" val="308684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3BA154A-6284-594C-903A-A3C9D33CE347}" type="slidenum">
              <a:rPr lang="en-US"/>
              <a:pPr>
                <a:defRPr/>
              </a:pPr>
              <a:t>40</a:t>
            </a:fld>
            <a:endParaRPr lang="en-US"/>
          </a:p>
        </p:txBody>
      </p:sp>
      <p:sp>
        <p:nvSpPr>
          <p:cNvPr id="163842"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1638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7348673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E72C7C-E228-CA47-9476-AB1774A2FBE2}" type="slidenum">
              <a:rPr lang="en-US"/>
              <a:pPr>
                <a:defRPr/>
              </a:pPr>
              <a:t>42</a:t>
            </a:fld>
            <a:endParaRPr lang="en-US"/>
          </a:p>
        </p:txBody>
      </p:sp>
      <p:sp>
        <p:nvSpPr>
          <p:cNvPr id="526338"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263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If a transducer only steers the Doppler beam to 20º,  the operator must create a lower angle to flow by  manipulating the transducer in a  </a:t>
            </a:r>
            <a:r>
              <a:rPr lang="ja-JP" altLang="en-US" smtClean="0">
                <a:latin typeface="Arial"/>
                <a:cs typeface="+mn-cs"/>
              </a:rPr>
              <a:t>“</a:t>
            </a:r>
            <a:r>
              <a:rPr lang="en-US" smtClean="0">
                <a:cs typeface="+mn-cs"/>
              </a:rPr>
              <a:t>Heel &amp; Toe</a:t>
            </a:r>
            <a:r>
              <a:rPr lang="ja-JP" altLang="en-US" smtClean="0">
                <a:latin typeface="Arial"/>
                <a:cs typeface="+mn-cs"/>
              </a:rPr>
              <a:t>”</a:t>
            </a:r>
            <a:r>
              <a:rPr lang="en-US" smtClean="0">
                <a:cs typeface="+mn-cs"/>
              </a:rPr>
              <a:t> method, or steering in the most advantageous direction.</a:t>
            </a:r>
          </a:p>
        </p:txBody>
      </p:sp>
    </p:spTree>
    <p:extLst>
      <p:ext uri="{BB962C8B-B14F-4D97-AF65-F5344CB8AC3E}">
        <p14:creationId xmlns:p14="http://schemas.microsoft.com/office/powerpoint/2010/main" val="25023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5</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7B38F4-B909-7341-AF8A-EAB53F9F47D5}" type="slidenum">
              <a:rPr lang="en-US"/>
              <a:pPr/>
              <a:t>43</a:t>
            </a:fld>
            <a:endParaRPr lang="en-US"/>
          </a:p>
        </p:txBody>
      </p:sp>
      <p:sp>
        <p:nvSpPr>
          <p:cNvPr id="659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59459" name="Rectangle 3"/>
          <p:cNvSpPr>
            <a:spLocks noGrp="1" noChangeArrowheads="1"/>
          </p:cNvSpPr>
          <p:nvPr>
            <p:ph type="body" idx="1"/>
          </p:nvPr>
        </p:nvSpPr>
        <p:spPr/>
        <p:txBody>
          <a:bodyPr/>
          <a:lstStyle/>
          <a:p>
            <a:r>
              <a:rPr lang="en-US"/>
              <a:t>If the Doppler beam can only be steered to 20 degrees (figure A and B), then heel &amp; toe maneuver (figure B) must be used to achieve a 60 degree angle to flow.</a:t>
            </a:r>
          </a:p>
        </p:txBody>
      </p:sp>
    </p:spTree>
    <p:extLst>
      <p:ext uri="{BB962C8B-B14F-4D97-AF65-F5344CB8AC3E}">
        <p14:creationId xmlns:p14="http://schemas.microsoft.com/office/powerpoint/2010/main" val="40380384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992CD2-5463-DF42-9804-6AC9ED475826}" type="slidenum">
              <a:rPr lang="en-US"/>
              <a:pPr>
                <a:defRPr/>
              </a:pPr>
              <a:t>44</a:t>
            </a:fld>
            <a:endParaRPr lang="en-US"/>
          </a:p>
        </p:txBody>
      </p:sp>
      <p:sp>
        <p:nvSpPr>
          <p:cNvPr id="201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3744962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992CD2-5463-DF42-9804-6AC9ED475826}" type="slidenum">
              <a:rPr lang="en-US"/>
              <a:pPr>
                <a:defRPr/>
              </a:pPr>
              <a:t>45</a:t>
            </a:fld>
            <a:endParaRPr lang="en-US"/>
          </a:p>
        </p:txBody>
      </p:sp>
      <p:sp>
        <p:nvSpPr>
          <p:cNvPr id="201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p:txBody>
          <a:bodyPr/>
          <a:lstStyle/>
          <a:p>
            <a:pPr eaLnBrk="1" hangingPunct="1">
              <a:defRPr/>
            </a:pPr>
            <a:r>
              <a:rPr lang="en-US" dirty="0" smtClean="0">
                <a:cs typeface="+mn-cs"/>
              </a:rPr>
              <a:t>Although</a:t>
            </a:r>
            <a:r>
              <a:rPr lang="en-US" baseline="0" dirty="0" smtClean="0">
                <a:cs typeface="+mn-cs"/>
              </a:rPr>
              <a:t> the angle read-out indicates 60 degrees, this is NOT a 60 degree angle to flow! The angle cursor is misaligned.</a:t>
            </a:r>
            <a:endParaRPr lang="en-US" dirty="0" smtClean="0">
              <a:cs typeface="+mn-cs"/>
            </a:endParaRPr>
          </a:p>
        </p:txBody>
      </p:sp>
    </p:spTree>
    <p:extLst>
      <p:ext uri="{BB962C8B-B14F-4D97-AF65-F5344CB8AC3E}">
        <p14:creationId xmlns:p14="http://schemas.microsoft.com/office/powerpoint/2010/main" val="20342939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209ED0E-CE5F-7D45-9F95-D1CD7360D5FC}" type="slidenum">
              <a:rPr lang="en-US"/>
              <a:pPr>
                <a:defRPr/>
              </a:pPr>
              <a:t>46</a:t>
            </a:fld>
            <a:endParaRPr lang="en-US"/>
          </a:p>
        </p:txBody>
      </p:sp>
      <p:sp>
        <p:nvSpPr>
          <p:cNvPr id="538626" name="Rectangle 2"/>
          <p:cNvSpPr>
            <a:spLocks noGrp="1" noRot="1" noChangeAspect="1" noChangeArrowheads="1" noTextEdit="1"/>
          </p:cNvSpPr>
          <p:nvPr>
            <p:ph type="sldImg"/>
          </p:nvPr>
        </p:nvSpPr>
        <p:spPr>
          <a:solidFill>
            <a:srgbClr val="FFFFFF"/>
          </a:solidFill>
          <a:ln/>
          <a:extLst>
            <a:ext uri="{FAA26D3D-D897-4be2-8F04-BA451C77F1D7}">
              <ma14:placeholderFlag xmlns:ma14="http://schemas.microsoft.com/office/mac/drawingml/2011/main" val="1"/>
            </a:ext>
          </a:extLst>
        </p:spPr>
      </p:sp>
      <p:sp>
        <p:nvSpPr>
          <p:cNvPr id="5386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Demonstrates the theoretical velocity calculation errors of a 5 degree angle correction misalignment at various Doppler angles.</a:t>
            </a:r>
          </a:p>
          <a:p>
            <a:pPr eaLnBrk="1" hangingPunct="1">
              <a:defRPr/>
            </a:pPr>
            <a:r>
              <a:rPr lang="en-US" smtClean="0">
                <a:cs typeface="+mn-cs"/>
              </a:rPr>
              <a:t>At a 40 degree angle, a 5 degree misalignment causes an  8% variation or error. At an 80 degree angle, a 5 degree misalignment causes the velocities to nearly double. There are other factors that cause velocity over estimation and these will be discussed later. Doppler angles of 60 degrees or greater can be used, BUT velocity calculations will be overestimated and in error.</a:t>
            </a:r>
          </a:p>
        </p:txBody>
      </p:sp>
    </p:spTree>
    <p:extLst>
      <p:ext uri="{BB962C8B-B14F-4D97-AF65-F5344CB8AC3E}">
        <p14:creationId xmlns:p14="http://schemas.microsoft.com/office/powerpoint/2010/main" val="29744265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9861C9A-3D8F-B340-BF15-8D57DBD30399}" type="slidenum">
              <a:rPr lang="en-US"/>
              <a:pPr>
                <a:defRPr/>
              </a:pPr>
              <a:t>47</a:t>
            </a:fld>
            <a:endParaRPr lang="en-US"/>
          </a:p>
        </p:txBody>
      </p:sp>
      <p:sp>
        <p:nvSpPr>
          <p:cNvPr id="540674" name="Rectangle 1026"/>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0675" name="Rectangle 1027"/>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r>
              <a:rPr lang="en-US" dirty="0" smtClean="0">
                <a:cs typeface="+mn-cs"/>
              </a:rPr>
              <a:t>Correct!</a:t>
            </a:r>
          </a:p>
        </p:txBody>
      </p:sp>
    </p:spTree>
    <p:extLst>
      <p:ext uri="{BB962C8B-B14F-4D97-AF65-F5344CB8AC3E}">
        <p14:creationId xmlns:p14="http://schemas.microsoft.com/office/powerpoint/2010/main" val="33106854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CEF480D-0055-064A-B1A3-A3CFDDDDC5AD}" type="slidenum">
              <a:rPr lang="en-US"/>
              <a:pPr>
                <a:defRPr/>
              </a:pPr>
              <a:t>48</a:t>
            </a:fld>
            <a:endParaRPr lang="en-US"/>
          </a:p>
        </p:txBody>
      </p:sp>
      <p:sp>
        <p:nvSpPr>
          <p:cNvPr id="542722" name="Rectangle 1026"/>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2723" name="Rectangle 1027"/>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smtClean="0">
              <a:cs typeface="+mn-cs"/>
            </a:endParaRPr>
          </a:p>
        </p:txBody>
      </p:sp>
    </p:spTree>
    <p:extLst>
      <p:ext uri="{BB962C8B-B14F-4D97-AF65-F5344CB8AC3E}">
        <p14:creationId xmlns:p14="http://schemas.microsoft.com/office/powerpoint/2010/main" val="16462073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314D8AA-ECAA-254D-A037-3C8106DE9BBB}" type="slidenum">
              <a:rPr lang="en-US"/>
              <a:pPr>
                <a:defRPr/>
              </a:pPr>
              <a:t>49</a:t>
            </a:fld>
            <a:endParaRPr lang="en-US"/>
          </a:p>
        </p:txBody>
      </p:sp>
      <p:sp>
        <p:nvSpPr>
          <p:cNvPr id="546818"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6819"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smtClean="0">
              <a:cs typeface="+mn-cs"/>
            </a:endParaRPr>
          </a:p>
        </p:txBody>
      </p:sp>
    </p:spTree>
    <p:extLst>
      <p:ext uri="{BB962C8B-B14F-4D97-AF65-F5344CB8AC3E}">
        <p14:creationId xmlns:p14="http://schemas.microsoft.com/office/powerpoint/2010/main" val="3810704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4A0F46D-95A5-9645-B637-D14B59884A83}" type="slidenum">
              <a:rPr lang="en-US"/>
              <a:pPr>
                <a:defRPr/>
              </a:pPr>
              <a:t>50</a:t>
            </a:fld>
            <a:endParaRPr lang="en-US"/>
          </a:p>
        </p:txBody>
      </p:sp>
      <p:sp>
        <p:nvSpPr>
          <p:cNvPr id="54886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488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red line drawn in at the top of the Doppler line is perpendicular to the Doppler line. This means zero (no) beam steering. The relationship will be maintained when the Doppler line is moved anywhere along the curve of the transducer. The angle is created by the curvature of the transducer, not phasing.</a:t>
            </a:r>
          </a:p>
        </p:txBody>
      </p:sp>
    </p:spTree>
    <p:extLst>
      <p:ext uri="{BB962C8B-B14F-4D97-AF65-F5344CB8AC3E}">
        <p14:creationId xmlns:p14="http://schemas.microsoft.com/office/powerpoint/2010/main" val="1218150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09848B-E4BA-D24A-B5F7-606E8844A6AA}" type="slidenum">
              <a:rPr lang="en-US"/>
              <a:pPr>
                <a:defRPr/>
              </a:pPr>
              <a:t>51</a:t>
            </a:fld>
            <a:endParaRPr lang="en-US"/>
          </a:p>
        </p:txBody>
      </p:sp>
      <p:sp>
        <p:nvSpPr>
          <p:cNvPr id="15769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5769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solidFill>
                  <a:srgbClr val="000000"/>
                </a:solidFill>
                <a:latin typeface="Arial" charset="0"/>
                <a:cs typeface="+mn-cs"/>
              </a:rPr>
              <a:t>The frequency of the transmitted signal depends on the size of the elements: the small the elements, the higher the frequency.</a:t>
            </a:r>
          </a:p>
        </p:txBody>
      </p:sp>
    </p:spTree>
    <p:extLst>
      <p:ext uri="{BB962C8B-B14F-4D97-AF65-F5344CB8AC3E}">
        <p14:creationId xmlns:p14="http://schemas.microsoft.com/office/powerpoint/2010/main" val="27929727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EC534FE-8817-0D4A-A4D3-E4CFE5079FF9}" type="slidenum">
              <a:rPr lang="en-US"/>
              <a:pPr>
                <a:defRPr/>
              </a:pPr>
              <a:t>52</a:t>
            </a:fld>
            <a:endParaRPr lang="en-US"/>
          </a:p>
        </p:txBody>
      </p:sp>
      <p:sp>
        <p:nvSpPr>
          <p:cNvPr id="1976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976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29515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6</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FC94E45-C426-F648-9FF9-B1278F9FB5B0}" type="slidenum">
              <a:rPr lang="en-US"/>
              <a:pPr>
                <a:defRPr/>
              </a:pPr>
              <a:t>53</a:t>
            </a:fld>
            <a:endParaRPr lang="en-US"/>
          </a:p>
        </p:txBody>
      </p:sp>
      <p:sp>
        <p:nvSpPr>
          <p:cNvPr id="1996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996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6855384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5D54429-02D7-5948-9FDC-5ACADED65012}" type="slidenum">
              <a:rPr lang="en-US"/>
              <a:pPr>
                <a:defRPr/>
              </a:pPr>
              <a:t>54</a:t>
            </a:fld>
            <a:endParaRPr lang="en-US"/>
          </a:p>
        </p:txBody>
      </p:sp>
      <p:sp>
        <p:nvSpPr>
          <p:cNvPr id="18944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894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5485674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61DBF15-4DD9-514B-9D4C-26209E89D840}" type="slidenum">
              <a:rPr lang="en-US"/>
              <a:pPr>
                <a:defRPr/>
              </a:pPr>
              <a:t>55</a:t>
            </a:fld>
            <a:endParaRPr lang="en-US"/>
          </a:p>
        </p:txBody>
      </p:sp>
      <p:sp>
        <p:nvSpPr>
          <p:cNvPr id="201730"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1403947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16FC8E1-26FD-4549-BA77-0F4A3D8BA9BE}" type="slidenum">
              <a:rPr lang="en-US"/>
              <a:pPr>
                <a:defRPr/>
              </a:pPr>
              <a:t>56</a:t>
            </a:fld>
            <a:endParaRPr lang="en-US"/>
          </a:p>
        </p:txBody>
      </p:sp>
      <p:sp>
        <p:nvSpPr>
          <p:cNvPr id="203778"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3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707156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6A4BDD7-2824-2042-8DCF-38FAE3E723F4}" type="slidenum">
              <a:rPr lang="en-US"/>
              <a:pPr>
                <a:defRPr/>
              </a:pPr>
              <a:t>57</a:t>
            </a:fld>
            <a:endParaRPr lang="en-US"/>
          </a:p>
        </p:txBody>
      </p:sp>
      <p:sp>
        <p:nvSpPr>
          <p:cNvPr id="205826"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58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766790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baseline="0" dirty="0" smtClean="0">
                <a:solidFill>
                  <a:schemeClr val="tx1"/>
                </a:solidFill>
                <a:latin typeface="+mn-lt"/>
                <a:ea typeface="+mn-ea"/>
                <a:cs typeface="+mn-cs"/>
              </a:rPr>
              <a:t>1.The sample volume is set to a specific location and a pulse (burst) is transmitted from the </a:t>
            </a:r>
            <a:r>
              <a:rPr lang="en-US" sz="1200" b="0" i="0" u="none" strike="noStrike" kern="1200" baseline="0" dirty="0" err="1" smtClean="0">
                <a:solidFill>
                  <a:schemeClr val="tx1"/>
                </a:solidFill>
                <a:latin typeface="+mn-lt"/>
                <a:ea typeface="+mn-ea"/>
                <a:cs typeface="+mn-cs"/>
              </a:rPr>
              <a:t>piezo</a:t>
            </a:r>
            <a:r>
              <a:rPr lang="en-US" sz="1200" b="0" i="0" u="none" strike="noStrike" kern="1200" baseline="0" dirty="0" smtClean="0">
                <a:solidFill>
                  <a:schemeClr val="tx1"/>
                </a:solidFill>
                <a:latin typeface="+mn-lt"/>
                <a:ea typeface="+mn-ea"/>
                <a:cs typeface="+mn-cs"/>
              </a:rPr>
              <a:t> elements.</a:t>
            </a:r>
          </a:p>
          <a:p>
            <a:pPr rtl="0"/>
            <a:r>
              <a:rPr lang="en-US" sz="1200" b="0" i="0" u="none" strike="noStrike" kern="1200" baseline="0" dirty="0" smtClean="0">
                <a:solidFill>
                  <a:schemeClr val="tx1"/>
                </a:solidFill>
                <a:latin typeface="+mn-lt"/>
                <a:ea typeface="+mn-ea"/>
                <a:cs typeface="+mn-cs"/>
              </a:rPr>
              <a:t>2. The transmit and receive Doppler processing circuits are turned off.</a:t>
            </a:r>
          </a:p>
          <a:p>
            <a:pPr rtl="0"/>
            <a:r>
              <a:rPr lang="en-US" sz="1200" b="0" i="0" u="none" strike="noStrike" kern="1200" baseline="0" dirty="0" smtClean="0">
                <a:solidFill>
                  <a:schemeClr val="tx1"/>
                </a:solidFill>
                <a:latin typeface="+mn-lt"/>
                <a:ea typeface="+mn-ea"/>
                <a:cs typeface="+mn-cs"/>
              </a:rPr>
              <a:t>3. The pulse echo reflects back to the elements from various depths, and perhaps from intervening vessels, but the signals are ignored as the receive function is not "live". </a:t>
            </a:r>
          </a:p>
          <a:p>
            <a:pPr rtl="0"/>
            <a:r>
              <a:rPr lang="en-US" sz="1200" b="0" i="0" u="none" strike="noStrike" kern="1200" baseline="0" dirty="0" smtClean="0">
                <a:solidFill>
                  <a:schemeClr val="tx1"/>
                </a:solidFill>
                <a:latin typeface="+mn-lt"/>
                <a:ea typeface="+mn-ea"/>
                <a:cs typeface="+mn-cs"/>
              </a:rPr>
              <a:t>4.The transmitted pulse reaches the sample volume depth and reflects back. Portions of the energy continue deeper into tissue.</a:t>
            </a:r>
          </a:p>
          <a:p>
            <a:pPr rtl="0"/>
            <a:r>
              <a:rPr lang="en-US" sz="1200" b="0" i="0" u="none" strike="noStrike" kern="1200" baseline="0" dirty="0" smtClean="0">
                <a:solidFill>
                  <a:schemeClr val="tx1"/>
                </a:solidFill>
                <a:latin typeface="+mn-lt"/>
                <a:ea typeface="+mn-ea"/>
                <a:cs typeface="+mn-cs"/>
              </a:rPr>
              <a:t>5. At a specific time interval, THAT IS DETERMINED BY THE DEPTH OF THE SAMPLE GATE,  the receive mode is activated for a brief period to receive an echo from that specific depth.  The frequency component of the echo is stored and processed.  The frequency content of the returning pulse is then compared to the transmitted signal for frequency shift.</a:t>
            </a:r>
          </a:p>
          <a:p>
            <a:pPr rtl="0"/>
            <a:r>
              <a:rPr lang="en-US" sz="1200" b="0" i="0" u="none" strike="noStrike" kern="1200" baseline="0" dirty="0" smtClean="0">
                <a:solidFill>
                  <a:schemeClr val="tx1"/>
                </a:solidFill>
                <a:latin typeface="+mn-lt"/>
                <a:ea typeface="+mn-ea"/>
                <a:cs typeface="+mn-cs"/>
              </a:rPr>
              <a:t>6. The receive mode is turned off, and a new pulse is transmitted. The transmit - receive cycle is then repeated.</a:t>
            </a:r>
          </a:p>
        </p:txBody>
      </p:sp>
      <p:sp>
        <p:nvSpPr>
          <p:cNvPr id="4" name="Slide Number Placeholder 3"/>
          <p:cNvSpPr>
            <a:spLocks noGrp="1"/>
          </p:cNvSpPr>
          <p:nvPr>
            <p:ph type="sldNum" sz="quarter" idx="10"/>
          </p:nvPr>
        </p:nvSpPr>
        <p:spPr/>
        <p:txBody>
          <a:bodyPr/>
          <a:lstStyle/>
          <a:p>
            <a:fld id="{FB2E94C3-3B5A-B145-9BF1-FE03261F81D1}" type="slidenum">
              <a:rPr lang="en-US" smtClean="0"/>
              <a:t>58</a:t>
            </a:fld>
            <a:endParaRPr lang="en-US"/>
          </a:p>
        </p:txBody>
      </p:sp>
    </p:spTree>
    <p:extLst>
      <p:ext uri="{BB962C8B-B14F-4D97-AF65-F5344CB8AC3E}">
        <p14:creationId xmlns:p14="http://schemas.microsoft.com/office/powerpoint/2010/main" val="41792440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DB5E9637-652F-B74F-AF19-F8F88450D868}" type="slidenum">
              <a:rPr lang="en-US"/>
              <a:pPr>
                <a:defRPr/>
              </a:pPr>
              <a:t>59</a:t>
            </a:fld>
            <a:endParaRPr lang="en-US"/>
          </a:p>
        </p:txBody>
      </p:sp>
      <p:sp>
        <p:nvSpPr>
          <p:cNvPr id="1116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1619" name="Rectangle 3"/>
          <p:cNvSpPr>
            <a:spLocks noGrp="1" noChangeArrowheads="1"/>
          </p:cNvSpPr>
          <p:nvPr>
            <p:ph type="body" idx="1"/>
          </p:nvPr>
        </p:nvSpPr>
        <p:spPr/>
        <p:txBody>
          <a:bodyPr/>
          <a:lstStyle/>
          <a:p>
            <a:pPr eaLnBrk="1" hangingPunct="1">
              <a:defRPr/>
            </a:pPr>
            <a:r>
              <a:rPr lang="en-US" smtClean="0">
                <a:cs typeface="+mn-cs"/>
              </a:rPr>
              <a:t>The number of times the pulse transmission, wait, receive cycle occurs per second is called the Pulse Repetition Frequency (PRF)</a:t>
            </a:r>
          </a:p>
        </p:txBody>
      </p:sp>
    </p:spTree>
    <p:extLst>
      <p:ext uri="{BB962C8B-B14F-4D97-AF65-F5344CB8AC3E}">
        <p14:creationId xmlns:p14="http://schemas.microsoft.com/office/powerpoint/2010/main" val="18830551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8DEAEA4-948E-9848-A63C-19145949B4C9}" type="slidenum">
              <a:rPr lang="en-US"/>
              <a:pPr>
                <a:defRPr/>
              </a:pPr>
              <a:t>60</a:t>
            </a:fld>
            <a:endParaRPr lang="en-US"/>
          </a:p>
        </p:txBody>
      </p:sp>
      <p:sp>
        <p:nvSpPr>
          <p:cNvPr id="130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0051" name="Rectangle 3"/>
          <p:cNvSpPr>
            <a:spLocks noGrp="1" noChangeArrowheads="1"/>
          </p:cNvSpPr>
          <p:nvPr>
            <p:ph type="body" idx="1"/>
          </p:nvPr>
        </p:nvSpPr>
        <p:spPr/>
        <p:txBody>
          <a:bodyPr/>
          <a:lstStyle/>
          <a:p>
            <a:pPr eaLnBrk="1" hangingPunct="1">
              <a:defRPr/>
            </a:pPr>
            <a:r>
              <a:rPr lang="en-US" smtClean="0">
                <a:cs typeface="+mn-cs"/>
              </a:rPr>
              <a:t>On the left, the PRF is too low, aliasing occurs and wraps back up into the spectra. On the right the PRF has been increased to eliminate aliasing.</a:t>
            </a:r>
          </a:p>
        </p:txBody>
      </p:sp>
    </p:spTree>
    <p:extLst>
      <p:ext uri="{BB962C8B-B14F-4D97-AF65-F5344CB8AC3E}">
        <p14:creationId xmlns:p14="http://schemas.microsoft.com/office/powerpoint/2010/main" val="3763267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FF90B13-E567-D246-A987-114A17B78499}" type="slidenum">
              <a:rPr lang="en-US"/>
              <a:pPr>
                <a:defRPr/>
              </a:pPr>
              <a:t>61</a:t>
            </a:fld>
            <a:endParaRPr lang="en-US"/>
          </a:p>
        </p:txBody>
      </p:sp>
      <p:sp>
        <p:nvSpPr>
          <p:cNvPr id="133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23" name="Rectangle 3"/>
          <p:cNvSpPr>
            <a:spLocks noGrp="1" noChangeArrowheads="1"/>
          </p:cNvSpPr>
          <p:nvPr>
            <p:ph type="body" idx="1"/>
          </p:nvPr>
        </p:nvSpPr>
        <p:spPr/>
        <p:txBody>
          <a:bodyPr/>
          <a:lstStyle/>
          <a:p>
            <a:pPr eaLnBrk="1" hangingPunct="1">
              <a:defRPr/>
            </a:pPr>
            <a:r>
              <a:rPr lang="en-US" smtClean="0">
                <a:cs typeface="+mn-cs"/>
              </a:rPr>
              <a:t>Book graphic page 8.</a:t>
            </a:r>
          </a:p>
        </p:txBody>
      </p:sp>
    </p:spTree>
    <p:extLst>
      <p:ext uri="{BB962C8B-B14F-4D97-AF65-F5344CB8AC3E}">
        <p14:creationId xmlns:p14="http://schemas.microsoft.com/office/powerpoint/2010/main" val="25434528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9C33AF0-3097-874F-82D9-A3970F5970E6}" type="slidenum">
              <a:rPr lang="en-US"/>
              <a:pPr>
                <a:defRPr/>
              </a:pPr>
              <a:t>62</a:t>
            </a:fld>
            <a:endParaRPr lang="en-US"/>
          </a:p>
        </p:txBody>
      </p:sp>
      <p:sp>
        <p:nvSpPr>
          <p:cNvPr id="450562"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450563"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r>
              <a:rPr lang="en-US" smtClean="0">
                <a:cs typeface="+mn-cs"/>
              </a:rPr>
              <a:t>To reduce aliasing, increase PRF (scale), or drop the spectral display baseline. A theoretical solution : Decrease transmitted Doppler frequency;  </a:t>
            </a:r>
          </a:p>
        </p:txBody>
      </p:sp>
    </p:spTree>
    <p:extLst>
      <p:ext uri="{BB962C8B-B14F-4D97-AF65-F5344CB8AC3E}">
        <p14:creationId xmlns:p14="http://schemas.microsoft.com/office/powerpoint/2010/main" val="3738612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7</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2923482-0AC8-0B45-855A-BAD32B9F931B}" type="slidenum">
              <a:rPr lang="en-US"/>
              <a:pPr>
                <a:defRPr/>
              </a:pPr>
              <a:t>63</a:t>
            </a:fld>
            <a:endParaRPr lang="en-US"/>
          </a:p>
        </p:txBody>
      </p:sp>
      <p:sp>
        <p:nvSpPr>
          <p:cNvPr id="19149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914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5398566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38F0D41-2453-264C-80B7-8EF2E858A97B}" type="slidenum">
              <a:rPr lang="en-US"/>
              <a:pPr>
                <a:defRPr/>
              </a:pPr>
              <a:t>64</a:t>
            </a:fld>
            <a:endParaRPr lang="en-US"/>
          </a:p>
        </p:txBody>
      </p:sp>
      <p:sp>
        <p:nvSpPr>
          <p:cNvPr id="22630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6307" name="Rectangle 1027"/>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2057893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20FC73C-4696-F64D-A3B4-300469D52B15}" type="slidenum">
              <a:rPr lang="en-US"/>
              <a:pPr>
                <a:defRPr/>
              </a:pPr>
              <a:t>65</a:t>
            </a:fld>
            <a:endParaRPr lang="en-US"/>
          </a:p>
        </p:txBody>
      </p:sp>
      <p:sp>
        <p:nvSpPr>
          <p:cNvPr id="112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2643" name="Rectangle 3"/>
          <p:cNvSpPr>
            <a:spLocks noGrp="1" noChangeArrowheads="1"/>
          </p:cNvSpPr>
          <p:nvPr>
            <p:ph type="body" idx="1"/>
          </p:nvPr>
        </p:nvSpPr>
        <p:spPr/>
        <p:txBody>
          <a:bodyPr/>
          <a:lstStyle/>
          <a:p>
            <a:pPr eaLnBrk="1" hangingPunct="1">
              <a:defRPr/>
            </a:pPr>
            <a:r>
              <a:rPr lang="en-US" smtClean="0">
                <a:cs typeface="+mn-cs"/>
              </a:rPr>
              <a:t>Not all frequency shifts can be displayed in any one moment of time, so they are grouped into bins of similar frequency shifts. The higher the number of similar  frequency shifts in a bin, the brighter the pixel on the FFT display. The peak (highest) frequency display and lowest frequency display will be a darker shade of gray, as there are fewer blood cells traveling at these speeds (Remember parabolic flow patterns.) The highest density of blood cells at a given speed, or rather the highest </a:t>
            </a:r>
            <a:r>
              <a:rPr lang="en-US" u="sng" smtClean="0">
                <a:cs typeface="+mn-cs"/>
              </a:rPr>
              <a:t>number</a:t>
            </a:r>
            <a:r>
              <a:rPr lang="en-US" smtClean="0">
                <a:cs typeface="+mn-cs"/>
              </a:rPr>
              <a:t> of frequency shifts in a specific range will be assigned a bright shade of gray in the displayed pixels. This is called the Doppler amplitude or Doppler Power. A Color scale can be assigned to the amplitude instead of gray scale.</a:t>
            </a:r>
          </a:p>
        </p:txBody>
      </p:sp>
    </p:spTree>
    <p:extLst>
      <p:ext uri="{BB962C8B-B14F-4D97-AF65-F5344CB8AC3E}">
        <p14:creationId xmlns:p14="http://schemas.microsoft.com/office/powerpoint/2010/main" val="29449012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BEF9607-1273-4141-B1DE-44CB2ACAE3D0}" type="slidenum">
              <a:rPr lang="en-US"/>
              <a:pPr>
                <a:defRPr/>
              </a:pPr>
              <a:t>66</a:t>
            </a:fld>
            <a:endParaRPr lang="en-US"/>
          </a:p>
        </p:txBody>
      </p:sp>
      <p:sp>
        <p:nvSpPr>
          <p:cNvPr id="19353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935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8774952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CD419A5-F751-5049-8D3A-78A41A0F5764}" type="slidenum">
              <a:rPr lang="en-US"/>
              <a:pPr>
                <a:defRPr/>
              </a:pPr>
              <a:t>67</a:t>
            </a:fld>
            <a:endParaRPr lang="en-US"/>
          </a:p>
        </p:txBody>
      </p:sp>
      <p:sp>
        <p:nvSpPr>
          <p:cNvPr id="113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3667" name="Rectangle 3"/>
          <p:cNvSpPr>
            <a:spLocks noGrp="1" noChangeArrowheads="1"/>
          </p:cNvSpPr>
          <p:nvPr>
            <p:ph type="body" idx="1"/>
          </p:nvPr>
        </p:nvSpPr>
        <p:spPr/>
        <p:txBody>
          <a:bodyPr/>
          <a:lstStyle/>
          <a:p>
            <a:pPr eaLnBrk="1" hangingPunct="1">
              <a:defRPr/>
            </a:pPr>
            <a:r>
              <a:rPr lang="en-US" smtClean="0">
                <a:cs typeface="+mn-cs"/>
              </a:rPr>
              <a:t>All are names for wall filters. Wall filters eliminate low frequencies along the spectral baseline or color baseline.</a:t>
            </a:r>
          </a:p>
        </p:txBody>
      </p:sp>
    </p:spTree>
    <p:extLst>
      <p:ext uri="{BB962C8B-B14F-4D97-AF65-F5344CB8AC3E}">
        <p14:creationId xmlns:p14="http://schemas.microsoft.com/office/powerpoint/2010/main" val="31013290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292EB50-CDC0-8B4D-8679-F353D086452E}" type="slidenum">
              <a:rPr lang="en-US"/>
              <a:pPr>
                <a:defRPr/>
              </a:pPr>
              <a:t>68</a:t>
            </a:fld>
            <a:endParaRPr lang="en-US"/>
          </a:p>
        </p:txBody>
      </p:sp>
      <p:sp>
        <p:nvSpPr>
          <p:cNvPr id="6051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51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8892372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768C2D1-2F13-AA41-9E28-333A68DFE75C}" type="slidenum">
              <a:rPr lang="en-US"/>
              <a:pPr>
                <a:defRPr/>
              </a:pPr>
              <a:t>69</a:t>
            </a:fld>
            <a:endParaRPr lang="en-US"/>
          </a:p>
        </p:txBody>
      </p:sp>
      <p:sp>
        <p:nvSpPr>
          <p:cNvPr id="550914" name="Rectangle 2"/>
          <p:cNvSpPr>
            <a:spLocks noGrp="1" noRot="1" noChangeAspect="1" noChangeArrowheads="1" noTextEdit="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55091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Multiple scan line are used to acquire color information.</a:t>
            </a:r>
          </a:p>
        </p:txBody>
      </p:sp>
    </p:spTree>
    <p:extLst>
      <p:ext uri="{BB962C8B-B14F-4D97-AF65-F5344CB8AC3E}">
        <p14:creationId xmlns:p14="http://schemas.microsoft.com/office/powerpoint/2010/main" val="36328849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A3BCE03-0762-0943-B66C-4F430D0005D6}" type="slidenum">
              <a:rPr lang="en-US"/>
              <a:pPr>
                <a:defRPr/>
              </a:pPr>
              <a:t>70</a:t>
            </a:fld>
            <a:endParaRPr lang="en-US"/>
          </a:p>
        </p:txBody>
      </p:sp>
      <p:sp>
        <p:nvSpPr>
          <p:cNvPr id="6072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72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Autocorrelation method: </a:t>
            </a:r>
          </a:p>
          <a:p>
            <a:pPr eaLnBrk="1" hangingPunct="1">
              <a:defRPr/>
            </a:pPr>
            <a:r>
              <a:rPr lang="en-US" smtClean="0">
                <a:cs typeface="+mn-cs"/>
              </a:rPr>
              <a:t>An initial pulse is transmitted down a single scanline and into the tissue.  The non-Doppler-shifted information is processed for gray-scale content, while the Doppler-shifted echoes from the multiple sample sites along the scan line are stored in memory. The echoes are converted to voltages for each echo.</a:t>
            </a:r>
          </a:p>
          <a:p>
            <a:pPr eaLnBrk="1" hangingPunct="1">
              <a:defRPr/>
            </a:pPr>
            <a:r>
              <a:rPr lang="en-US" smtClean="0">
                <a:cs typeface="+mn-cs"/>
              </a:rPr>
              <a:t>Subsequent pulse echoes are obtained, stored and then compared to the initial pulse echo.</a:t>
            </a:r>
          </a:p>
          <a:p>
            <a:pPr eaLnBrk="1" hangingPunct="1">
              <a:defRPr/>
            </a:pPr>
            <a:r>
              <a:rPr lang="en-US" smtClean="0">
                <a:cs typeface="+mn-cs"/>
              </a:rPr>
              <a:t>Shifted echoes (voltages), related to motion within the sample locations, are detected by the comparison</a:t>
            </a:r>
          </a:p>
        </p:txBody>
      </p:sp>
    </p:spTree>
    <p:extLst>
      <p:ext uri="{BB962C8B-B14F-4D97-AF65-F5344CB8AC3E}">
        <p14:creationId xmlns:p14="http://schemas.microsoft.com/office/powerpoint/2010/main" val="31525358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A0A7B0E-B29B-9546-973C-235E4ECCBE6B}" type="slidenum">
              <a:rPr lang="en-US"/>
              <a:pPr>
                <a:defRPr/>
              </a:pPr>
              <a:t>71</a:t>
            </a:fld>
            <a:endParaRPr lang="en-US"/>
          </a:p>
        </p:txBody>
      </p:sp>
      <p:sp>
        <p:nvSpPr>
          <p:cNvPr id="26112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6112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Mean</a:t>
            </a:r>
            <a:r>
              <a:rPr lang="en-US" baseline="0" dirty="0" smtClean="0">
                <a:cs typeface="+mn-cs"/>
              </a:rPr>
              <a:t> frequency shift, not peak frequency.</a:t>
            </a:r>
            <a:endParaRPr lang="en-US" dirty="0" smtClean="0">
              <a:cs typeface="+mn-cs"/>
            </a:endParaRPr>
          </a:p>
        </p:txBody>
      </p:sp>
    </p:spTree>
    <p:extLst>
      <p:ext uri="{BB962C8B-B14F-4D97-AF65-F5344CB8AC3E}">
        <p14:creationId xmlns:p14="http://schemas.microsoft.com/office/powerpoint/2010/main" val="18870200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4F662B1-5713-E64A-A7B8-D3EC3449F97B}" type="slidenum">
              <a:rPr lang="en-US"/>
              <a:pPr>
                <a:defRPr/>
              </a:pPr>
              <a:t>72</a:t>
            </a:fld>
            <a:endParaRPr lang="en-US"/>
          </a:p>
        </p:txBody>
      </p:sp>
      <p:sp>
        <p:nvSpPr>
          <p:cNvPr id="55296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2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autocorrelation requires a number of pulses to se sent along or down each scan line. Image information and color info is obtained in alternate fashion.  The highr the number of pulses per line (packet size) the better the color, but at the expense of frame rate.</a:t>
            </a:r>
          </a:p>
        </p:txBody>
      </p:sp>
    </p:spTree>
    <p:extLst>
      <p:ext uri="{BB962C8B-B14F-4D97-AF65-F5344CB8AC3E}">
        <p14:creationId xmlns:p14="http://schemas.microsoft.com/office/powerpoint/2010/main" val="354931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8</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167F3A5-71C6-A84F-8355-00BA2313E08F}" type="slidenum">
              <a:rPr lang="en-US"/>
              <a:pPr>
                <a:defRPr/>
              </a:pPr>
              <a:t>73</a:t>
            </a:fld>
            <a:endParaRPr lang="en-US"/>
          </a:p>
        </p:txBody>
      </p:sp>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2261644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4A57BED-854F-9240-9E32-F32DAEE0AF1C}" type="slidenum">
              <a:rPr lang="en-US"/>
              <a:pPr>
                <a:defRPr/>
              </a:pPr>
              <a:t>74</a:t>
            </a:fld>
            <a:endParaRPr lang="en-US"/>
          </a:p>
        </p:txBody>
      </p:sp>
      <p:sp>
        <p:nvSpPr>
          <p:cNvPr id="209922" name="Rectangle 2"/>
          <p:cNvSpPr>
            <a:spLocks noGrp="1" noRot="1" noChangeAspect="1" noChangeArrowheads="1" noTextEdit="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20992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High scanline density provides good color spatial resolution but requires more time resulting in a slower frame rate.</a:t>
            </a:r>
          </a:p>
          <a:p>
            <a:pPr eaLnBrk="1" hangingPunct="1">
              <a:defRPr/>
            </a:pPr>
            <a:r>
              <a:rPr lang="en-US" smtClean="0">
                <a:cs typeface="+mn-cs"/>
              </a:rPr>
              <a:t>Low scan line density compromises resolution but improves frame rate. Manufacturers often </a:t>
            </a:r>
            <a:r>
              <a:rPr lang="ja-JP" altLang="en-US" smtClean="0">
                <a:latin typeface="Arial"/>
                <a:cs typeface="+mn-cs"/>
              </a:rPr>
              <a:t>“</a:t>
            </a:r>
            <a:r>
              <a:rPr lang="en-US" smtClean="0">
                <a:cs typeface="+mn-cs"/>
              </a:rPr>
              <a:t>fill-in</a:t>
            </a:r>
            <a:r>
              <a:rPr lang="ja-JP" altLang="en-US" smtClean="0">
                <a:latin typeface="Arial"/>
                <a:cs typeface="+mn-cs"/>
              </a:rPr>
              <a:t>”</a:t>
            </a:r>
            <a:r>
              <a:rPr lang="en-US" smtClean="0">
                <a:cs typeface="+mn-cs"/>
              </a:rPr>
              <a:t> the spaces between scanlines; this is called spatial averaging.</a:t>
            </a:r>
          </a:p>
        </p:txBody>
      </p:sp>
    </p:spTree>
    <p:extLst>
      <p:ext uri="{BB962C8B-B14F-4D97-AF65-F5344CB8AC3E}">
        <p14:creationId xmlns:p14="http://schemas.microsoft.com/office/powerpoint/2010/main" val="22910256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E5CAA96-17FC-984F-94D8-E71BF693003B}" type="slidenum">
              <a:rPr lang="en-US"/>
              <a:pPr>
                <a:defRPr/>
              </a:pPr>
              <a:t>75</a:t>
            </a:fld>
            <a:endParaRPr lang="en-US"/>
          </a:p>
        </p:txBody>
      </p:sp>
      <p:sp>
        <p:nvSpPr>
          <p:cNvPr id="55501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50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Temporary malfunction in color processing  discontinued  spatial averaging, allowing the scanlines to be seen. </a:t>
            </a:r>
          </a:p>
        </p:txBody>
      </p:sp>
    </p:spTree>
    <p:extLst>
      <p:ext uri="{BB962C8B-B14F-4D97-AF65-F5344CB8AC3E}">
        <p14:creationId xmlns:p14="http://schemas.microsoft.com/office/powerpoint/2010/main" val="31413044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AA60D08-656F-2E46-8B8F-50FA5815BC06}" type="slidenum">
              <a:rPr lang="en-US"/>
              <a:pPr>
                <a:defRPr/>
              </a:pPr>
              <a:t>76</a:t>
            </a:fld>
            <a:endParaRPr lang="en-US"/>
          </a:p>
        </p:txBody>
      </p:sp>
      <p:sp>
        <p:nvSpPr>
          <p:cNvPr id="229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937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8606480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9C81268-831F-6147-A4E4-B1C7BA197B1B}" type="slidenum">
              <a:rPr lang="en-US"/>
              <a:pPr>
                <a:defRPr/>
              </a:pPr>
              <a:t>77</a:t>
            </a:fld>
            <a:endParaRPr lang="en-US"/>
          </a:p>
        </p:txBody>
      </p:sp>
      <p:sp>
        <p:nvSpPr>
          <p:cNvPr id="55705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70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In lower extremities, color flow depicts multiphasic flow similar to that seen in spectral waveforms.  Frame rates must be fast in order to capture the rapidly changing flow direction.</a:t>
            </a:r>
          </a:p>
        </p:txBody>
      </p:sp>
    </p:spTree>
    <p:extLst>
      <p:ext uri="{BB962C8B-B14F-4D97-AF65-F5344CB8AC3E}">
        <p14:creationId xmlns:p14="http://schemas.microsoft.com/office/powerpoint/2010/main" val="10990016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A11211D-59FC-FF43-8F51-D8D358BC4E47}" type="slidenum">
              <a:rPr lang="en-US"/>
              <a:pPr>
                <a:defRPr/>
              </a:pPr>
              <a:t>78</a:t>
            </a:fld>
            <a:endParaRPr lang="en-US"/>
          </a:p>
        </p:txBody>
      </p:sp>
      <p:sp>
        <p:nvSpPr>
          <p:cNvPr id="377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77859" name="Rectangle 3"/>
          <p:cNvSpPr>
            <a:spLocks noGrp="1" noChangeArrowheads="1"/>
          </p:cNvSpPr>
          <p:nvPr>
            <p:ph type="body" idx="1"/>
          </p:nvPr>
        </p:nvSpPr>
        <p:spPr/>
        <p:txBody>
          <a:bodyPr/>
          <a:lstStyle/>
          <a:p>
            <a:pPr eaLnBrk="1" hangingPunct="1">
              <a:defRPr/>
            </a:pPr>
            <a:r>
              <a:rPr lang="en-US" dirty="0" smtClean="0">
                <a:cs typeface="+mn-cs"/>
              </a:rPr>
              <a:t>Movie=Frame Rate  Movie 2b</a:t>
            </a:r>
          </a:p>
          <a:p>
            <a:pPr eaLnBrk="1" hangingPunct="1">
              <a:defRPr/>
            </a:pPr>
            <a:endParaRPr lang="en-US" dirty="0" smtClean="0">
              <a:cs typeface="+mn-cs"/>
            </a:endParaRPr>
          </a:p>
          <a:p>
            <a:pPr eaLnBrk="1" hangingPunct="1">
              <a:defRPr/>
            </a:pPr>
            <a:r>
              <a:rPr lang="en-US" dirty="0" smtClean="0">
                <a:cs typeface="+mn-cs"/>
              </a:rPr>
              <a:t>QR code in Book to demo.</a:t>
            </a:r>
          </a:p>
        </p:txBody>
      </p:sp>
    </p:spTree>
    <p:extLst>
      <p:ext uri="{BB962C8B-B14F-4D97-AF65-F5344CB8AC3E}">
        <p14:creationId xmlns:p14="http://schemas.microsoft.com/office/powerpoint/2010/main" val="19462402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E1EB687-0435-0747-A94C-65A6BE1F4566}" type="slidenum">
              <a:rPr lang="en-US"/>
              <a:pPr>
                <a:defRPr/>
              </a:pPr>
              <a:t>79</a:t>
            </a:fld>
            <a:endParaRPr lang="en-US"/>
          </a:p>
        </p:txBody>
      </p:sp>
      <p:sp>
        <p:nvSpPr>
          <p:cNvPr id="21197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21197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Slow frame rate, particularly in the lower extremity arteries, can cause a </a:t>
            </a:r>
            <a:r>
              <a:rPr lang="ja-JP" altLang="en-US" smtClean="0">
                <a:latin typeface="Arial"/>
                <a:cs typeface="+mn-cs"/>
              </a:rPr>
              <a:t>“</a:t>
            </a:r>
            <a:r>
              <a:rPr lang="en-US" smtClean="0">
                <a:cs typeface="+mn-cs"/>
              </a:rPr>
              <a:t>strobe-light</a:t>
            </a:r>
            <a:r>
              <a:rPr lang="ja-JP" altLang="en-US" smtClean="0">
                <a:latin typeface="Arial"/>
                <a:cs typeface="+mn-cs"/>
              </a:rPr>
              <a:t>”</a:t>
            </a:r>
            <a:r>
              <a:rPr lang="en-US" smtClean="0">
                <a:cs typeface="+mn-cs"/>
              </a:rPr>
              <a:t> effect, and can result is poor vessel filling.</a:t>
            </a:r>
          </a:p>
        </p:txBody>
      </p:sp>
    </p:spTree>
    <p:extLst>
      <p:ext uri="{BB962C8B-B14F-4D97-AF65-F5344CB8AC3E}">
        <p14:creationId xmlns:p14="http://schemas.microsoft.com/office/powerpoint/2010/main" val="32022145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44549AD-1162-514A-BA88-3959B2C031BA}" type="slidenum">
              <a:rPr lang="en-US"/>
              <a:pPr>
                <a:defRPr/>
              </a:pPr>
              <a:t>80</a:t>
            </a:fld>
            <a:endParaRPr lang="en-US"/>
          </a:p>
        </p:txBody>
      </p:sp>
      <p:sp>
        <p:nvSpPr>
          <p:cNvPr id="55910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91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blue color in the image on the left is residual </a:t>
            </a:r>
            <a:r>
              <a:rPr lang="ja-JP" altLang="en-US" smtClean="0">
                <a:latin typeface="Arial"/>
                <a:cs typeface="+mn-cs"/>
              </a:rPr>
              <a:t>“</a:t>
            </a:r>
            <a:r>
              <a:rPr lang="en-US" smtClean="0">
                <a:cs typeface="+mn-cs"/>
              </a:rPr>
              <a:t>lag time</a:t>
            </a:r>
            <a:r>
              <a:rPr lang="ja-JP" altLang="en-US" smtClean="0">
                <a:latin typeface="Arial"/>
                <a:cs typeface="+mn-cs"/>
              </a:rPr>
              <a:t>”</a:t>
            </a:r>
            <a:r>
              <a:rPr lang="en-US" smtClean="0">
                <a:cs typeface="+mn-cs"/>
              </a:rPr>
              <a:t> from the reverse flow componetn of the popliteal artery. If Frame rate is sufficient (image on right), the entire artery segment within the color box should be red, then blue, then briefly red demonstrating triphasic flow. If the frame rate is slow, the blue reverse flow color  remains on the screen while the red forward flow is demonstrated. </a:t>
            </a:r>
          </a:p>
        </p:txBody>
      </p:sp>
    </p:spTree>
    <p:extLst>
      <p:ext uri="{BB962C8B-B14F-4D97-AF65-F5344CB8AC3E}">
        <p14:creationId xmlns:p14="http://schemas.microsoft.com/office/powerpoint/2010/main" val="6212113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Police RADAR</a:t>
            </a:r>
            <a:r>
              <a:rPr lang="en-US" baseline="0" dirty="0" smtClean="0"/>
              <a:t> uses the </a:t>
            </a:r>
            <a:r>
              <a:rPr lang="en-US" dirty="0" smtClean="0"/>
              <a:t>Doppler principle to</a:t>
            </a:r>
            <a:r>
              <a:rPr lang="en-US" baseline="0" dirty="0" smtClean="0"/>
              <a:t> measure velocity of a moving object</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81</a:t>
            </a:fld>
            <a:endParaRPr lang="en-US"/>
          </a:p>
        </p:txBody>
      </p:sp>
    </p:spTree>
    <p:extLst>
      <p:ext uri="{BB962C8B-B14F-4D97-AF65-F5344CB8AC3E}">
        <p14:creationId xmlns:p14="http://schemas.microsoft.com/office/powerpoint/2010/main" val="37725900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car represents red blood cells. Doppler shift</a:t>
            </a:r>
            <a:r>
              <a:rPr lang="en-US" baseline="0" dirty="0" smtClean="0"/>
              <a:t> is used to detect speed and direction of blood cells and cars. Doppler shift does not work at angles close to 90º, nor does police RADAR</a:t>
            </a:r>
            <a:endParaRPr lang="en-US"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82</a:t>
            </a:fld>
            <a:endParaRPr lang="en-US"/>
          </a:p>
        </p:txBody>
      </p:sp>
    </p:spTree>
    <p:extLst>
      <p:ext uri="{BB962C8B-B14F-4D97-AF65-F5344CB8AC3E}">
        <p14:creationId xmlns:p14="http://schemas.microsoft.com/office/powerpoint/2010/main" val="894878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9</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6329450-3DCA-7A4F-B9D2-327A64765665}" type="slidenum">
              <a:rPr lang="en-US"/>
              <a:pPr>
                <a:defRPr/>
              </a:pPr>
              <a:t>83</a:t>
            </a:fld>
            <a:endParaRPr lang="en-US"/>
          </a:p>
        </p:txBody>
      </p:sp>
      <p:sp>
        <p:nvSpPr>
          <p:cNvPr id="2314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1427" name="Rectangle 3"/>
          <p:cNvSpPr>
            <a:spLocks noGrp="1" noChangeArrowheads="1"/>
          </p:cNvSpPr>
          <p:nvPr>
            <p:ph type="body" idx="1"/>
          </p:nvPr>
        </p:nvSpPr>
        <p:spPr/>
        <p:txBody>
          <a:bodyPr/>
          <a:lstStyle/>
          <a:p>
            <a:pPr eaLnBrk="1" hangingPunct="1">
              <a:defRPr/>
            </a:pPr>
            <a:r>
              <a:rPr lang="en-US" dirty="0" smtClean="0">
                <a:cs typeface="+mn-cs"/>
              </a:rPr>
              <a:t>Standard color orientation is </a:t>
            </a:r>
            <a:r>
              <a:rPr lang="ja-JP" altLang="en-US" dirty="0" smtClean="0">
                <a:latin typeface="Arial"/>
                <a:cs typeface="+mn-cs"/>
              </a:rPr>
              <a:t>“</a:t>
            </a:r>
            <a:r>
              <a:rPr lang="en-US" dirty="0" smtClean="0">
                <a:cs typeface="+mn-cs"/>
              </a:rPr>
              <a:t>BART</a:t>
            </a:r>
            <a:r>
              <a:rPr lang="ja-JP" altLang="en-US" dirty="0" smtClean="0">
                <a:latin typeface="Arial"/>
                <a:cs typeface="+mn-cs"/>
              </a:rPr>
              <a:t>”</a:t>
            </a:r>
            <a:endParaRPr lang="en-US" dirty="0" smtClean="0">
              <a:cs typeface="+mn-cs"/>
            </a:endParaRPr>
          </a:p>
        </p:txBody>
      </p:sp>
    </p:spTree>
    <p:extLst>
      <p:ext uri="{BB962C8B-B14F-4D97-AF65-F5344CB8AC3E}">
        <p14:creationId xmlns:p14="http://schemas.microsoft.com/office/powerpoint/2010/main" val="40182156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 flow Towards</a:t>
            </a:r>
            <a:r>
              <a:rPr lang="en-US" baseline="0" dirty="0" smtClean="0"/>
              <a:t> Doppler </a:t>
            </a:r>
            <a:r>
              <a:rPr lang="en-US" baseline="0" dirty="0" err="1" smtClean="0"/>
              <a:t>scanlines</a:t>
            </a:r>
            <a:r>
              <a:rPr lang="en-US" baseline="0" dirty="0" smtClean="0"/>
              <a:t>  will be colored Red. All flow away Blue.</a:t>
            </a:r>
            <a:endParaRPr lang="en-US"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84</a:t>
            </a:fld>
            <a:endParaRPr lang="en-US"/>
          </a:p>
        </p:txBody>
      </p:sp>
    </p:spTree>
    <p:extLst>
      <p:ext uri="{BB962C8B-B14F-4D97-AF65-F5344CB8AC3E}">
        <p14:creationId xmlns:p14="http://schemas.microsoft.com/office/powerpoint/2010/main" val="32123847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flow Towards</a:t>
            </a:r>
            <a:r>
              <a:rPr lang="en-US" baseline="0" dirty="0" smtClean="0"/>
              <a:t> Doppler </a:t>
            </a:r>
            <a:r>
              <a:rPr lang="en-US" baseline="0" dirty="0" err="1" smtClean="0"/>
              <a:t>scanlines</a:t>
            </a:r>
            <a:r>
              <a:rPr lang="en-US" baseline="0" dirty="0" smtClean="0"/>
              <a:t>  will be colored Blue. All flow away Red.</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85</a:t>
            </a:fld>
            <a:endParaRPr lang="en-US"/>
          </a:p>
        </p:txBody>
      </p:sp>
    </p:spTree>
    <p:extLst>
      <p:ext uri="{BB962C8B-B14F-4D97-AF65-F5344CB8AC3E}">
        <p14:creationId xmlns:p14="http://schemas.microsoft.com/office/powerpoint/2010/main" val="30425079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 at 90º</a:t>
            </a:r>
            <a:r>
              <a:rPr lang="en-US" baseline="0" dirty="0" smtClean="0"/>
              <a:t> to Doppler color </a:t>
            </a:r>
            <a:r>
              <a:rPr lang="en-US" baseline="0" dirty="0" err="1" smtClean="0"/>
              <a:t>scanline</a:t>
            </a:r>
            <a:r>
              <a:rPr lang="en-US" baseline="0" dirty="0" smtClean="0"/>
              <a:t> will be poorly coded, </a:t>
            </a:r>
            <a:r>
              <a:rPr lang="en-US" baseline="0" dirty="0" err="1" smtClean="0"/>
              <a:t>ambigously</a:t>
            </a:r>
            <a:r>
              <a:rPr lang="en-US" baseline="0" dirty="0" smtClean="0"/>
              <a:t> color coded.</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86</a:t>
            </a:fld>
            <a:endParaRPr lang="en-US"/>
          </a:p>
        </p:txBody>
      </p:sp>
    </p:spTree>
    <p:extLst>
      <p:ext uri="{BB962C8B-B14F-4D97-AF65-F5344CB8AC3E}">
        <p14:creationId xmlns:p14="http://schemas.microsoft.com/office/powerpoint/2010/main" val="14761834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a:t>
            </a:r>
            <a:r>
              <a:rPr lang="en-US" dirty="0" err="1" smtClean="0"/>
              <a:t>peroneal</a:t>
            </a:r>
            <a:r>
              <a:rPr lang="en-US" dirty="0" smtClean="0"/>
              <a:t> artery is blue, as it is “Flow Away:</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87</a:t>
            </a:fld>
            <a:endParaRPr lang="en-US"/>
          </a:p>
        </p:txBody>
      </p:sp>
    </p:spTree>
    <p:extLst>
      <p:ext uri="{BB962C8B-B14F-4D97-AF65-F5344CB8AC3E}">
        <p14:creationId xmlns:p14="http://schemas.microsoft.com/office/powerpoint/2010/main" val="22544883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0F44EED-6310-444A-B8A2-888E4F902730}" type="slidenum">
              <a:rPr lang="en-US"/>
              <a:pPr>
                <a:defRPr/>
              </a:pPr>
              <a:t>88</a:t>
            </a:fld>
            <a:endParaRPr lang="en-US"/>
          </a:p>
        </p:txBody>
      </p:sp>
      <p:sp>
        <p:nvSpPr>
          <p:cNvPr id="571394"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7139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Here</a:t>
            </a:r>
            <a:r>
              <a:rPr lang="ja-JP" altLang="en-US" smtClean="0">
                <a:latin typeface="Arial"/>
                <a:cs typeface="+mn-cs"/>
              </a:rPr>
              <a:t>’</a:t>
            </a:r>
            <a:r>
              <a:rPr lang="en-US" smtClean="0">
                <a:cs typeface="+mn-cs"/>
              </a:rPr>
              <a:t>s a color game test: Is the gastrocnemius flow, that is supposed to be draining into the Popliteal vein, traveling in the correct direction, or is it reflux flow (coursing back into the gastroc vein)???</a:t>
            </a:r>
          </a:p>
          <a:p>
            <a:pPr eaLnBrk="1" hangingPunct="1">
              <a:defRPr/>
            </a:pPr>
            <a:r>
              <a:rPr lang="en-US" smtClean="0">
                <a:cs typeface="+mn-cs"/>
              </a:rPr>
              <a:t>System is set for blue towards, red away, ie, color is inverted.  </a:t>
            </a:r>
          </a:p>
          <a:p>
            <a:pPr eaLnBrk="1" hangingPunct="1">
              <a:defRPr/>
            </a:pPr>
            <a:endParaRPr lang="en-US" smtClean="0">
              <a:cs typeface="+mn-cs"/>
            </a:endParaRPr>
          </a:p>
          <a:p>
            <a:pPr eaLnBrk="1" hangingPunct="1">
              <a:defRPr/>
            </a:pPr>
            <a:r>
              <a:rPr lang="en-US" smtClean="0">
                <a:cs typeface="+mn-cs"/>
              </a:rPr>
              <a:t>Gastroc vein flow direction is normal, it is RED, so it is AWAY from the Doppler beam. The popliteal artery is also red and away. Remember, color coding is based on flow relative to the Doppler beam, not whether it</a:t>
            </a:r>
            <a:r>
              <a:rPr lang="ja-JP" altLang="en-US" smtClean="0">
                <a:latin typeface="Arial"/>
                <a:cs typeface="+mn-cs"/>
              </a:rPr>
              <a:t>’</a:t>
            </a:r>
            <a:r>
              <a:rPr lang="en-US" smtClean="0">
                <a:cs typeface="+mn-cs"/>
              </a:rPr>
              <a:t>s going left or right in the body.  If the gastroc flow </a:t>
            </a:r>
            <a:r>
              <a:rPr lang="ja-JP" altLang="en-US" smtClean="0">
                <a:latin typeface="Arial"/>
                <a:cs typeface="+mn-cs"/>
              </a:rPr>
              <a:t>“</a:t>
            </a:r>
            <a:r>
              <a:rPr lang="en-US" smtClean="0">
                <a:cs typeface="+mn-cs"/>
              </a:rPr>
              <a:t>color</a:t>
            </a:r>
            <a:r>
              <a:rPr lang="ja-JP" altLang="en-US" smtClean="0">
                <a:latin typeface="Arial"/>
                <a:cs typeface="+mn-cs"/>
              </a:rPr>
              <a:t>”</a:t>
            </a:r>
            <a:r>
              <a:rPr lang="en-US" smtClean="0">
                <a:cs typeface="+mn-cs"/>
              </a:rPr>
              <a:t> was blue, if would be abnormal reflux flow.</a:t>
            </a:r>
          </a:p>
        </p:txBody>
      </p:sp>
    </p:spTree>
    <p:extLst>
      <p:ext uri="{BB962C8B-B14F-4D97-AF65-F5344CB8AC3E}">
        <p14:creationId xmlns:p14="http://schemas.microsoft.com/office/powerpoint/2010/main" val="15910114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553F48C-0A15-C144-8DE4-092D8FC36F77}" type="slidenum">
              <a:rPr lang="en-US"/>
              <a:pPr>
                <a:defRPr/>
              </a:pPr>
              <a:t>89</a:t>
            </a:fld>
            <a:endParaRPr lang="en-US"/>
          </a:p>
        </p:txBody>
      </p:sp>
      <p:sp>
        <p:nvSpPr>
          <p:cNvPr id="573442" name="Rectangle 2"/>
          <p:cNvSpPr>
            <a:spLocks noGrp="1" noRot="1" noChangeAspect="1" noChangeArrowheads="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573443" name="Rectangle 3"/>
          <p:cNvSpPr>
            <a:spLocks noGrp="1" noChangeArrowheads="1"/>
          </p:cNvSpPr>
          <p:nvPr>
            <p:ph type="body" idx="1"/>
          </p:nvPr>
        </p:nvSpPr>
        <p:spPr>
          <a:solidFill>
            <a:srgbClr val="FFFFFF"/>
          </a:solidFill>
          <a:ln>
            <a:solidFill>
              <a:srgbClr val="000000"/>
            </a:solidFill>
            <a:miter lim="800000"/>
            <a:headEnd/>
            <a:tailEnd/>
          </a:ln>
        </p:spPr>
        <p:txBody>
          <a:bodyPr lIns="90488" tIns="44450" rIns="90488" bIns="44450"/>
          <a:lstStyle/>
          <a:p>
            <a:pPr eaLnBrk="1" hangingPunct="1">
              <a:defRPr/>
            </a:pPr>
            <a:r>
              <a:rPr lang="en-US" smtClean="0">
                <a:cs typeface="+mn-cs"/>
              </a:rPr>
              <a:t>It</a:t>
            </a:r>
            <a:r>
              <a:rPr lang="ja-JP" altLang="en-US" smtClean="0">
                <a:latin typeface="Arial"/>
                <a:cs typeface="+mn-cs"/>
              </a:rPr>
              <a:t>’</a:t>
            </a:r>
            <a:r>
              <a:rPr lang="en-US" smtClean="0">
                <a:cs typeface="+mn-cs"/>
              </a:rPr>
              <a:t>s fascinating the see how many people can perceive the problem on the left image, but not the right.  It</a:t>
            </a:r>
            <a:r>
              <a:rPr lang="ja-JP" altLang="en-US" smtClean="0">
                <a:latin typeface="Arial"/>
                <a:cs typeface="+mn-cs"/>
              </a:rPr>
              <a:t>’</a:t>
            </a:r>
            <a:r>
              <a:rPr lang="en-US" smtClean="0">
                <a:cs typeface="+mn-cs"/>
              </a:rPr>
              <a:t>s obvious that the angle to flow is 90 degrees on the left image, which is also the scenario on the right image. But many will be confused by the steering and not perceive the 90 degrees to flow.</a:t>
            </a:r>
          </a:p>
          <a:p>
            <a:pPr eaLnBrk="1" hangingPunct="1">
              <a:defRPr/>
            </a:pPr>
            <a:endParaRPr lang="en-US" smtClean="0">
              <a:cs typeface="+mn-cs"/>
            </a:endParaRPr>
          </a:p>
          <a:p>
            <a:pPr eaLnBrk="1" hangingPunct="1">
              <a:defRPr/>
            </a:pPr>
            <a:r>
              <a:rPr lang="en-US" smtClean="0">
                <a:cs typeface="+mn-cs"/>
              </a:rPr>
              <a:t>First 2 images are at 90 degrees. One must use the side line on the color box to judge angle to flow. The top and bottom lines only define the limits of the color box, they can confuse the angles game, so ignore them.</a:t>
            </a:r>
          </a:p>
        </p:txBody>
      </p:sp>
    </p:spTree>
    <p:extLst>
      <p:ext uri="{BB962C8B-B14F-4D97-AF65-F5344CB8AC3E}">
        <p14:creationId xmlns:p14="http://schemas.microsoft.com/office/powerpoint/2010/main" val="98083280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D7F69CA-D19E-AA4F-8C71-840263CCB151}" type="slidenum">
              <a:rPr lang="en-US"/>
              <a:pPr>
                <a:defRPr/>
              </a:pPr>
              <a:t>90</a:t>
            </a:fld>
            <a:endParaRPr lang="en-US"/>
          </a:p>
        </p:txBody>
      </p:sp>
      <p:sp>
        <p:nvSpPr>
          <p:cNvPr id="575490"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754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is steered correctly in this image.</a:t>
            </a:r>
          </a:p>
        </p:txBody>
      </p:sp>
    </p:spTree>
    <p:extLst>
      <p:ext uri="{BB962C8B-B14F-4D97-AF65-F5344CB8AC3E}">
        <p14:creationId xmlns:p14="http://schemas.microsoft.com/office/powerpoint/2010/main" val="27741590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to locate where the frequency indication is displayed on your screen.</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91</a:t>
            </a:fld>
            <a:endParaRPr lang="en-US"/>
          </a:p>
        </p:txBody>
      </p:sp>
    </p:spTree>
    <p:extLst>
      <p:ext uri="{BB962C8B-B14F-4D97-AF65-F5344CB8AC3E}">
        <p14:creationId xmlns:p14="http://schemas.microsoft.com/office/powerpoint/2010/main" val="9457606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DE5A57E-A6A7-FB46-833A-53B04562AEDE}" type="slidenum">
              <a:rPr lang="en-US"/>
              <a:pPr>
                <a:defRPr/>
              </a:pPr>
              <a:t>92</a:t>
            </a:fld>
            <a:endParaRPr lang="en-US"/>
          </a:p>
        </p:txBody>
      </p:sp>
      <p:sp>
        <p:nvSpPr>
          <p:cNvPr id="58777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87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051634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D08BB7F8-CCDB-2D4F-8EE5-E6453116919C}" type="slidenum">
              <a:rPr lang="en-US"/>
              <a:pPr>
                <a:defRPr/>
              </a:pPr>
              <a:t>10</a:t>
            </a:fld>
            <a:endParaRPr lang="en-US"/>
          </a:p>
        </p:txBody>
      </p:sp>
      <p:sp>
        <p:nvSpPr>
          <p:cNvPr id="231426" name="Rectangle 2"/>
          <p:cNvSpPr>
            <a:spLocks noGrp="1" noRot="1" noChangeAspect="1" noChangeArrowheads="1" noTextEdit="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231427" name="Rectangle 3"/>
          <p:cNvSpPr>
            <a:spLocks noGrp="1" noChangeArrowheads="1"/>
          </p:cNvSpPr>
          <p:nvPr>
            <p:ph type="body" idx="1"/>
          </p:nvPr>
        </p:nvSpPr>
        <p:spPr>
          <a:xfrm>
            <a:off x="0" y="0"/>
            <a:ext cx="0" cy="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In 1842, Christian Andreas Doppler presented his hypothesis “On the </a:t>
            </a:r>
            <a:r>
              <a:rPr lang="en-US" sz="1400" b="0" i="0" u="none" strike="noStrike" kern="1200" baseline="0" dirty="0" err="1" smtClean="0">
                <a:solidFill>
                  <a:schemeClr val="tx1"/>
                </a:solidFill>
                <a:latin typeface="Times New Roman" charset="0"/>
                <a:ea typeface="ＭＳ Ｐゴシック" charset="0"/>
                <a:cs typeface="ＭＳ Ｐゴシック" charset="0"/>
              </a:rPr>
              <a:t>coloured</a:t>
            </a:r>
            <a:r>
              <a:rPr lang="en-US" sz="1400" b="0" i="0" u="none" strike="noStrike" kern="1200" baseline="0" dirty="0" smtClean="0">
                <a:solidFill>
                  <a:schemeClr val="tx1"/>
                </a:solidFill>
                <a:latin typeface="Times New Roman" charset="0"/>
                <a:ea typeface="ＭＳ Ｐゴシック" charset="0"/>
                <a:cs typeface="ＭＳ Ｐゴシック" charset="0"/>
              </a:rPr>
              <a:t> light of the double stars and certain other stars of the heavens”.  He postulated that certain stars appeared red or blue, when seen through a telescope, because they were in motion away or towards the observer on earth. Stars emit light waves and the frequency of the light waves  is changed due to the motion.  If the star is moving towards the earth the </a:t>
            </a:r>
            <a:r>
              <a:rPr lang="en-US" sz="1400" b="0" i="0" u="none" strike="noStrike" kern="1200" baseline="0" dirty="0" err="1" smtClean="0">
                <a:solidFill>
                  <a:schemeClr val="tx1"/>
                </a:solidFill>
                <a:latin typeface="Times New Roman" charset="0"/>
                <a:ea typeface="ＭＳ Ｐゴシック" charset="0"/>
                <a:cs typeface="ＭＳ Ｐゴシック" charset="0"/>
              </a:rPr>
              <a:t>lightwaves</a:t>
            </a:r>
            <a:r>
              <a:rPr lang="en-US" sz="1400" b="0" i="0" u="none" strike="noStrike" kern="1200" baseline="0" dirty="0" smtClean="0">
                <a:solidFill>
                  <a:schemeClr val="tx1"/>
                </a:solidFill>
                <a:latin typeface="Times New Roman" charset="0"/>
                <a:ea typeface="ＭＳ Ｐゴシック" charset="0"/>
                <a:cs typeface="ＭＳ Ｐゴシック" charset="0"/>
              </a:rPr>
              <a:t> are of  a shorter wavelength (thus a higher frequency) (more cycles per second) (blue-shifted). On the visible light spectrum, blue has a higher frequency than red.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Conversely, if the star is moving away from the earth, the light waves reaching the observer on earth are of a lower frequency (red-shifted). In the visible light spectrum, red has a lower frequency than blue.  These same principles apply to sound waves.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The color Doppler color coding of “Blue away-Red towards contradicts actual physics.   Color Doppler was developed for cardiac applications before peripheral vascular; the predominate  cardiac flow was “towards” the transducer, so it was arbitrarily assigned red color, with retrograde flow (regurgitation)  (away from transducer) being assigned blue.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eaLnBrk="1" hangingPunct="1">
              <a:defRPr/>
            </a:pPr>
            <a:endParaRPr lang="en-US" dirty="0">
              <a:cs typeface="+mn-cs"/>
            </a:endParaRPr>
          </a:p>
        </p:txBody>
      </p:sp>
    </p:spTree>
    <p:extLst>
      <p:ext uri="{BB962C8B-B14F-4D97-AF65-F5344CB8AC3E}">
        <p14:creationId xmlns:p14="http://schemas.microsoft.com/office/powerpoint/2010/main" val="30545685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8E3212B-936E-2E46-A243-88E83CF44FBE}" type="slidenum">
              <a:rPr lang="en-US"/>
              <a:pPr>
                <a:defRPr/>
              </a:pPr>
              <a:t>93</a:t>
            </a:fld>
            <a:endParaRPr lang="en-US"/>
          </a:p>
        </p:txBody>
      </p:sp>
      <p:sp>
        <p:nvSpPr>
          <p:cNvPr id="58982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898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rtl="0"/>
            <a:r>
              <a:rPr lang="en-US" sz="1200" b="0" i="1" u="none" strike="noStrike" kern="1200" baseline="0" dirty="0" smtClean="0">
                <a:solidFill>
                  <a:schemeClr val="tx1"/>
                </a:solidFill>
                <a:latin typeface="+mn-lt"/>
                <a:ea typeface="+mn-ea"/>
                <a:cs typeface="+mn-cs"/>
              </a:rPr>
              <a:t>Tip: When adjusting color gain, turn it up until color blooms out of the vessel, then dial it back </a:t>
            </a:r>
          </a:p>
          <a:p>
            <a:pPr rtl="0"/>
            <a:r>
              <a:rPr lang="en-US" sz="1200" b="0" i="1" u="none" strike="noStrike" kern="1200" baseline="0" dirty="0" smtClean="0">
                <a:solidFill>
                  <a:schemeClr val="tx1"/>
                </a:solidFill>
                <a:latin typeface="+mn-lt"/>
                <a:ea typeface="+mn-ea"/>
                <a:cs typeface="+mn-cs"/>
              </a:rPr>
              <a:t>so that it's confined within the walls;  this way you know that you have adequate gain.</a:t>
            </a:r>
          </a:p>
          <a:p>
            <a:pPr eaLnBrk="1" hangingPunct="1">
              <a:defRPr/>
            </a:pPr>
            <a:endParaRPr lang="en-US" dirty="0" smtClean="0">
              <a:cs typeface="+mn-cs"/>
            </a:endParaRPr>
          </a:p>
        </p:txBody>
      </p:sp>
    </p:spTree>
    <p:extLst>
      <p:ext uri="{BB962C8B-B14F-4D97-AF65-F5344CB8AC3E}">
        <p14:creationId xmlns:p14="http://schemas.microsoft.com/office/powerpoint/2010/main" val="179941593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4201123-BD3E-2347-9411-2230855870BA}" type="slidenum">
              <a:rPr lang="en-US"/>
              <a:pPr>
                <a:defRPr/>
              </a:pPr>
              <a:t>95</a:t>
            </a:fld>
            <a:endParaRPr lang="en-US"/>
          </a:p>
        </p:txBody>
      </p:sp>
      <p:sp>
        <p:nvSpPr>
          <p:cNvPr id="57753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5775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Why are these various segments blue?</a:t>
            </a:r>
          </a:p>
        </p:txBody>
      </p:sp>
    </p:spTree>
    <p:extLst>
      <p:ext uri="{BB962C8B-B14F-4D97-AF65-F5344CB8AC3E}">
        <p14:creationId xmlns:p14="http://schemas.microsoft.com/office/powerpoint/2010/main" val="27870046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A93D40C-700A-A44B-B7F3-124DB37F29D0}" type="slidenum">
              <a:rPr lang="en-US"/>
              <a:pPr>
                <a:defRPr/>
              </a:pPr>
              <a:t>96</a:t>
            </a:fld>
            <a:endParaRPr lang="en-US"/>
          </a:p>
        </p:txBody>
      </p:sp>
      <p:sp>
        <p:nvSpPr>
          <p:cNvPr id="5795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795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Is this non-filling area plaque?</a:t>
            </a:r>
          </a:p>
          <a:p>
            <a:pPr eaLnBrk="1" hangingPunct="1">
              <a:defRPr/>
            </a:pPr>
            <a:r>
              <a:rPr lang="en-US" smtClean="0">
                <a:cs typeface="+mn-cs"/>
              </a:rPr>
              <a:t>The </a:t>
            </a:r>
            <a:r>
              <a:rPr lang="ja-JP" altLang="en-US" smtClean="0">
                <a:latin typeface="Arial"/>
                <a:cs typeface="+mn-cs"/>
              </a:rPr>
              <a:t>“</a:t>
            </a:r>
            <a:r>
              <a:rPr lang="en-US" smtClean="0">
                <a:cs typeface="+mn-cs"/>
              </a:rPr>
              <a:t>local</a:t>
            </a:r>
            <a:r>
              <a:rPr lang="ja-JP" altLang="en-US" smtClean="0">
                <a:latin typeface="Arial"/>
                <a:cs typeface="+mn-cs"/>
              </a:rPr>
              <a:t>”</a:t>
            </a:r>
            <a:r>
              <a:rPr lang="en-US" smtClean="0">
                <a:cs typeface="+mn-cs"/>
              </a:rPr>
              <a:t> angle on the left image is close to 90º, also the flow in this segment may be slow. The combination causes the frequency shift to be low, and flow not to be detected. In the image on the right ,  the PRF scale has been lowered and flow was revealed.</a:t>
            </a:r>
          </a:p>
        </p:txBody>
      </p:sp>
    </p:spTree>
    <p:extLst>
      <p:ext uri="{BB962C8B-B14F-4D97-AF65-F5344CB8AC3E}">
        <p14:creationId xmlns:p14="http://schemas.microsoft.com/office/powerpoint/2010/main" val="2019398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D04FE11-61C8-9948-B558-FE7E4359B603}" type="slidenum">
              <a:rPr lang="en-US"/>
              <a:pPr>
                <a:defRPr/>
              </a:pPr>
              <a:t>97</a:t>
            </a:fld>
            <a:endParaRPr lang="en-US"/>
          </a:p>
        </p:txBody>
      </p:sp>
      <p:sp>
        <p:nvSpPr>
          <p:cNvPr id="355330"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553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PTA and Peroneal are both flowing in the correct direction.</a:t>
            </a:r>
          </a:p>
        </p:txBody>
      </p:sp>
    </p:spTree>
    <p:extLst>
      <p:ext uri="{BB962C8B-B14F-4D97-AF65-F5344CB8AC3E}">
        <p14:creationId xmlns:p14="http://schemas.microsoft.com/office/powerpoint/2010/main" val="368398441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1C50857-99D3-594E-A4CC-3D7DA13826CE}" type="slidenum">
              <a:rPr lang="en-US"/>
              <a:pPr>
                <a:defRPr/>
              </a:pPr>
              <a:t>98</a:t>
            </a:fld>
            <a:endParaRPr lang="en-US"/>
          </a:p>
        </p:txBody>
      </p:sp>
      <p:sp>
        <p:nvSpPr>
          <p:cNvPr id="331778"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31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Aliasing is displayed as a change in color gradient. A change is color (red versus blue) that is separated by a black line usually indicates a change in direction relative to the transducer. See next slide.</a:t>
            </a:r>
          </a:p>
        </p:txBody>
      </p:sp>
    </p:spTree>
    <p:extLst>
      <p:ext uri="{BB962C8B-B14F-4D97-AF65-F5344CB8AC3E}">
        <p14:creationId xmlns:p14="http://schemas.microsoft.com/office/powerpoint/2010/main" val="55294549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29BE111-520C-8443-89D5-B547E7B3089C}" type="slidenum">
              <a:rPr lang="en-US"/>
              <a:pPr>
                <a:defRPr/>
              </a:pPr>
              <a:t>99</a:t>
            </a:fld>
            <a:endParaRPr lang="en-US"/>
          </a:p>
        </p:txBody>
      </p:sp>
      <p:sp>
        <p:nvSpPr>
          <p:cNvPr id="356354"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563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Note black line.</a:t>
            </a:r>
          </a:p>
        </p:txBody>
      </p:sp>
    </p:spTree>
    <p:extLst>
      <p:ext uri="{BB962C8B-B14F-4D97-AF65-F5344CB8AC3E}">
        <p14:creationId xmlns:p14="http://schemas.microsoft.com/office/powerpoint/2010/main" val="7197991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2B74DF-50F6-094F-8A50-41B3AB899CEF}" type="slidenum">
              <a:rPr lang="en-US"/>
              <a:pPr>
                <a:defRPr/>
              </a:pPr>
              <a:t>101</a:t>
            </a:fld>
            <a:endParaRPr lang="en-US"/>
          </a:p>
        </p:txBody>
      </p:sp>
      <p:sp>
        <p:nvSpPr>
          <p:cNvPr id="201730"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a:xfrm>
            <a:off x="0" y="0"/>
            <a:ext cx="0" cy="0"/>
          </a:xfrm>
        </p:spPr>
        <p:txBody>
          <a:bodyPr/>
          <a:lstStyle/>
          <a:p>
            <a:pPr eaLnBrk="1" hangingPunct="1">
              <a:defRPr/>
            </a:pPr>
            <a:r>
              <a:rPr lang="en-US" dirty="0" smtClean="0">
                <a:cs typeface="+mn-cs"/>
              </a:rPr>
              <a:t>This</a:t>
            </a:r>
            <a:r>
              <a:rPr lang="en-US" baseline="0" dirty="0" smtClean="0">
                <a:cs typeface="+mn-cs"/>
              </a:rPr>
              <a:t> 6 MHz frequency does not have adequate penetration for this vertebral artery</a:t>
            </a:r>
            <a:endParaRPr lang="en-US" dirty="0">
              <a:cs typeface="+mn-cs"/>
            </a:endParaRPr>
          </a:p>
        </p:txBody>
      </p:sp>
    </p:spTree>
    <p:extLst>
      <p:ext uri="{BB962C8B-B14F-4D97-AF65-F5344CB8AC3E}">
        <p14:creationId xmlns:p14="http://schemas.microsoft.com/office/powerpoint/2010/main" val="110090411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6D43D1C-F04D-F44A-92D8-46B334F4B106}" type="slidenum">
              <a:rPr lang="en-US"/>
              <a:pPr>
                <a:defRPr/>
              </a:pPr>
              <a:t>102</a:t>
            </a:fld>
            <a:endParaRPr lang="en-US"/>
          </a:p>
        </p:txBody>
      </p:sp>
      <p:sp>
        <p:nvSpPr>
          <p:cNvPr id="200706"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200707" name="Rectangle 3"/>
          <p:cNvSpPr>
            <a:spLocks noGrp="1" noChangeArrowheads="1"/>
          </p:cNvSpPr>
          <p:nvPr>
            <p:ph type="body" idx="1"/>
          </p:nvPr>
        </p:nvSpPr>
        <p:spPr>
          <a:xfrm>
            <a:off x="0" y="0"/>
            <a:ext cx="0" cy="0"/>
          </a:xfrm>
        </p:spPr>
        <p:txBody>
          <a:bodyPr/>
          <a:lstStyle/>
          <a:p>
            <a:pPr eaLnBrk="1" hangingPunct="1">
              <a:defRPr/>
            </a:pPr>
            <a:r>
              <a:rPr lang="en-US" dirty="0" smtClean="0">
                <a:cs typeface="+mn-cs"/>
              </a:rPr>
              <a:t>4MHz</a:t>
            </a:r>
            <a:r>
              <a:rPr lang="en-US" baseline="0" dirty="0" smtClean="0">
                <a:cs typeface="+mn-cs"/>
              </a:rPr>
              <a:t> Doppler penetrates better than the 6 MHz Doppler = good filling.</a:t>
            </a:r>
            <a:endParaRPr lang="en-US" dirty="0">
              <a:cs typeface="+mn-cs"/>
            </a:endParaRPr>
          </a:p>
        </p:txBody>
      </p:sp>
    </p:spTree>
    <p:extLst>
      <p:ext uri="{BB962C8B-B14F-4D97-AF65-F5344CB8AC3E}">
        <p14:creationId xmlns:p14="http://schemas.microsoft.com/office/powerpoint/2010/main" val="229642985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7D7DADC-D06D-8843-B4F5-584DF1F1B078}" type="slidenum">
              <a:rPr lang="en-US"/>
              <a:pPr>
                <a:defRPr/>
              </a:pPr>
              <a:t>103</a:t>
            </a:fld>
            <a:endParaRPr lang="en-US"/>
          </a:p>
        </p:txBody>
      </p:sp>
      <p:sp>
        <p:nvSpPr>
          <p:cNvPr id="60006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6000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and spectral Doppler can be used unsteered if the vessel dives downward.  Most ultrasound Doppler systems lose sensitivity and penetration when steered to left or right. They are most sensitive when </a:t>
            </a:r>
            <a:r>
              <a:rPr lang="ja-JP" altLang="en-US" smtClean="0">
                <a:latin typeface="Arial"/>
                <a:cs typeface="+mn-cs"/>
              </a:rPr>
              <a:t>“</a:t>
            </a:r>
            <a:r>
              <a:rPr lang="en-US" smtClean="0">
                <a:cs typeface="+mn-cs"/>
              </a:rPr>
              <a:t>fired</a:t>
            </a:r>
            <a:r>
              <a:rPr lang="ja-JP" altLang="en-US" smtClean="0">
                <a:latin typeface="Arial"/>
                <a:cs typeface="+mn-cs"/>
              </a:rPr>
              <a:t>”</a:t>
            </a:r>
            <a:r>
              <a:rPr lang="en-US" smtClean="0">
                <a:cs typeface="+mn-cs"/>
              </a:rPr>
              <a:t> straight down. This is demonstrated in the images here. The loss of sensitivity when Doppler is steered only becomes apparent in deep vessels; and it varies by ultrasound system design.  </a:t>
            </a:r>
          </a:p>
        </p:txBody>
      </p:sp>
    </p:spTree>
    <p:extLst>
      <p:ext uri="{BB962C8B-B14F-4D97-AF65-F5344CB8AC3E}">
        <p14:creationId xmlns:p14="http://schemas.microsoft.com/office/powerpoint/2010/main" val="23652028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B462DBF-21E2-394C-A39D-6ACAD8D3E999}" type="slidenum">
              <a:rPr lang="en-US"/>
              <a:pPr>
                <a:defRPr/>
              </a:pPr>
              <a:t>104</a:t>
            </a:fld>
            <a:endParaRPr lang="en-US"/>
          </a:p>
        </p:txBody>
      </p:sp>
      <p:sp>
        <p:nvSpPr>
          <p:cNvPr id="2385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859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285506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3.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slideMaster" Target="../slideMasters/slideMaster3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slideMaster" Target="../slideMasters/slideMaster1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1389063" y="1981200"/>
            <a:ext cx="3106737"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31255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3934247"/>
      </p:ext>
    </p:extLst>
  </p:cSld>
  <p:clrMapOvr>
    <a:masterClrMapping/>
  </p:clrMapOvr>
  <p:transition xmlns:p14="http://schemas.microsoft.com/office/powerpoint/2010/main">
    <p:random/>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2694319"/>
      </p:ext>
    </p:extLst>
  </p:cSld>
  <p:clrMapOvr>
    <a:masterClrMapping/>
  </p:clrMapOvr>
  <p:transition xmlns:p14="http://schemas.microsoft.com/office/powerpoint/2010/main">
    <p:rand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6870153"/>
      </p:ext>
    </p:extLst>
  </p:cSld>
  <p:clrMapOvr>
    <a:masterClrMapping/>
  </p:clrMapOvr>
  <p:transition xmlns:p14="http://schemas.microsoft.com/office/powerpoint/2010/main">
    <p:random/>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5535455"/>
      </p:ext>
    </p:extLst>
  </p:cSld>
  <p:clrMapOvr>
    <a:masterClrMapping/>
  </p:clrMapOvr>
  <p:transition xmlns:p14="http://schemas.microsoft.com/office/powerpoint/2010/main">
    <p:random/>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0087249"/>
      </p:ext>
    </p:extLst>
  </p:cSld>
  <p:clrMapOvr>
    <a:masterClrMapping/>
  </p:clrMapOvr>
  <p:transition xmlns:p14="http://schemas.microsoft.com/office/powerpoint/2010/main">
    <p:random/>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718948"/>
      </p:ext>
    </p:extLst>
  </p:cSld>
  <p:clrMapOvr>
    <a:masterClrMapping/>
  </p:clrMapOvr>
  <p:transition xmlns:p14="http://schemas.microsoft.com/office/powerpoint/2010/main">
    <p:random/>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061234"/>
      </p:ext>
    </p:extLst>
  </p:cSld>
  <p:clrMapOvr>
    <a:masterClrMapping/>
  </p:clrMapOvr>
  <p:transition xmlns:p14="http://schemas.microsoft.com/office/powerpoint/2010/main"/>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1257315"/>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6047611"/>
      </p:ext>
    </p:extLst>
  </p:cSld>
  <p:clrMapOvr>
    <a:masterClrMapping/>
  </p:clrMapOvr>
  <p:transition xmlns:p14="http://schemas.microsoft.com/office/powerpoint/2010/main"/>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2091137"/>
      </p:ext>
    </p:extLst>
  </p:cSld>
  <p:clrMapOvr>
    <a:masterClrMapping/>
  </p:clrMapOvr>
  <p:transition xmlns:p14="http://schemas.microsoft.com/office/powerpoint/2010/main"/>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0877244"/>
      </p:ext>
    </p:extLst>
  </p:cSld>
  <p:clrMapOvr>
    <a:masterClrMapping/>
  </p:clrMapOvr>
  <p:transition xmlns:p14="http://schemas.microsoft.com/office/powerpoint/2010/main"/>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16490"/>
      </p:ext>
    </p:extLst>
  </p:cSld>
  <p:clrMapOvr>
    <a:masterClrMapping/>
  </p:clrMapOvr>
  <p:transition xmlns:p14="http://schemas.microsoft.com/office/powerpoint/2010/main"/>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4462861"/>
      </p:ext>
    </p:extLst>
  </p:cSld>
  <p:clrMapOvr>
    <a:masterClrMapping/>
  </p:clrMapOvr>
  <p:transition xmlns:p14="http://schemas.microsoft.com/office/powerpoint/2010/main"/>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5605118"/>
      </p:ext>
    </p:extLst>
  </p:cSld>
  <p:clrMapOvr>
    <a:masterClrMapping/>
  </p:clrMapOvr>
  <p:transition xmlns:p14="http://schemas.microsoft.com/office/powerpoint/2010/main"/>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1457660"/>
      </p:ext>
    </p:extLst>
  </p:cSld>
  <p:clrMapOvr>
    <a:masterClrMapping/>
  </p:clrMapOvr>
  <p:transition xmlns:p14="http://schemas.microsoft.com/office/powerpoint/2010/main"/>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8079706"/>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defRPr>
            </a:lvl1pPr>
          </a:lstStyle>
          <a:p>
            <a:r>
              <a:rPr lang="en-US" dirty="0" smtClean="0"/>
              <a:t>Click to edit Master title style</a:t>
            </a:r>
            <a:endParaRPr lang="en-US" dirty="0"/>
          </a:p>
        </p:txBody>
      </p:sp>
      <p:sp>
        <p:nvSpPr>
          <p:cNvPr id="3" name="Content Placeholder 2"/>
          <p:cNvSpPr>
            <a:spLocks noGrp="1"/>
          </p:cNvSpPr>
          <p:nvPr>
            <p:ph idx="1"/>
          </p:nvPr>
        </p:nvSpPr>
        <p:spPr>
          <a:effec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66.xml"/><Relationship Id="rId4" Type="http://schemas.openxmlformats.org/officeDocument/2006/relationships/slideLayout" Target="../slideLayouts/slideLayout67.xml"/><Relationship Id="rId5" Type="http://schemas.openxmlformats.org/officeDocument/2006/relationships/slideLayout" Target="../slideLayouts/slideLayout68.xml"/><Relationship Id="rId6" Type="http://schemas.openxmlformats.org/officeDocument/2006/relationships/theme" Target="../theme/theme10.xml"/><Relationship Id="rId1" Type="http://schemas.openxmlformats.org/officeDocument/2006/relationships/slideLayout" Target="../slideLayouts/slideLayout64.xml"/><Relationship Id="rId2" Type="http://schemas.openxmlformats.org/officeDocument/2006/relationships/slideLayout" Target="../slideLayouts/slideLayout6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1.xml"/><Relationship Id="rId4" Type="http://schemas.openxmlformats.org/officeDocument/2006/relationships/theme" Target="../theme/theme11.xml"/><Relationship Id="rId1" Type="http://schemas.openxmlformats.org/officeDocument/2006/relationships/slideLayout" Target="../slideLayouts/slideLayout69.xml"/><Relationship Id="rId2" Type="http://schemas.openxmlformats.org/officeDocument/2006/relationships/slideLayout" Target="../slideLayouts/slideLayout70.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theme" Target="../theme/theme12.xml"/><Relationship Id="rId1" Type="http://schemas.openxmlformats.org/officeDocument/2006/relationships/slideLayout" Target="../slideLayouts/slideLayout72.xml"/><Relationship Id="rId2" Type="http://schemas.openxmlformats.org/officeDocument/2006/relationships/slideLayout" Target="../slideLayouts/slideLayout73.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theme" Target="../theme/theme13.xml"/><Relationship Id="rId1" Type="http://schemas.openxmlformats.org/officeDocument/2006/relationships/slideLayout" Target="../slideLayouts/slideLayout77.xml"/><Relationship Id="rId2" Type="http://schemas.openxmlformats.org/officeDocument/2006/relationships/slideLayout" Target="../slideLayouts/slideLayout78.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84.xml"/><Relationship Id="rId4" Type="http://schemas.openxmlformats.org/officeDocument/2006/relationships/slideLayout" Target="../slideLayouts/slideLayout85.xml"/><Relationship Id="rId5" Type="http://schemas.openxmlformats.org/officeDocument/2006/relationships/slideLayout" Target="../slideLayouts/slideLayout86.xml"/><Relationship Id="rId6" Type="http://schemas.openxmlformats.org/officeDocument/2006/relationships/theme" Target="../theme/theme14.xml"/><Relationship Id="rId1" Type="http://schemas.openxmlformats.org/officeDocument/2006/relationships/slideLayout" Target="../slideLayouts/slideLayout82.xml"/><Relationship Id="rId2" Type="http://schemas.openxmlformats.org/officeDocument/2006/relationships/slideLayout" Target="../slideLayouts/slideLayout83.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89.xml"/><Relationship Id="rId4" Type="http://schemas.openxmlformats.org/officeDocument/2006/relationships/theme" Target="../theme/theme15.xml"/><Relationship Id="rId1" Type="http://schemas.openxmlformats.org/officeDocument/2006/relationships/slideLayout" Target="../slideLayouts/slideLayout87.xml"/><Relationship Id="rId2" Type="http://schemas.openxmlformats.org/officeDocument/2006/relationships/slideLayout" Target="../slideLayouts/slideLayout88.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92.xml"/><Relationship Id="rId4" Type="http://schemas.openxmlformats.org/officeDocument/2006/relationships/slideLayout" Target="../slideLayouts/slideLayout93.xml"/><Relationship Id="rId5" Type="http://schemas.openxmlformats.org/officeDocument/2006/relationships/slideLayout" Target="../slideLayouts/slideLayout94.xml"/><Relationship Id="rId6" Type="http://schemas.openxmlformats.org/officeDocument/2006/relationships/theme" Target="../theme/theme16.xml"/><Relationship Id="rId1" Type="http://schemas.openxmlformats.org/officeDocument/2006/relationships/slideLayout" Target="../slideLayouts/slideLayout90.xml"/><Relationship Id="rId2" Type="http://schemas.openxmlformats.org/officeDocument/2006/relationships/slideLayout" Target="../slideLayouts/slideLayout91.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slideLayout" Target="../slideLayouts/slideLayout100.xml"/><Relationship Id="rId7" Type="http://schemas.openxmlformats.org/officeDocument/2006/relationships/theme" Target="../theme/theme17.xml"/><Relationship Id="rId1" Type="http://schemas.openxmlformats.org/officeDocument/2006/relationships/slideLayout" Target="../slideLayouts/slideLayout95.xml"/><Relationship Id="rId2" Type="http://schemas.openxmlformats.org/officeDocument/2006/relationships/slideLayout" Target="../slideLayouts/slideLayout96.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03.xml"/><Relationship Id="rId4" Type="http://schemas.openxmlformats.org/officeDocument/2006/relationships/slideLayout" Target="../slideLayouts/slideLayout104.xml"/><Relationship Id="rId5" Type="http://schemas.openxmlformats.org/officeDocument/2006/relationships/slideLayout" Target="../slideLayouts/slideLayout105.xml"/><Relationship Id="rId6" Type="http://schemas.openxmlformats.org/officeDocument/2006/relationships/theme" Target="../theme/theme18.xml"/><Relationship Id="rId1" Type="http://schemas.openxmlformats.org/officeDocument/2006/relationships/slideLayout" Target="../slideLayouts/slideLayout101.xml"/><Relationship Id="rId2" Type="http://schemas.openxmlformats.org/officeDocument/2006/relationships/slideLayout" Target="../slideLayouts/slideLayout102.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08.xml"/><Relationship Id="rId4" Type="http://schemas.openxmlformats.org/officeDocument/2006/relationships/theme" Target="../theme/theme19.xml"/><Relationship Id="rId1" Type="http://schemas.openxmlformats.org/officeDocument/2006/relationships/slideLayout" Target="../slideLayouts/slideLayout106.xml"/><Relationship Id="rId2" Type="http://schemas.openxmlformats.org/officeDocument/2006/relationships/slideLayout" Target="../slideLayouts/slideLayout10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11.xml"/><Relationship Id="rId4" Type="http://schemas.openxmlformats.org/officeDocument/2006/relationships/slideLayout" Target="../slideLayouts/slideLayout112.xml"/><Relationship Id="rId5" Type="http://schemas.openxmlformats.org/officeDocument/2006/relationships/slideLayout" Target="../slideLayouts/slideLayout113.xml"/><Relationship Id="rId6" Type="http://schemas.openxmlformats.org/officeDocument/2006/relationships/theme" Target="../theme/theme20.xml"/><Relationship Id="rId1" Type="http://schemas.openxmlformats.org/officeDocument/2006/relationships/slideLayout" Target="../slideLayouts/slideLayout109.xml"/><Relationship Id="rId2" Type="http://schemas.openxmlformats.org/officeDocument/2006/relationships/slideLayout" Target="../slideLayouts/slideLayout11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16.xml"/><Relationship Id="rId4" Type="http://schemas.openxmlformats.org/officeDocument/2006/relationships/slideLayout" Target="../slideLayouts/slideLayout117.xml"/><Relationship Id="rId5" Type="http://schemas.openxmlformats.org/officeDocument/2006/relationships/slideLayout" Target="../slideLayouts/slideLayout118.xml"/><Relationship Id="rId6" Type="http://schemas.openxmlformats.org/officeDocument/2006/relationships/theme" Target="../theme/theme21.xml"/><Relationship Id="rId1" Type="http://schemas.openxmlformats.org/officeDocument/2006/relationships/slideLayout" Target="../slideLayouts/slideLayout114.xml"/><Relationship Id="rId2" Type="http://schemas.openxmlformats.org/officeDocument/2006/relationships/slideLayout" Target="../slideLayouts/slideLayout115.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21.xml"/><Relationship Id="rId4" Type="http://schemas.openxmlformats.org/officeDocument/2006/relationships/theme" Target="../theme/theme22.xml"/><Relationship Id="rId1" Type="http://schemas.openxmlformats.org/officeDocument/2006/relationships/slideLayout" Target="../slideLayouts/slideLayout119.xml"/><Relationship Id="rId2" Type="http://schemas.openxmlformats.org/officeDocument/2006/relationships/slideLayout" Target="../slideLayouts/slideLayout120.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theme" Target="../theme/theme23.xml"/><Relationship Id="rId1" Type="http://schemas.openxmlformats.org/officeDocument/2006/relationships/slideLayout" Target="../slideLayouts/slideLayout122.xml"/><Relationship Id="rId2" Type="http://schemas.openxmlformats.org/officeDocument/2006/relationships/slideLayout" Target="../slideLayouts/slideLayout123.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29.xml"/><Relationship Id="rId4" Type="http://schemas.openxmlformats.org/officeDocument/2006/relationships/slideLayout" Target="../slideLayouts/slideLayout130.xml"/><Relationship Id="rId5" Type="http://schemas.openxmlformats.org/officeDocument/2006/relationships/slideLayout" Target="../slideLayouts/slideLayout131.xml"/><Relationship Id="rId6" Type="http://schemas.openxmlformats.org/officeDocument/2006/relationships/theme" Target="../theme/theme24.xml"/><Relationship Id="rId1" Type="http://schemas.openxmlformats.org/officeDocument/2006/relationships/slideLayout" Target="../slideLayouts/slideLayout127.xml"/><Relationship Id="rId2" Type="http://schemas.openxmlformats.org/officeDocument/2006/relationships/slideLayout" Target="../slideLayouts/slideLayout128.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34.xml"/><Relationship Id="rId4" Type="http://schemas.openxmlformats.org/officeDocument/2006/relationships/theme" Target="../theme/theme25.xml"/><Relationship Id="rId1" Type="http://schemas.openxmlformats.org/officeDocument/2006/relationships/slideLayout" Target="../slideLayouts/slideLayout132.xml"/><Relationship Id="rId2" Type="http://schemas.openxmlformats.org/officeDocument/2006/relationships/slideLayout" Target="../slideLayouts/slideLayout133.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137.xml"/><Relationship Id="rId4" Type="http://schemas.openxmlformats.org/officeDocument/2006/relationships/slideLayout" Target="../slideLayouts/slideLayout138.xml"/><Relationship Id="rId5" Type="http://schemas.openxmlformats.org/officeDocument/2006/relationships/slideLayout" Target="../slideLayouts/slideLayout139.xml"/><Relationship Id="rId6" Type="http://schemas.openxmlformats.org/officeDocument/2006/relationships/theme" Target="../theme/theme26.xml"/><Relationship Id="rId1" Type="http://schemas.openxmlformats.org/officeDocument/2006/relationships/slideLayout" Target="../slideLayouts/slideLayout135.xml"/><Relationship Id="rId2" Type="http://schemas.openxmlformats.org/officeDocument/2006/relationships/slideLayout" Target="../slideLayouts/slideLayout136.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42.xml"/><Relationship Id="rId4" Type="http://schemas.openxmlformats.org/officeDocument/2006/relationships/slideLayout" Target="../slideLayouts/slideLayout143.xml"/><Relationship Id="rId5" Type="http://schemas.openxmlformats.org/officeDocument/2006/relationships/slideLayout" Target="../slideLayouts/slideLayout144.xml"/><Relationship Id="rId6" Type="http://schemas.openxmlformats.org/officeDocument/2006/relationships/theme" Target="../theme/theme27.xml"/><Relationship Id="rId1" Type="http://schemas.openxmlformats.org/officeDocument/2006/relationships/slideLayout" Target="../slideLayouts/slideLayout140.xml"/><Relationship Id="rId2" Type="http://schemas.openxmlformats.org/officeDocument/2006/relationships/slideLayout" Target="../slideLayouts/slideLayout141.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147.xml"/><Relationship Id="rId4" Type="http://schemas.openxmlformats.org/officeDocument/2006/relationships/theme" Target="../theme/theme28.xml"/><Relationship Id="rId1" Type="http://schemas.openxmlformats.org/officeDocument/2006/relationships/slideLayout" Target="../slideLayouts/slideLayout145.xml"/><Relationship Id="rId2" Type="http://schemas.openxmlformats.org/officeDocument/2006/relationships/slideLayout" Target="../slideLayouts/slideLayout146.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50.xml"/><Relationship Id="rId4" Type="http://schemas.openxmlformats.org/officeDocument/2006/relationships/slideLayout" Target="../slideLayouts/slideLayout151.xml"/><Relationship Id="rId5" Type="http://schemas.openxmlformats.org/officeDocument/2006/relationships/slideLayout" Target="../slideLayouts/slideLayout152.xml"/><Relationship Id="rId6" Type="http://schemas.openxmlformats.org/officeDocument/2006/relationships/theme" Target="../theme/theme29.xml"/><Relationship Id="rId1" Type="http://schemas.openxmlformats.org/officeDocument/2006/relationships/slideLayout" Target="../slideLayouts/slideLayout148.xml"/><Relationship Id="rId2" Type="http://schemas.openxmlformats.org/officeDocument/2006/relationships/slideLayout" Target="../slideLayouts/slideLayout14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163.xml"/><Relationship Id="rId12" Type="http://schemas.openxmlformats.org/officeDocument/2006/relationships/slideLayout" Target="../slideLayouts/slideLayout164.xml"/><Relationship Id="rId13" Type="http://schemas.openxmlformats.org/officeDocument/2006/relationships/slideLayout" Target="../slideLayouts/slideLayout165.xml"/><Relationship Id="rId14" Type="http://schemas.openxmlformats.org/officeDocument/2006/relationships/theme" Target="../theme/theme30.xml"/><Relationship Id="rId1" Type="http://schemas.openxmlformats.org/officeDocument/2006/relationships/slideLayout" Target="../slideLayouts/slideLayout153.xml"/><Relationship Id="rId2" Type="http://schemas.openxmlformats.org/officeDocument/2006/relationships/slideLayout" Target="../slideLayouts/slideLayout154.xml"/><Relationship Id="rId3" Type="http://schemas.openxmlformats.org/officeDocument/2006/relationships/slideLayout" Target="../slideLayouts/slideLayout155.xml"/><Relationship Id="rId4" Type="http://schemas.openxmlformats.org/officeDocument/2006/relationships/slideLayout" Target="../slideLayouts/slideLayout156.xml"/><Relationship Id="rId5" Type="http://schemas.openxmlformats.org/officeDocument/2006/relationships/slideLayout" Target="../slideLayouts/slideLayout157.xml"/><Relationship Id="rId6" Type="http://schemas.openxmlformats.org/officeDocument/2006/relationships/slideLayout" Target="../slideLayouts/slideLayout158.xml"/><Relationship Id="rId7" Type="http://schemas.openxmlformats.org/officeDocument/2006/relationships/slideLayout" Target="../slideLayouts/slideLayout159.xml"/><Relationship Id="rId8" Type="http://schemas.openxmlformats.org/officeDocument/2006/relationships/slideLayout" Target="../slideLayouts/slideLayout160.xml"/><Relationship Id="rId9" Type="http://schemas.openxmlformats.org/officeDocument/2006/relationships/slideLayout" Target="../slideLayouts/slideLayout161.xml"/><Relationship Id="rId10" Type="http://schemas.openxmlformats.org/officeDocument/2006/relationships/slideLayout" Target="../slideLayouts/slideLayout162.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31.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32.xml"/><Relationship Id="rId13" Type="http://schemas.openxmlformats.org/officeDocument/2006/relationships/image" Target="../media/image1.png"/><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33.xml.rels><?xml version="1.0" encoding="UTF-8" standalone="yes"?>
<Relationships xmlns="http://schemas.openxmlformats.org/package/2006/relationships"><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 Id="rId11" Type="http://schemas.openxmlformats.org/officeDocument/2006/relationships/theme" Target="../theme/theme33.xml"/><Relationship Id="rId1" Type="http://schemas.openxmlformats.org/officeDocument/2006/relationships/slideLayout" Target="../slideLayouts/slideLayout188.xml"/><Relationship Id="rId2" Type="http://schemas.openxmlformats.org/officeDocument/2006/relationships/slideLayout" Target="../slideLayouts/slideLayout189.xml"/></Relationships>
</file>

<file path=ppt/slideMasters/_rels/slideMaster34.xml.rels><?xml version="1.0" encoding="UTF-8" standalone="yes"?>
<Relationships xmlns="http://schemas.openxmlformats.org/package/2006/relationships"><Relationship Id="rId3" Type="http://schemas.openxmlformats.org/officeDocument/2006/relationships/slideLayout" Target="../slideLayouts/slideLayout200.xml"/><Relationship Id="rId4" Type="http://schemas.openxmlformats.org/officeDocument/2006/relationships/slideLayout" Target="../slideLayouts/slideLayout201.xml"/><Relationship Id="rId5" Type="http://schemas.openxmlformats.org/officeDocument/2006/relationships/slideLayout" Target="../slideLayouts/slideLayout202.xml"/><Relationship Id="rId6" Type="http://schemas.openxmlformats.org/officeDocument/2006/relationships/slideLayout" Target="../slideLayouts/slideLayout203.xml"/><Relationship Id="rId7" Type="http://schemas.openxmlformats.org/officeDocument/2006/relationships/slideLayout" Target="../slideLayouts/slideLayout204.xml"/><Relationship Id="rId8" Type="http://schemas.openxmlformats.org/officeDocument/2006/relationships/slideLayout" Target="../slideLayouts/slideLayout205.xml"/><Relationship Id="rId9" Type="http://schemas.openxmlformats.org/officeDocument/2006/relationships/slideLayout" Target="../slideLayouts/slideLayout206.xml"/><Relationship Id="rId10" Type="http://schemas.openxmlformats.org/officeDocument/2006/relationships/slideLayout" Target="../slideLayouts/slideLayout207.xml"/><Relationship Id="rId11" Type="http://schemas.openxmlformats.org/officeDocument/2006/relationships/theme" Target="../theme/theme34.xml"/><Relationship Id="rId1" Type="http://schemas.openxmlformats.org/officeDocument/2006/relationships/slideLayout" Target="../slideLayouts/slideLayout198.xml"/><Relationship Id="rId2" Type="http://schemas.openxmlformats.org/officeDocument/2006/relationships/slideLayout" Target="../slideLayouts/slideLayout19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theme" Target="../theme/theme4.xml"/><Relationship Id="rId1" Type="http://schemas.openxmlformats.org/officeDocument/2006/relationships/slideLayout" Target="../slideLayouts/slideLayout37.xml"/><Relationship Id="rId2"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theme" Target="../theme/theme5.xml"/><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theme" Target="../theme/theme6.xml"/><Relationship Id="rId1" Type="http://schemas.openxmlformats.org/officeDocument/2006/relationships/slideLayout" Target="../slideLayouts/slideLayout46.xml"/><Relationship Id="rId2"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4" Type="http://schemas.openxmlformats.org/officeDocument/2006/relationships/theme" Target="../theme/theme7.xml"/><Relationship Id="rId1" Type="http://schemas.openxmlformats.org/officeDocument/2006/relationships/slideLayout" Target="../slideLayouts/slideLayout51.xml"/><Relationship Id="rId2" Type="http://schemas.openxmlformats.org/officeDocument/2006/relationships/slideLayout" Target="../slideLayouts/slideLayout5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theme" Target="../theme/theme8.xml"/><Relationship Id="rId1" Type="http://schemas.openxmlformats.org/officeDocument/2006/relationships/slideLayout" Target="../slideLayouts/slideLayout54.xml"/><Relationship Id="rId2" Type="http://schemas.openxmlformats.org/officeDocument/2006/relationships/slideLayout" Target="../slideLayouts/slideLayout5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theme" Target="../theme/theme9.xml"/><Relationship Id="rId1" Type="http://schemas.openxmlformats.org/officeDocument/2006/relationships/slideLayout" Target="../slideLayouts/slideLayout59.xml"/><Relationship Id="rId2"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dirty="0" smtClean="0"/>
              <a:t>Click to edit Master title style</a:t>
            </a:r>
            <a:endParaRPr lang="en-US" dirty="0"/>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ChangeArrowheads="1"/>
          </p:cNvSpPr>
          <p:nvPr userDrawn="1"/>
        </p:nvSpPr>
        <p:spPr bwMode="auto">
          <a:xfrm>
            <a:off x="3265468" y="6642556"/>
            <a:ext cx="587853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dirty="0">
                <a:solidFill>
                  <a:schemeClr val="tx2"/>
                </a:solidFill>
                <a:latin typeface="Helvetica" charset="0"/>
              </a:rPr>
              <a:t>From: Techniques in Noninvasive Vascular Diagnosis</a:t>
            </a:r>
            <a:r>
              <a:rPr lang="en-US" sz="800" b="1" dirty="0" smtClean="0">
                <a:solidFill>
                  <a:schemeClr val="tx2"/>
                </a:solidFill>
                <a:latin typeface="Helvetica" charset="0"/>
              </a:rPr>
              <a:t>-4</a:t>
            </a:r>
            <a:r>
              <a:rPr lang="en-US" sz="800" b="1" baseline="30000" dirty="0" smtClean="0">
                <a:solidFill>
                  <a:schemeClr val="tx2"/>
                </a:solidFill>
                <a:latin typeface="Helvetica" charset="0"/>
              </a:rPr>
              <a:t>th</a:t>
            </a:r>
            <a:r>
              <a:rPr lang="en-US" sz="800" b="1" baseline="0" dirty="0" smtClean="0">
                <a:solidFill>
                  <a:schemeClr val="tx2"/>
                </a:solidFill>
                <a:latin typeface="Helvetica" charset="0"/>
              </a:rPr>
              <a:t> Ed</a:t>
            </a:r>
            <a:r>
              <a:rPr lang="en-US" sz="800" b="1" dirty="0" smtClean="0">
                <a:solidFill>
                  <a:schemeClr val="tx2"/>
                </a:solidFill>
                <a:latin typeface="Helvetica" charset="0"/>
              </a:rPr>
              <a:t>. </a:t>
            </a:r>
            <a:r>
              <a:rPr lang="en-US" sz="800" b="1" dirty="0">
                <a:solidFill>
                  <a:schemeClr val="tx2"/>
                </a:solidFill>
                <a:latin typeface="Helvetica" charset="0"/>
              </a:rPr>
              <a:t>Summer Publishing, LLC, Copyright </a:t>
            </a:r>
            <a:r>
              <a:rPr lang="en-US" sz="800" b="1" dirty="0" smtClean="0">
                <a:solidFill>
                  <a:schemeClr val="tx2"/>
                </a:solidFill>
                <a:latin typeface="Helvetica" charset="0"/>
              </a:rPr>
              <a:t>2014 Robert Daigle</a:t>
            </a:r>
            <a:endParaRPr lang="en-US" sz="800" b="1" dirty="0">
              <a:solidFill>
                <a:schemeClr val="tx2"/>
              </a:solidFill>
              <a:latin typeface="Helvetica" charset="0"/>
            </a:endParaRPr>
          </a:p>
        </p:txBody>
      </p:sp>
    </p:spTree>
  </p:cSld>
  <p:clrMap bg1="dk2" tx1="lt1" bg2="dk1"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4170" r:id="rId14"/>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06" r:id="rId1"/>
    <p:sldLayoutId id="2147484007" r:id="rId2"/>
    <p:sldLayoutId id="2147484008"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28" r:id="rId1"/>
    <p:sldLayoutId id="2147484029" r:id="rId2"/>
    <p:sldLayoutId id="2147484030"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51" r:id="rId1"/>
    <p:sldLayoutId id="2147484052" r:id="rId2"/>
    <p:sldLayoutId id="2147484053"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67" r:id="rId1"/>
    <p:sldLayoutId id="2147484068" r:id="rId2"/>
    <p:sldLayoutId id="2147484069"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83" r:id="rId1"/>
    <p:sldLayoutId id="2147484084" r:id="rId2"/>
    <p:sldLayoutId id="2147484085"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99" r:id="rId1"/>
    <p:sldLayoutId id="2147484100" r:id="rId2"/>
    <p:sldLayoutId id="2147484101"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 id="2147484120" r:id="rId12"/>
    <p:sldLayoutId id="2147484121" r:id="rId13"/>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35" r:id="rId1"/>
    <p:sldLayoutId id="2147484136" r:id="rId2"/>
    <p:sldLayoutId id="2147484137" r:id="rId3"/>
    <p:sldLayoutId id="2147484138" r:id="rId4"/>
    <p:sldLayoutId id="2147484139" r:id="rId5"/>
    <p:sldLayoutId id="2147484140" r:id="rId6"/>
    <p:sldLayoutId id="2147484141" r:id="rId7"/>
    <p:sldLayoutId id="2147484142" r:id="rId8"/>
    <p:sldLayoutId id="2147484143" r:id="rId9"/>
    <p:sldLayoutId id="2147484144" r:id="rId10"/>
    <p:sldLayoutId id="2147484145"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chemeClr val="bg2">
                <a:alpha val="74998"/>
              </a:scheme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451587" name="Rectangle 3"/>
          <p:cNvSpPr>
            <a:spLocks noGrp="1" noChangeArrowheads="1"/>
          </p:cNvSpPr>
          <p:nvPr>
            <p:ph type="body" idx="1"/>
          </p:nvPr>
        </p:nvSpPr>
        <p:spPr bwMode="auto">
          <a:xfrm>
            <a:off x="1389063" y="1981200"/>
            <a:ext cx="6365875" cy="4114800"/>
          </a:xfrm>
          <a:prstGeom prst="rect">
            <a:avLst/>
          </a:prstGeom>
          <a:noFill/>
          <a:ln w="12700">
            <a:noFill/>
            <a:miter lim="800000"/>
            <a:headEnd/>
            <a:tailEnd/>
          </a:ln>
          <a:effectLst>
            <a:outerShdw blurRad="63500" dist="38099" dir="2700000" algn="ctr" rotWithShape="0">
              <a:schemeClr val="bg2">
                <a:alpha val="74998"/>
              </a:schemeClr>
            </a:outerShdw>
          </a:effec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7652" name="Rectangle 4"/>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Lst>
  <p:transition xmlns:p14="http://schemas.microsoft.com/office/powerpoint/2010/main"/>
  <p:txStyles>
    <p:titleStyle>
      <a:lvl1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105000"/>
        </a:lnSpc>
        <a:spcBef>
          <a:spcPct val="30000"/>
        </a:spcBef>
        <a:spcAft>
          <a:spcPct val="30000"/>
        </a:spcAft>
        <a:buClr>
          <a:srgbClr val="E5405D"/>
        </a:buClr>
        <a:buSzPct val="125000"/>
        <a:buChar char="•"/>
        <a:defRPr sz="28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105000"/>
        </a:lnSpc>
        <a:spcBef>
          <a:spcPct val="30000"/>
        </a:spcBef>
        <a:spcAft>
          <a:spcPct val="0"/>
        </a:spcAft>
        <a:buClr>
          <a:srgbClr val="E5405D"/>
        </a:buClr>
        <a:buSzPct val="100000"/>
        <a:buChar char="•"/>
        <a:defRPr sz="20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outerShdw blurRad="38100" dist="38100" dir="2700000" algn="tl">
              <a:srgbClr val="000000"/>
            </a:outerShdw>
          </a:effectLst>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52" r:id="rId1"/>
    <p:sldLayoutId id="2147483953" r:id="rId2"/>
    <p:sldLayoutId id="2147483956" r:id="rId3"/>
    <p:sldLayoutId id="2147483957" r:id="rId4"/>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84" r:id="rId1"/>
    <p:sldLayoutId id="2147483985" r:id="rId2"/>
    <p:sldLayoutId id="2147483986"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6.xml"/><Relationship Id="rId3" Type="http://schemas.openxmlformats.org/officeDocument/2006/relationships/image" Target="../media/image97.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7.xml"/><Relationship Id="rId3" Type="http://schemas.openxmlformats.org/officeDocument/2006/relationships/image" Target="../media/image98.jpeg"/></Relationships>
</file>

<file path=ppt/slides/_rels/slide103.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png"/><Relationship Id="rId1" Type="http://schemas.openxmlformats.org/officeDocument/2006/relationships/slideLayout" Target="../slideLayouts/slideLayout6.xml"/><Relationship Id="rId2" Type="http://schemas.openxmlformats.org/officeDocument/2006/relationships/notesSlide" Target="../notesSlides/notesSlide9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10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1.xml"/><Relationship Id="rId3" Type="http://schemas.openxmlformats.org/officeDocument/2006/relationships/image" Target="../media/image102.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3.xml"/><Relationship Id="rId3" Type="http://schemas.openxmlformats.org/officeDocument/2006/relationships/image" Target="../media/image103.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4.xml"/><Relationship Id="rId3" Type="http://schemas.openxmlformats.org/officeDocument/2006/relationships/image" Target="../media/image10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0.xml.rels><?xml version="1.0" encoding="UTF-8" standalone="yes"?>
<Relationships xmlns="http://schemas.openxmlformats.org/package/2006/relationships"><Relationship Id="rId3" Type="http://schemas.openxmlformats.org/officeDocument/2006/relationships/image" Target="../media/image105.jpeg"/><Relationship Id="rId4" Type="http://schemas.openxmlformats.org/officeDocument/2006/relationships/image" Target="../media/image106.jpeg"/><Relationship Id="rId1" Type="http://schemas.openxmlformats.org/officeDocument/2006/relationships/slideLayout" Target="../slideLayouts/slideLayout6.xml"/><Relationship Id="rId2" Type="http://schemas.openxmlformats.org/officeDocument/2006/relationships/notesSlide" Target="../notesSlides/notesSlide10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7.jpeg"/><Relationship Id="rId4" Type="http://schemas.openxmlformats.org/officeDocument/2006/relationships/image" Target="../media/image108.jpeg"/><Relationship Id="rId1" Type="http://schemas.openxmlformats.org/officeDocument/2006/relationships/slideLayout" Target="../slideLayouts/slideLayout6.xml"/><Relationship Id="rId2" Type="http://schemas.openxmlformats.org/officeDocument/2006/relationships/notesSlide" Target="../notesSlides/notesSlide10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8.xml"/><Relationship Id="rId3" Type="http://schemas.openxmlformats.org/officeDocument/2006/relationships/image" Target="../media/image109.jpe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109.xml"/><Relationship Id="rId5" Type="http://schemas.openxmlformats.org/officeDocument/2006/relationships/hyperlink" Target="http://youtu.be/HUVeGwcj5e8" TargetMode="External"/><Relationship Id="rId6" Type="http://schemas.openxmlformats.org/officeDocument/2006/relationships/image" Target="../media/image110.png"/><Relationship Id="rId1" Type="http://schemas.microsoft.com/office/2007/relationships/media" Target="../media/media2.mov"/><Relationship Id="rId2" Type="http://schemas.openxmlformats.org/officeDocument/2006/relationships/video" Target="../media/media2.mov"/></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8.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1" Type="http://schemas.openxmlformats.org/officeDocument/2006/relationships/slideLayout" Target="../slideLayouts/slideLayout6.xml"/><Relationship Id="rId2" Type="http://schemas.openxmlformats.org/officeDocument/2006/relationships/notesSlide" Target="../notesSlides/notesSlide11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4.xml"/><Relationship Id="rId3" Type="http://schemas.openxmlformats.org/officeDocument/2006/relationships/image" Target="../media/image113.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5.xml"/><Relationship Id="rId3" Type="http://schemas.openxmlformats.org/officeDocument/2006/relationships/image" Target="../media/image114.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6.xml"/><Relationship Id="rId3" Type="http://schemas.openxmlformats.org/officeDocument/2006/relationships/image" Target="../media/image115.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7.xml"/></Relationships>
</file>

<file path=ppt/slides/_rels/slide126.xml.rels><?xml version="1.0" encoding="UTF-8" standalone="yes"?>
<Relationships xmlns="http://schemas.openxmlformats.org/package/2006/relationships"><Relationship Id="rId3" Type="http://schemas.openxmlformats.org/officeDocument/2006/relationships/image" Target="../media/image116.jpeg"/><Relationship Id="rId4" Type="http://schemas.openxmlformats.org/officeDocument/2006/relationships/image" Target="../media/image117.jpeg"/><Relationship Id="rId1" Type="http://schemas.openxmlformats.org/officeDocument/2006/relationships/slideLayout" Target="../slideLayouts/slideLayout6.xml"/><Relationship Id="rId2" Type="http://schemas.openxmlformats.org/officeDocument/2006/relationships/notesSlide" Target="../notesSlides/notesSlide118.xml"/></Relationships>
</file>

<file path=ppt/slides/_rels/slide127.xml.rels><?xml version="1.0" encoding="UTF-8" standalone="yes"?>
<Relationships xmlns="http://schemas.openxmlformats.org/package/2006/relationships"><Relationship Id="rId3" Type="http://schemas.openxmlformats.org/officeDocument/2006/relationships/image" Target="../media/image118.jpeg"/><Relationship Id="rId4" Type="http://schemas.openxmlformats.org/officeDocument/2006/relationships/image" Target="../media/image119.jpeg"/><Relationship Id="rId1" Type="http://schemas.openxmlformats.org/officeDocument/2006/relationships/slideLayout" Target="../slideLayouts/slideLayout6.xml"/><Relationship Id="rId2" Type="http://schemas.openxmlformats.org/officeDocument/2006/relationships/notesSlide" Target="../notesSlides/notesSlide1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0.xml"/><Relationship Id="rId3" Type="http://schemas.openxmlformats.org/officeDocument/2006/relationships/image" Target="../media/image120.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3.xml"/><Relationship Id="rId3" Type="http://schemas.openxmlformats.org/officeDocument/2006/relationships/image" Target="../media/image121.png"/></Relationships>
</file>

<file path=ppt/slides/_rels/slide133.xml.rels><?xml version="1.0" encoding="UTF-8" standalone="yes"?>
<Relationships xmlns="http://schemas.openxmlformats.org/package/2006/relationships"><Relationship Id="rId3" Type="http://schemas.openxmlformats.org/officeDocument/2006/relationships/image" Target="../media/image122.jpeg"/><Relationship Id="rId4" Type="http://schemas.openxmlformats.org/officeDocument/2006/relationships/image" Target="../media/image123.jpeg"/><Relationship Id="rId1" Type="http://schemas.openxmlformats.org/officeDocument/2006/relationships/slideLayout" Target="../slideLayouts/slideLayout6.xml"/><Relationship Id="rId2" Type="http://schemas.openxmlformats.org/officeDocument/2006/relationships/notesSlide" Target="../notesSlides/notesSlide12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6.xml"/><Relationship Id="rId3" Type="http://schemas.openxmlformats.org/officeDocument/2006/relationships/image" Target="../media/image124.emf"/></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0.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11.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summerpublishing.com/"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oleObject2.bin"/><Relationship Id="rId5" Type="http://schemas.openxmlformats.org/officeDocument/2006/relationships/image" Target="../media/image11.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1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2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2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34.jpeg"/></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jpeg"/><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6.jpeg"/><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4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png"/><Relationship Id="rId5" Type="http://schemas.openxmlformats.org/officeDocument/2006/relationships/image" Target="../media/image47.jpe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1.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2.xml"/><Relationship Id="rId3" Type="http://schemas.openxmlformats.org/officeDocument/2006/relationships/image" Target="../media/image58.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3.xml"/><Relationship Id="rId3" Type="http://schemas.openxmlformats.org/officeDocument/2006/relationships/image" Target="../media/image5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6.xml"/><Relationship Id="rId2" Type="http://schemas.openxmlformats.org/officeDocument/2006/relationships/notesSlide" Target="../notesSlides/notesSlide65.xm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 Id="rId3" Type="http://schemas.openxmlformats.org/officeDocument/2006/relationships/image" Target="../media/image6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 Id="rId3" Type="http://schemas.openxmlformats.org/officeDocument/2006/relationships/image" Target="../media/image6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7.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jpeg"/><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75.xml"/><Relationship Id="rId5" Type="http://schemas.openxmlformats.org/officeDocument/2006/relationships/hyperlink" Target="http://youtu.be/XJ3BSE93gWA" TargetMode="External"/><Relationship Id="rId6" Type="http://schemas.openxmlformats.org/officeDocument/2006/relationships/image" Target="../media/image68.png"/><Relationship Id="rId1" Type="http://schemas.microsoft.com/office/2007/relationships/media" Target="../media/media1.mov"/><Relationship Id="rId2" Type="http://schemas.openxmlformats.org/officeDocument/2006/relationships/video" Target="../media/media1.mov"/></Relationships>
</file>

<file path=ppt/slides/_rels/slide79.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1" Type="http://schemas.openxmlformats.org/officeDocument/2006/relationships/slideLayout" Target="../slideLayouts/slideLayout6.xml"/><Relationship Id="rId2" Type="http://schemas.openxmlformats.org/officeDocument/2006/relationships/notesSlide" Target="../notesSlides/notesSlide7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7.xml"/><Relationship Id="rId3" Type="http://schemas.openxmlformats.org/officeDocument/2006/relationships/image" Target="../media/image7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72.tiff"/></Relationships>
</file>

<file path=ppt/slides/_rels/slide82.xml.rels><?xml version="1.0" encoding="UTF-8" standalone="yes"?>
<Relationships xmlns="http://schemas.openxmlformats.org/package/2006/relationships"><Relationship Id="rId3" Type="http://schemas.openxmlformats.org/officeDocument/2006/relationships/image" Target="../media/image73.jpg"/><Relationship Id="rId4" Type="http://schemas.openxmlformats.org/officeDocument/2006/relationships/image" Target="../media/image74.jpg"/><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 Id="rId3" Type="http://schemas.openxmlformats.org/officeDocument/2006/relationships/image" Target="../media/image75.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2.xml"/><Relationship Id="rId3" Type="http://schemas.openxmlformats.org/officeDocument/2006/relationships/image" Target="../media/image76.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3.xml"/><Relationship Id="rId3" Type="http://schemas.openxmlformats.org/officeDocument/2006/relationships/image" Target="../media/image77.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4.xml"/><Relationship Id="rId3" Type="http://schemas.openxmlformats.org/officeDocument/2006/relationships/image" Target="../media/image7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5.xml"/><Relationship Id="rId3" Type="http://schemas.openxmlformats.org/officeDocument/2006/relationships/image" Target="../media/image79.png"/></Relationships>
</file>

<file path=ppt/slides/_rels/slide89.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7.xml"/><Relationship Id="rId3" Type="http://schemas.openxmlformats.org/officeDocument/2006/relationships/image" Target="../media/image82.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8.xml"/><Relationship Id="rId3" Type="http://schemas.openxmlformats.org/officeDocument/2006/relationships/image" Target="../media/image83.jpg"/></Relationships>
</file>

<file path=ppt/slides/_rels/slide92.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6.png"/><Relationship Id="rId1" Type="http://schemas.openxmlformats.org/officeDocument/2006/relationships/slideLayout" Target="../slideLayouts/slideLayout6.xml"/><Relationship Id="rId2" Type="http://schemas.openxmlformats.org/officeDocument/2006/relationships/notesSlide" Target="../notesSlides/notesSlide89.xml"/></Relationships>
</file>

<file path=ppt/slides/_rels/slide93.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1" Type="http://schemas.openxmlformats.org/officeDocument/2006/relationships/slideLayout" Target="../slideLayouts/slideLayout6.xml"/><Relationship Id="rId2" Type="http://schemas.openxmlformats.org/officeDocument/2006/relationships/notesSlide" Target="../notesSlides/notesSlide9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0.jpg"/></Relationships>
</file>

<file path=ppt/slides/_rels/slide95.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1" Type="http://schemas.openxmlformats.org/officeDocument/2006/relationships/slideLayout" Target="../slideLayouts/slideLayout6.xml"/><Relationship Id="rId2" Type="http://schemas.openxmlformats.org/officeDocument/2006/relationships/notesSlide" Target="../notesSlides/notesSlide91.xml"/></Relationships>
</file>

<file path=ppt/slides/_rels/slide96.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94.jpeg"/><Relationship Id="rId1" Type="http://schemas.openxmlformats.org/officeDocument/2006/relationships/slideLayout" Target="../slideLayouts/slideLayout6.xml"/><Relationship Id="rId2" Type="http://schemas.openxmlformats.org/officeDocument/2006/relationships/notesSlide" Target="../notesSlides/notesSlide9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 Id="rId3" Type="http://schemas.openxmlformats.org/officeDocument/2006/relationships/image" Target="../media/image9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4.xml"/><Relationship Id="rId3" Type="http://schemas.openxmlformats.org/officeDocument/2006/relationships/image" Target="../media/image9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5.xml"/><Relationship Id="rId3" Type="http://schemas.openxmlformats.org/officeDocument/2006/relationships/image" Target="../media/image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614364" y="1371600"/>
            <a:ext cx="8042275" cy="1143000"/>
          </a:xfrm>
        </p:spPr>
        <p:txBody>
          <a:bodyPr/>
          <a:lstStyle/>
          <a:p>
            <a:pPr>
              <a:spcBef>
                <a:spcPct val="30000"/>
              </a:spcBef>
              <a:spcAft>
                <a:spcPct val="30000"/>
              </a:spcAft>
            </a:pPr>
            <a:r>
              <a:rPr lang="en-US" sz="2800" dirty="0">
                <a:solidFill>
                  <a:schemeClr val="tx1"/>
                </a:solidFill>
                <a:latin typeface="Comic Sans MS" charset="0"/>
              </a:rPr>
              <a:t>Instructor</a:t>
            </a:r>
            <a:r>
              <a:rPr lang="ja-JP" altLang="en-US" sz="2800" dirty="0">
                <a:solidFill>
                  <a:schemeClr val="tx1"/>
                </a:solidFill>
                <a:latin typeface="Comic Sans MS" charset="0"/>
              </a:rPr>
              <a:t>’</a:t>
            </a:r>
            <a:r>
              <a:rPr lang="en-US" sz="2800" dirty="0">
                <a:solidFill>
                  <a:schemeClr val="tx1"/>
                </a:solidFill>
                <a:latin typeface="Comic Sans MS" charset="0"/>
              </a:rPr>
              <a:t>s Electronic Curriculum </a:t>
            </a:r>
            <a:r>
              <a:rPr lang="en-US" sz="2800" dirty="0" smtClean="0">
                <a:solidFill>
                  <a:schemeClr val="tx1"/>
                </a:solidFill>
                <a:latin typeface="Comic Sans MS" charset="0"/>
              </a:rPr>
              <a:t>Resource</a:t>
            </a:r>
            <a:r>
              <a:rPr lang="en-US" sz="2800" dirty="0">
                <a:solidFill>
                  <a:schemeClr val="tx1"/>
                </a:solidFill>
                <a:latin typeface="Comic Sans MS" charset="0"/>
              </a:rPr>
              <a:t/>
            </a:r>
            <a:br>
              <a:rPr lang="en-US" sz="2800" dirty="0">
                <a:solidFill>
                  <a:schemeClr val="tx1"/>
                </a:solidFill>
                <a:latin typeface="Comic Sans MS" charset="0"/>
              </a:rPr>
            </a:br>
            <a:r>
              <a:rPr lang="en-US" sz="2800" dirty="0"/>
              <a:t/>
            </a:r>
            <a:br>
              <a:rPr lang="en-US" sz="2800" dirty="0"/>
            </a:br>
            <a:r>
              <a:rPr lang="en-US" sz="2800" dirty="0">
                <a:latin typeface="Comic Sans MS" charset="0"/>
              </a:rPr>
              <a:t>For Techniques in Noninvasive Vascular Diagnosis</a:t>
            </a:r>
            <a:r>
              <a:rPr lang="en-US" sz="2800" dirty="0" smtClean="0">
                <a:latin typeface="Comic Sans MS" charset="0"/>
              </a:rPr>
              <a:t>-4th </a:t>
            </a:r>
            <a:r>
              <a:rPr lang="en-US" sz="2800" dirty="0">
                <a:latin typeface="Comic Sans MS" charset="0"/>
              </a:rPr>
              <a:t>edition. </a:t>
            </a:r>
            <a:r>
              <a:rPr lang="en-US" sz="2800" dirty="0" smtClean="0">
                <a:latin typeface="Comic Sans MS" charset="0"/>
              </a:rPr>
              <a:t/>
            </a:r>
            <a:br>
              <a:rPr lang="en-US" sz="2800" dirty="0" smtClean="0">
                <a:latin typeface="Comic Sans MS" charset="0"/>
              </a:rPr>
            </a:br>
            <a:r>
              <a:rPr lang="en-US" sz="2800" dirty="0"/>
              <a:t/>
            </a:r>
            <a:br>
              <a:rPr lang="en-US" sz="2800" dirty="0"/>
            </a:br>
            <a:r>
              <a:rPr lang="en-US" sz="2000" dirty="0"/>
              <a:t>by Robert J. Daigle, BA, RVT, FSVU</a:t>
            </a:r>
            <a:br>
              <a:rPr lang="en-US" sz="2000" dirty="0"/>
            </a:br>
            <a:r>
              <a:rPr lang="en-US" sz="2000" dirty="0"/>
              <a:t>Produced by Summer Publishing. LLC</a:t>
            </a:r>
            <a:endParaRPr lang="en-US" dirty="0"/>
          </a:p>
        </p:txBody>
      </p:sp>
      <p:sp>
        <p:nvSpPr>
          <p:cNvPr id="539651" name="Text Box 3"/>
          <p:cNvSpPr txBox="1">
            <a:spLocks noChangeArrowheads="1"/>
          </p:cNvSpPr>
          <p:nvPr/>
        </p:nvSpPr>
        <p:spPr bwMode="auto">
          <a:xfrm>
            <a:off x="1504950" y="3848102"/>
            <a:ext cx="61595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0">
                <a:solidFill>
                  <a:schemeClr val="tx2"/>
                </a:solidFill>
              </a:rPr>
              <a:t>This collection is designed to aid instructors and students that are using the textbook Techniques in Noninvasive Vascular Diagnosis. Summer Publishing authorizes and licenses the use of this COPYRIGHTED material contained in this collection to the school educational program.  Use of the slides, graphics, case studies or movies for endeavors outside the activities of the school is prohibited without written permission from Summer Publishing.  </a:t>
            </a:r>
          </a:p>
        </p:txBody>
      </p:sp>
    </p:spTree>
    <p:extLst>
      <p:ext uri="{BB962C8B-B14F-4D97-AF65-F5344CB8AC3E}">
        <p14:creationId xmlns:p14="http://schemas.microsoft.com/office/powerpoint/2010/main" val="25107625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ctrTitle" idx="4294967295"/>
          </p:nvPr>
        </p:nvSpPr>
        <p:spPr>
          <a:xfrm>
            <a:off x="0" y="292100"/>
            <a:ext cx="5638800" cy="1143000"/>
          </a:xfrm>
        </p:spPr>
        <p:txBody>
          <a:bodyPr/>
          <a:lstStyle/>
          <a:p>
            <a:pPr>
              <a:defRPr/>
            </a:pPr>
            <a:r>
              <a:rPr lang="en-US" sz="4400" dirty="0">
                <a:cs typeface="+mj-cs"/>
              </a:rPr>
              <a:t>Doppler Shift</a:t>
            </a:r>
            <a:endParaRPr lang="en-US" sz="3600" dirty="0">
              <a:cs typeface="+mj-cs"/>
            </a:endParaRPr>
          </a:p>
        </p:txBody>
      </p:sp>
      <p:sp>
        <p:nvSpPr>
          <p:cNvPr id="204803" name="Rectangle 3"/>
          <p:cNvSpPr>
            <a:spLocks noGrp="1" noChangeArrowheads="1"/>
          </p:cNvSpPr>
          <p:nvPr>
            <p:ph type="subTitle" idx="4294967295"/>
          </p:nvPr>
        </p:nvSpPr>
        <p:spPr>
          <a:xfrm>
            <a:off x="795338" y="1460500"/>
            <a:ext cx="8348662" cy="2717800"/>
          </a:xfrm>
        </p:spPr>
        <p:txBody>
          <a:bodyPr/>
          <a:lstStyle/>
          <a:p>
            <a:pPr marL="0" indent="0">
              <a:buFontTx/>
              <a:buNone/>
              <a:defRPr/>
            </a:pPr>
            <a:r>
              <a:rPr lang="en-US" sz="2400" dirty="0">
                <a:cs typeface="+mn-cs"/>
              </a:rPr>
              <a:t>Light or sound  from moving objects will appear to have different wavelengths depending on the relative motion of the source and the observer. </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999" y="2819400"/>
            <a:ext cx="8388437" cy="3530600"/>
          </a:xfrm>
          <a:prstGeom prst="rect">
            <a:avLst/>
          </a:prstGeom>
        </p:spPr>
      </p:pic>
    </p:spTree>
    <p:extLst>
      <p:ext uri="{BB962C8B-B14F-4D97-AF65-F5344CB8AC3E}">
        <p14:creationId xmlns:p14="http://schemas.microsoft.com/office/powerpoint/2010/main" val="11756607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Color Doppler Frequency</a:t>
            </a:r>
            <a:endParaRPr lang="en-US" dirty="0"/>
          </a:p>
        </p:txBody>
      </p:sp>
      <p:sp>
        <p:nvSpPr>
          <p:cNvPr id="3" name="Subtitle 2"/>
          <p:cNvSpPr>
            <a:spLocks noGrp="1"/>
          </p:cNvSpPr>
          <p:nvPr>
            <p:ph type="subTitle" idx="1"/>
          </p:nvPr>
        </p:nvSpPr>
        <p:spPr/>
        <p:txBody>
          <a:bodyPr/>
          <a:lstStyle/>
          <a:p>
            <a:r>
              <a:rPr lang="en-US" dirty="0" smtClean="0"/>
              <a:t>Locate the transmit frequency indicator on your system</a:t>
            </a:r>
            <a:endParaRPr lang="en-US" dirty="0"/>
          </a:p>
        </p:txBody>
      </p:sp>
    </p:spTree>
    <p:extLst>
      <p:ext uri="{BB962C8B-B14F-4D97-AF65-F5344CB8AC3E}">
        <p14:creationId xmlns:p14="http://schemas.microsoft.com/office/powerpoint/2010/main" val="120535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5" name="Picture 3" descr="Vert-high freq probe-s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90675" y="1309688"/>
            <a:ext cx="5961063"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8" name="Rectangle 4"/>
          <p:cNvSpPr>
            <a:spLocks noGrp="1" noChangeArrowheads="1"/>
          </p:cNvSpPr>
          <p:nvPr>
            <p:ph type="title" idx="4294967295"/>
          </p:nvPr>
        </p:nvSpPr>
        <p:spPr>
          <a:xfrm>
            <a:off x="709613" y="166688"/>
            <a:ext cx="7753350" cy="1143000"/>
          </a:xfrm>
        </p:spPr>
        <p:txBody>
          <a:bodyPr/>
          <a:lstStyle/>
          <a:p>
            <a:pPr>
              <a:defRPr/>
            </a:pPr>
            <a:r>
              <a:rPr lang="en-US" dirty="0">
                <a:cs typeface="+mj-cs"/>
              </a:rPr>
              <a:t>Doppler </a:t>
            </a:r>
            <a:r>
              <a:rPr lang="en-US" dirty="0" smtClean="0">
                <a:cs typeface="+mj-cs"/>
              </a:rPr>
              <a:t>Penetration</a:t>
            </a:r>
            <a:r>
              <a:rPr lang="en-US" dirty="0">
                <a:cs typeface="+mj-cs"/>
              </a:rPr>
              <a:t>- 6 MHz </a:t>
            </a:r>
          </a:p>
        </p:txBody>
      </p:sp>
    </p:spTree>
    <p:extLst>
      <p:ext uri="{BB962C8B-B14F-4D97-AF65-F5344CB8AC3E}">
        <p14:creationId xmlns:p14="http://schemas.microsoft.com/office/powerpoint/2010/main" val="21856294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a:xfrm>
            <a:off x="541338" y="169863"/>
            <a:ext cx="8089900" cy="1143000"/>
          </a:xfrm>
        </p:spPr>
        <p:txBody>
          <a:bodyPr/>
          <a:lstStyle/>
          <a:p>
            <a:pPr>
              <a:defRPr/>
            </a:pPr>
            <a:r>
              <a:rPr lang="en-US" dirty="0">
                <a:cs typeface="+mj-cs"/>
              </a:rPr>
              <a:t>Doppler </a:t>
            </a:r>
            <a:r>
              <a:rPr lang="en-US" dirty="0" smtClean="0">
                <a:cs typeface="+mj-cs"/>
              </a:rPr>
              <a:t>Penetration</a:t>
            </a:r>
            <a:r>
              <a:rPr lang="en-US" dirty="0">
                <a:cs typeface="+mj-cs"/>
              </a:rPr>
              <a:t>- 4 MHz </a:t>
            </a:r>
          </a:p>
        </p:txBody>
      </p:sp>
      <p:pic>
        <p:nvPicPr>
          <p:cNvPr id="208898" name="Picture 4" descr="Mid freq probe-s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54163" y="1277938"/>
            <a:ext cx="6035675" cy="509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15038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3" name="Picture 2" descr="doppler-dow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16400" y="1357313"/>
            <a:ext cx="4521200" cy="46624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12994" name="Picture 3" descr="Doppler-teereed"/>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5288" y="1363663"/>
            <a:ext cx="4413250" cy="468153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99044" name="Line 4"/>
          <p:cNvSpPr>
            <a:spLocks noChangeShapeType="1"/>
          </p:cNvSpPr>
          <p:nvPr/>
        </p:nvSpPr>
        <p:spPr bwMode="auto">
          <a:xfrm flipH="1">
            <a:off x="4808538" y="1320800"/>
            <a:ext cx="0" cy="468153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99045" name="Text Box 5"/>
          <p:cNvSpPr txBox="1">
            <a:spLocks noChangeArrowheads="1"/>
          </p:cNvSpPr>
          <p:nvPr/>
        </p:nvSpPr>
        <p:spPr bwMode="auto">
          <a:xfrm>
            <a:off x="1084263" y="1371600"/>
            <a:ext cx="2444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Doppler steered</a:t>
            </a:r>
          </a:p>
        </p:txBody>
      </p:sp>
      <p:sp>
        <p:nvSpPr>
          <p:cNvPr id="599046" name="Rectangle 6"/>
          <p:cNvSpPr>
            <a:spLocks noChangeArrowheads="1"/>
          </p:cNvSpPr>
          <p:nvPr/>
        </p:nvSpPr>
        <p:spPr bwMode="auto">
          <a:xfrm>
            <a:off x="5283200" y="1447800"/>
            <a:ext cx="2800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Doppler unsteered</a:t>
            </a:r>
          </a:p>
        </p:txBody>
      </p:sp>
      <p:sp>
        <p:nvSpPr>
          <p:cNvPr id="599047" name="Text Box 7"/>
          <p:cNvSpPr txBox="1">
            <a:spLocks noChangeArrowheads="1"/>
          </p:cNvSpPr>
          <p:nvPr/>
        </p:nvSpPr>
        <p:spPr bwMode="auto">
          <a:xfrm>
            <a:off x="1301750" y="6191250"/>
            <a:ext cx="7086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Loss of sensitivity and penetration when beam is steered</a:t>
            </a:r>
          </a:p>
        </p:txBody>
      </p:sp>
      <p:sp>
        <p:nvSpPr>
          <p:cNvPr id="599048" name="Rectangle 8"/>
          <p:cNvSpPr>
            <a:spLocks noGrp="1" noChangeArrowheads="1"/>
          </p:cNvSpPr>
          <p:nvPr>
            <p:ph type="title"/>
          </p:nvPr>
        </p:nvSpPr>
        <p:spPr>
          <a:xfrm>
            <a:off x="512763" y="33338"/>
            <a:ext cx="8143875" cy="1143000"/>
          </a:xfrm>
        </p:spPr>
        <p:txBody>
          <a:bodyPr/>
          <a:lstStyle/>
          <a:p>
            <a:pPr>
              <a:defRPr/>
            </a:pPr>
            <a:r>
              <a:rPr lang="en-US" sz="3200" dirty="0" smtClean="0">
                <a:cs typeface="+mj-cs"/>
              </a:rPr>
              <a:t>Caveat! Most color duplex systems lose sensitivity when steered.</a:t>
            </a:r>
            <a:endParaRPr lang="en-US" dirty="0" smtClean="0">
              <a:cs typeface="+mj-cs"/>
            </a:endParaRPr>
          </a:p>
        </p:txBody>
      </p:sp>
    </p:spTree>
    <p:extLst>
      <p:ext uri="{BB962C8B-B14F-4D97-AF65-F5344CB8AC3E}">
        <p14:creationId xmlns:p14="http://schemas.microsoft.com/office/powerpoint/2010/main" val="32937516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401763" y="274638"/>
            <a:ext cx="6365875" cy="1143000"/>
          </a:xfrm>
        </p:spPr>
        <p:txBody>
          <a:bodyPr/>
          <a:lstStyle/>
          <a:p>
            <a:pPr>
              <a:defRPr/>
            </a:pPr>
            <a:r>
              <a:rPr lang="en-US" dirty="0" smtClean="0">
                <a:cs typeface="+mj-cs"/>
              </a:rPr>
              <a:t>Power Doppler</a:t>
            </a:r>
          </a:p>
        </p:txBody>
      </p:sp>
      <p:sp>
        <p:nvSpPr>
          <p:cNvPr id="97283" name="Rectangle 3"/>
          <p:cNvSpPr>
            <a:spLocks noGrp="1" noChangeArrowheads="1"/>
          </p:cNvSpPr>
          <p:nvPr>
            <p:ph idx="1"/>
          </p:nvPr>
        </p:nvSpPr>
        <p:spPr/>
        <p:txBody>
          <a:bodyPr/>
          <a:lstStyle/>
          <a:p>
            <a:pPr>
              <a:defRPr/>
            </a:pPr>
            <a:r>
              <a:rPr lang="en-US" smtClean="0">
                <a:cs typeface="+mn-cs"/>
              </a:rPr>
              <a:t>Ultrasound Angio </a:t>
            </a:r>
            <a:r>
              <a:rPr lang="en-US" baseline="30000" smtClean="0">
                <a:cs typeface="+mn-cs"/>
              </a:rPr>
              <a:t>tm</a:t>
            </a:r>
            <a:r>
              <a:rPr lang="en-US" smtClean="0">
                <a:cs typeface="+mn-cs"/>
              </a:rPr>
              <a:t> </a:t>
            </a:r>
          </a:p>
          <a:p>
            <a:pPr>
              <a:defRPr/>
            </a:pPr>
            <a:r>
              <a:rPr lang="en-US" smtClean="0">
                <a:cs typeface="+mn-cs"/>
              </a:rPr>
              <a:t>Color Doppler Energy</a:t>
            </a:r>
          </a:p>
          <a:p>
            <a:pPr>
              <a:defRPr/>
            </a:pPr>
            <a:r>
              <a:rPr lang="en-US" smtClean="0">
                <a:cs typeface="+mn-cs"/>
              </a:rPr>
              <a:t>Color Power Angio</a:t>
            </a:r>
          </a:p>
          <a:p>
            <a:pPr>
              <a:defRPr/>
            </a:pPr>
            <a:r>
              <a:rPr lang="en-US" smtClean="0">
                <a:cs typeface="+mn-cs"/>
              </a:rPr>
              <a:t>Power Doppler Imaging</a:t>
            </a:r>
          </a:p>
          <a:p>
            <a:pPr>
              <a:defRPr/>
            </a:pPr>
            <a:r>
              <a:rPr lang="en-US" smtClean="0">
                <a:cs typeface="+mn-cs"/>
              </a:rPr>
              <a:t>Convergence Power Doppler</a:t>
            </a:r>
          </a:p>
        </p:txBody>
      </p:sp>
    </p:spTree>
    <p:extLst>
      <p:ext uri="{BB962C8B-B14F-4D97-AF65-F5344CB8AC3E}">
        <p14:creationId xmlns:p14="http://schemas.microsoft.com/office/powerpoint/2010/main" val="25594377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1026"/>
          <p:cNvSpPr>
            <a:spLocks noGrp="1" noChangeArrowheads="1"/>
          </p:cNvSpPr>
          <p:nvPr>
            <p:ph type="title"/>
          </p:nvPr>
        </p:nvSpPr>
        <p:spPr>
          <a:xfrm>
            <a:off x="1389063" y="555625"/>
            <a:ext cx="6365875" cy="1143000"/>
          </a:xfrm>
        </p:spPr>
        <p:txBody>
          <a:bodyPr/>
          <a:lstStyle/>
          <a:p>
            <a:pPr>
              <a:defRPr/>
            </a:pPr>
            <a:r>
              <a:rPr lang="en-US" dirty="0" smtClean="0">
                <a:cs typeface="+mj-cs"/>
              </a:rPr>
              <a:t>Power Doppler:</a:t>
            </a:r>
            <a:br>
              <a:rPr lang="en-US" dirty="0" smtClean="0">
                <a:cs typeface="+mj-cs"/>
              </a:rPr>
            </a:br>
            <a:r>
              <a:rPr lang="en-US" sz="3200" dirty="0" smtClean="0">
                <a:solidFill>
                  <a:schemeClr val="accent1"/>
                </a:solidFill>
                <a:cs typeface="+mj-cs"/>
              </a:rPr>
              <a:t>advantages for flow in tissue</a:t>
            </a:r>
          </a:p>
        </p:txBody>
      </p:sp>
      <p:sp>
        <p:nvSpPr>
          <p:cNvPr id="221187" name="Rectangle 1027"/>
          <p:cNvSpPr>
            <a:spLocks noGrp="1" noChangeArrowheads="1"/>
          </p:cNvSpPr>
          <p:nvPr>
            <p:ph idx="1"/>
          </p:nvPr>
        </p:nvSpPr>
        <p:spPr>
          <a:xfrm>
            <a:off x="280988" y="1765300"/>
            <a:ext cx="8597900" cy="1244600"/>
          </a:xfrm>
        </p:spPr>
        <p:txBody>
          <a:bodyPr/>
          <a:lstStyle/>
          <a:p>
            <a:pPr>
              <a:lnSpc>
                <a:spcPct val="105000"/>
              </a:lnSpc>
              <a:defRPr/>
            </a:pPr>
            <a:r>
              <a:rPr lang="en-US" smtClean="0">
                <a:cs typeface="+mn-cs"/>
              </a:rPr>
              <a:t>Color encoding of Doppler </a:t>
            </a:r>
            <a:r>
              <a:rPr lang="ja-JP" altLang="en-US" smtClean="0">
                <a:latin typeface="Arial"/>
                <a:cs typeface="+mn-cs"/>
              </a:rPr>
              <a:t>“</a:t>
            </a:r>
            <a:r>
              <a:rPr lang="en-US" smtClean="0">
                <a:cs typeface="+mn-cs"/>
              </a:rPr>
              <a:t>amplitude</a:t>
            </a:r>
            <a:r>
              <a:rPr lang="ja-JP" altLang="en-US" smtClean="0">
                <a:latin typeface="Arial"/>
                <a:cs typeface="+mn-cs"/>
              </a:rPr>
              <a:t>”</a:t>
            </a:r>
            <a:r>
              <a:rPr lang="en-US" smtClean="0">
                <a:cs typeface="+mn-cs"/>
              </a:rPr>
              <a:t> (density of similar velocity blood cells</a:t>
            </a:r>
          </a:p>
          <a:p>
            <a:pPr>
              <a:lnSpc>
                <a:spcPct val="105000"/>
              </a:lnSpc>
              <a:defRPr/>
            </a:pPr>
            <a:endParaRPr lang="en-US" smtClean="0">
              <a:cs typeface="+mn-cs"/>
            </a:endParaRPr>
          </a:p>
        </p:txBody>
      </p:sp>
      <p:pic>
        <p:nvPicPr>
          <p:cNvPr id="221189" name="Picture 102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57350" y="3073400"/>
            <a:ext cx="4840288" cy="328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962000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354138" y="533400"/>
            <a:ext cx="6367462" cy="1143000"/>
          </a:xfrm>
        </p:spPr>
        <p:txBody>
          <a:bodyPr/>
          <a:lstStyle/>
          <a:p>
            <a:pPr>
              <a:defRPr/>
            </a:pPr>
            <a:r>
              <a:rPr lang="en-US" sz="4000" smtClean="0">
                <a:cs typeface="+mj-cs"/>
              </a:rPr>
              <a:t>Power Dopper- </a:t>
            </a:r>
            <a:br>
              <a:rPr lang="en-US" sz="4000" smtClean="0">
                <a:cs typeface="+mj-cs"/>
              </a:rPr>
            </a:br>
            <a:r>
              <a:rPr lang="en-US" sz="4000" smtClean="0">
                <a:cs typeface="+mj-cs"/>
              </a:rPr>
              <a:t>organ perfusion</a:t>
            </a:r>
            <a:endParaRPr lang="en-US" smtClean="0">
              <a:cs typeface="+mj-cs"/>
            </a:endParaRPr>
          </a:p>
        </p:txBody>
      </p:sp>
      <p:pic>
        <p:nvPicPr>
          <p:cNvPr id="188418" name="Picture 3" descr="powerDRenal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66938" y="1752600"/>
            <a:ext cx="4945062" cy="471805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0984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026"/>
          <p:cNvSpPr>
            <a:spLocks noGrp="1" noChangeArrowheads="1"/>
          </p:cNvSpPr>
          <p:nvPr>
            <p:ph type="title"/>
          </p:nvPr>
        </p:nvSpPr>
        <p:spPr>
          <a:xfrm>
            <a:off x="1389063" y="393700"/>
            <a:ext cx="6365875" cy="1143000"/>
          </a:xfrm>
        </p:spPr>
        <p:txBody>
          <a:bodyPr/>
          <a:lstStyle/>
          <a:p>
            <a:pPr>
              <a:defRPr/>
            </a:pPr>
            <a:r>
              <a:rPr lang="en-US" dirty="0" smtClean="0">
                <a:cs typeface="+mj-cs"/>
              </a:rPr>
              <a:t>Power Doppler:</a:t>
            </a:r>
            <a:br>
              <a:rPr lang="en-US" dirty="0" smtClean="0">
                <a:cs typeface="+mj-cs"/>
              </a:rPr>
            </a:br>
            <a:r>
              <a:rPr lang="en-US" sz="3200" dirty="0" smtClean="0">
                <a:solidFill>
                  <a:schemeClr val="accent1"/>
                </a:solidFill>
                <a:cs typeface="+mj-cs"/>
              </a:rPr>
              <a:t>advantages for flow in tissue</a:t>
            </a:r>
          </a:p>
        </p:txBody>
      </p:sp>
      <p:sp>
        <p:nvSpPr>
          <p:cNvPr id="99331" name="Rectangle 1027"/>
          <p:cNvSpPr>
            <a:spLocks noGrp="1" noChangeArrowheads="1"/>
          </p:cNvSpPr>
          <p:nvPr>
            <p:ph idx="1"/>
          </p:nvPr>
        </p:nvSpPr>
        <p:spPr>
          <a:xfrm>
            <a:off x="801688" y="2260600"/>
            <a:ext cx="7315200" cy="4114800"/>
          </a:xfrm>
        </p:spPr>
        <p:txBody>
          <a:bodyPr/>
          <a:lstStyle/>
          <a:p>
            <a:pPr>
              <a:defRPr/>
            </a:pPr>
            <a:r>
              <a:rPr lang="en-US" smtClean="0">
                <a:cs typeface="+mn-cs"/>
              </a:rPr>
              <a:t>color encoding at 90 </a:t>
            </a:r>
            <a:r>
              <a:rPr lang="en-US" baseline="30000" smtClean="0">
                <a:cs typeface="+mn-cs"/>
              </a:rPr>
              <a:t>o </a:t>
            </a:r>
          </a:p>
          <a:p>
            <a:pPr>
              <a:defRPr/>
            </a:pPr>
            <a:r>
              <a:rPr lang="en-US" smtClean="0">
                <a:cs typeface="+mn-cs"/>
              </a:rPr>
              <a:t>more sensitive than color Doppler</a:t>
            </a:r>
          </a:p>
          <a:p>
            <a:pPr>
              <a:defRPr/>
            </a:pPr>
            <a:r>
              <a:rPr lang="en-US" smtClean="0">
                <a:cs typeface="+mn-cs"/>
              </a:rPr>
              <a:t>good wall definition (non-moving walls)</a:t>
            </a:r>
          </a:p>
          <a:p>
            <a:pPr>
              <a:defRPr/>
            </a:pPr>
            <a:r>
              <a:rPr lang="en-US" smtClean="0">
                <a:cs typeface="+mn-cs"/>
              </a:rPr>
              <a:t>no aliasing</a:t>
            </a:r>
          </a:p>
          <a:p>
            <a:pPr>
              <a:defRPr/>
            </a:pPr>
            <a:r>
              <a:rPr lang="en-US" smtClean="0">
                <a:cs typeface="+mn-cs"/>
              </a:rPr>
              <a:t>many systems do not encode for flow direction</a:t>
            </a:r>
          </a:p>
        </p:txBody>
      </p:sp>
    </p:spTree>
    <p:extLst>
      <p:ext uri="{BB962C8B-B14F-4D97-AF65-F5344CB8AC3E}">
        <p14:creationId xmlns:p14="http://schemas.microsoft.com/office/powerpoint/2010/main" val="31549805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287463" y="381000"/>
            <a:ext cx="7077075" cy="1143000"/>
          </a:xfrm>
        </p:spPr>
        <p:txBody>
          <a:bodyPr/>
          <a:lstStyle/>
          <a:p>
            <a:pPr>
              <a:defRPr/>
            </a:pPr>
            <a:r>
              <a:rPr lang="en-US" sz="4000" dirty="0" smtClean="0">
                <a:cs typeface="+mj-cs"/>
              </a:rPr>
              <a:t>Power Doppler-</a:t>
            </a:r>
            <a:br>
              <a:rPr lang="en-US" sz="4000" dirty="0" smtClean="0">
                <a:cs typeface="+mj-cs"/>
              </a:rPr>
            </a:br>
            <a:r>
              <a:rPr lang="en-US" sz="4000" dirty="0" smtClean="0">
                <a:cs typeface="+mj-cs"/>
              </a:rPr>
              <a:t>angle independent</a:t>
            </a:r>
            <a:endParaRPr lang="en-US" dirty="0" smtClean="0">
              <a:cs typeface="+mj-cs"/>
            </a:endParaRPr>
          </a:p>
        </p:txBody>
      </p:sp>
      <p:pic>
        <p:nvPicPr>
          <p:cNvPr id="192514"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1338" y="1981200"/>
            <a:ext cx="8128000"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Text Box 4"/>
          <p:cNvSpPr txBox="1">
            <a:spLocks noChangeArrowheads="1"/>
          </p:cNvSpPr>
          <p:nvPr/>
        </p:nvSpPr>
        <p:spPr bwMode="auto">
          <a:xfrm>
            <a:off x="1557338" y="1524000"/>
            <a:ext cx="203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charset="0"/>
                <a:cs typeface="+mn-cs"/>
              </a:rPr>
              <a:t>Power Doppler</a:t>
            </a:r>
          </a:p>
        </p:txBody>
      </p:sp>
      <p:sp>
        <p:nvSpPr>
          <p:cNvPr id="100357" name="Text Box 5"/>
          <p:cNvSpPr txBox="1">
            <a:spLocks noChangeArrowheads="1"/>
          </p:cNvSpPr>
          <p:nvPr/>
        </p:nvSpPr>
        <p:spPr bwMode="auto">
          <a:xfrm>
            <a:off x="5540375" y="1584325"/>
            <a:ext cx="1954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charset="0"/>
                <a:cs typeface="+mn-cs"/>
              </a:rPr>
              <a:t>Color Doppler</a:t>
            </a:r>
          </a:p>
        </p:txBody>
      </p:sp>
    </p:spTree>
    <p:extLst>
      <p:ext uri="{BB962C8B-B14F-4D97-AF65-F5344CB8AC3E}">
        <p14:creationId xmlns:p14="http://schemas.microsoft.com/office/powerpoint/2010/main" val="32632716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292100"/>
            <a:ext cx="6365875" cy="1143000"/>
          </a:xfrm>
        </p:spPr>
        <p:txBody>
          <a:bodyPr/>
          <a:lstStyle/>
          <a:p>
            <a:r>
              <a:rPr lang="en-US" sz="4000" dirty="0" smtClean="0"/>
              <a:t>Good Filling at 90º</a:t>
            </a:r>
            <a:endParaRPr lang="en-US" sz="4000" dirty="0"/>
          </a:p>
        </p:txBody>
      </p:sp>
      <p:pic>
        <p:nvPicPr>
          <p:cNvPr id="392196" name="Picture 102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2738" y="2057400"/>
            <a:ext cx="8542337" cy="27432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hlink"/>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215890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736600" y="304800"/>
            <a:ext cx="7772400" cy="1143000"/>
          </a:xfrm>
        </p:spPr>
        <p:txBody>
          <a:bodyPr/>
          <a:lstStyle/>
          <a:p>
            <a:pPr>
              <a:defRPr/>
            </a:pPr>
            <a:r>
              <a:rPr lang="en-US" sz="4400" dirty="0" smtClean="0">
                <a:cs typeface="+mj-cs"/>
              </a:rPr>
              <a:t>Doppler Shift</a:t>
            </a:r>
            <a:endParaRPr lang="en-US" sz="2400" dirty="0" smtClean="0">
              <a:cs typeface="+mj-cs"/>
            </a:endParaRPr>
          </a:p>
        </p:txBody>
      </p:sp>
      <p:sp>
        <p:nvSpPr>
          <p:cNvPr id="143363" name="Rectangle 3"/>
          <p:cNvSpPr>
            <a:spLocks noGrp="1" noChangeArrowheads="1"/>
          </p:cNvSpPr>
          <p:nvPr>
            <p:ph idx="1"/>
          </p:nvPr>
        </p:nvSpPr>
        <p:spPr>
          <a:xfrm>
            <a:off x="963613" y="1778000"/>
            <a:ext cx="7242175" cy="4114800"/>
          </a:xfrm>
        </p:spPr>
        <p:txBody>
          <a:bodyPr/>
          <a:lstStyle/>
          <a:p>
            <a:pPr>
              <a:spcBef>
                <a:spcPct val="50000"/>
              </a:spcBef>
              <a:defRPr/>
            </a:pPr>
            <a:r>
              <a:rPr lang="en-US" dirty="0" smtClean="0">
                <a:cs typeface="+mn-cs"/>
              </a:rPr>
              <a:t>If a sound source moves rapidly towards the observer, audible frequency (pitch) will increase</a:t>
            </a:r>
          </a:p>
          <a:p>
            <a:pPr>
              <a:spcBef>
                <a:spcPct val="50000"/>
              </a:spcBef>
              <a:defRPr/>
            </a:pPr>
            <a:r>
              <a:rPr lang="en-US" dirty="0" smtClean="0">
                <a:cs typeface="+mn-cs"/>
              </a:rPr>
              <a:t>If a sound source moves away rapidly</a:t>
            </a:r>
            <a:r>
              <a:rPr lang="en-US" smtClean="0">
                <a:cs typeface="+mn-cs"/>
              </a:rPr>
              <a:t>, frequency, </a:t>
            </a:r>
            <a:r>
              <a:rPr lang="en-US" dirty="0" smtClean="0">
                <a:cs typeface="+mn-cs"/>
              </a:rPr>
              <a:t>or pitch, will decrease</a:t>
            </a:r>
          </a:p>
          <a:p>
            <a:pPr>
              <a:spcBef>
                <a:spcPct val="50000"/>
              </a:spcBef>
              <a:defRPr/>
            </a:pPr>
            <a:r>
              <a:rPr lang="en-US" dirty="0" smtClean="0">
                <a:cs typeface="+mn-cs"/>
              </a:rPr>
              <a:t>Same goes for light waves.</a:t>
            </a:r>
          </a:p>
        </p:txBody>
      </p:sp>
    </p:spTree>
    <p:extLst>
      <p:ext uri="{BB962C8B-B14F-4D97-AF65-F5344CB8AC3E}">
        <p14:creationId xmlns:p14="http://schemas.microsoft.com/office/powerpoint/2010/main" val="28251467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1095375" y="368300"/>
            <a:ext cx="6977063" cy="1143000"/>
          </a:xfrm>
        </p:spPr>
        <p:txBody>
          <a:bodyPr/>
          <a:lstStyle/>
          <a:p>
            <a:pPr>
              <a:defRPr/>
            </a:pPr>
            <a:r>
              <a:rPr lang="en-US" sz="3600" dirty="0" smtClean="0">
                <a:cs typeface="+mj-cs"/>
              </a:rPr>
              <a:t>Effective Use of Power Doppler</a:t>
            </a:r>
            <a:endParaRPr lang="en-US" dirty="0" smtClean="0">
              <a:cs typeface="+mj-cs"/>
            </a:endParaRPr>
          </a:p>
        </p:txBody>
      </p:sp>
      <p:pic>
        <p:nvPicPr>
          <p:cNvPr id="196610" name="Picture 3" descr="powerD-ica"/>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2133600"/>
            <a:ext cx="4132263" cy="4376738"/>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96611" name="Picture 4" descr="Power-tort-ic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48263" y="2209800"/>
            <a:ext cx="3582987" cy="426720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602117" name="Text Box 5"/>
          <p:cNvSpPr txBox="1">
            <a:spLocks noChangeArrowheads="1"/>
          </p:cNvSpPr>
          <p:nvPr/>
        </p:nvSpPr>
        <p:spPr bwMode="auto">
          <a:xfrm>
            <a:off x="1490663" y="1600200"/>
            <a:ext cx="2638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Near total occlusion</a:t>
            </a:r>
          </a:p>
        </p:txBody>
      </p:sp>
      <p:sp>
        <p:nvSpPr>
          <p:cNvPr id="602118" name="Text Box 6"/>
          <p:cNvSpPr txBox="1">
            <a:spLocks noChangeArrowheads="1"/>
          </p:cNvSpPr>
          <p:nvPr/>
        </p:nvSpPr>
        <p:spPr bwMode="auto">
          <a:xfrm>
            <a:off x="5214938" y="1600200"/>
            <a:ext cx="3663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Tortuous vessels- distal ICA</a:t>
            </a:r>
          </a:p>
        </p:txBody>
      </p:sp>
    </p:spTree>
    <p:extLst>
      <p:ext uri="{BB962C8B-B14F-4D97-AF65-F5344CB8AC3E}">
        <p14:creationId xmlns:p14="http://schemas.microsoft.com/office/powerpoint/2010/main" val="1798660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694267"/>
            <a:ext cx="6365875" cy="1143000"/>
          </a:xfrm>
        </p:spPr>
        <p:txBody>
          <a:bodyPr/>
          <a:lstStyle/>
          <a:p>
            <a:r>
              <a:rPr lang="en-US" dirty="0">
                <a:effectLst>
                  <a:outerShdw blurRad="38100" dist="38100" dir="2700000" algn="tl">
                    <a:srgbClr val="000000"/>
                  </a:outerShdw>
                </a:effectLst>
              </a:rPr>
              <a:t>Power Doppler:</a:t>
            </a:r>
            <a:r>
              <a:rPr lang="en-US" sz="4000" dirty="0">
                <a:effectLst>
                  <a:outerShdw blurRad="38100" dist="38100" dir="2700000" algn="tl">
                    <a:srgbClr val="000000"/>
                  </a:outerShdw>
                </a:effectLst>
              </a:rPr>
              <a:t/>
            </a:r>
            <a:br>
              <a:rPr lang="en-US" sz="4000" dirty="0">
                <a:effectLst>
                  <a:outerShdw blurRad="38100" dist="38100" dir="2700000" algn="tl">
                    <a:srgbClr val="000000"/>
                  </a:outerShdw>
                </a:effectLst>
              </a:rPr>
            </a:br>
            <a:r>
              <a:rPr lang="en-US" sz="4000" dirty="0">
                <a:effectLst>
                  <a:outerShdw blurRad="38100" dist="38100" dir="2700000" algn="tl">
                    <a:srgbClr val="000000"/>
                  </a:outerShdw>
                </a:effectLst>
              </a:rPr>
              <a:t> </a:t>
            </a:r>
            <a:r>
              <a:rPr lang="en-US" sz="4000" dirty="0">
                <a:solidFill>
                  <a:schemeClr val="accent1"/>
                </a:solidFill>
                <a:effectLst>
                  <a:outerShdw blurRad="38100" dist="38100" dir="2700000" algn="tl">
                    <a:srgbClr val="000000"/>
                  </a:outerShdw>
                </a:effectLst>
              </a:rPr>
              <a:t>Current Limitations </a:t>
            </a:r>
            <a:br>
              <a:rPr lang="en-US" sz="4000" dirty="0">
                <a:solidFill>
                  <a:schemeClr val="accent1"/>
                </a:solidFill>
                <a:effectLst>
                  <a:outerShdw blurRad="38100" dist="38100" dir="2700000" algn="tl">
                    <a:srgbClr val="000000"/>
                  </a:outerShdw>
                </a:effectLst>
              </a:rPr>
            </a:br>
            <a:endParaRPr lang="en-US" sz="4000" dirty="0"/>
          </a:p>
        </p:txBody>
      </p:sp>
      <p:sp>
        <p:nvSpPr>
          <p:cNvPr id="3" name="Content Placeholder 2"/>
          <p:cNvSpPr>
            <a:spLocks noGrp="1"/>
          </p:cNvSpPr>
          <p:nvPr>
            <p:ph idx="1"/>
          </p:nvPr>
        </p:nvSpPr>
        <p:spPr>
          <a:xfrm>
            <a:off x="912813" y="2006600"/>
            <a:ext cx="7679267" cy="4114800"/>
          </a:xfrm>
        </p:spPr>
        <p:txBody>
          <a:bodyPr/>
          <a:lstStyle/>
          <a:p>
            <a:pPr>
              <a:defRPr/>
            </a:pPr>
            <a:r>
              <a:rPr lang="en-US" dirty="0"/>
              <a:t>wall definition - </a:t>
            </a:r>
            <a:r>
              <a:rPr lang="ja-JP" altLang="en-US" dirty="0">
                <a:latin typeface="Arial"/>
              </a:rPr>
              <a:t>“</a:t>
            </a:r>
            <a:r>
              <a:rPr lang="en-US" dirty="0"/>
              <a:t>bleeding</a:t>
            </a:r>
            <a:r>
              <a:rPr lang="ja-JP" altLang="en-US" dirty="0">
                <a:latin typeface="Arial"/>
              </a:rPr>
              <a:t>”</a:t>
            </a:r>
            <a:endParaRPr lang="en-US" dirty="0"/>
          </a:p>
          <a:p>
            <a:pPr>
              <a:defRPr/>
            </a:pPr>
            <a:r>
              <a:rPr lang="en-US" dirty="0"/>
              <a:t>high persistence - slow frame rate</a:t>
            </a:r>
          </a:p>
          <a:p>
            <a:pPr>
              <a:defRPr/>
            </a:pPr>
            <a:r>
              <a:rPr lang="en-US" dirty="0"/>
              <a:t>cannot detect increased velocity</a:t>
            </a:r>
          </a:p>
          <a:p>
            <a:pPr>
              <a:defRPr/>
            </a:pPr>
            <a:r>
              <a:rPr lang="en-US" dirty="0"/>
              <a:t>differentiation of arterial /venous flow, </a:t>
            </a:r>
          </a:p>
          <a:p>
            <a:pPr>
              <a:defRPr/>
            </a:pPr>
            <a:r>
              <a:rPr lang="en-US" dirty="0"/>
              <a:t>flow direction (some have directional ability) </a:t>
            </a:r>
          </a:p>
          <a:p>
            <a:endParaRPr lang="en-US" dirty="0"/>
          </a:p>
        </p:txBody>
      </p:sp>
    </p:spTree>
    <p:extLst>
      <p:ext uri="{BB962C8B-B14F-4D97-AF65-F5344CB8AC3E}">
        <p14:creationId xmlns:p14="http://schemas.microsoft.com/office/powerpoint/2010/main" val="19461228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219200" y="609600"/>
            <a:ext cx="7213600" cy="1143000"/>
          </a:xfrm>
        </p:spPr>
        <p:txBody>
          <a:bodyPr/>
          <a:lstStyle/>
          <a:p>
            <a:pPr>
              <a:defRPr/>
            </a:pPr>
            <a:r>
              <a:rPr lang="en-US" sz="4000" dirty="0" smtClean="0">
                <a:cs typeface="+mj-cs"/>
              </a:rPr>
              <a:t>Disadvantage:</a:t>
            </a:r>
            <a:br>
              <a:rPr lang="en-US" sz="4000" dirty="0" smtClean="0">
                <a:cs typeface="+mj-cs"/>
              </a:rPr>
            </a:br>
            <a:r>
              <a:rPr lang="en-US" sz="4000" dirty="0" smtClean="0">
                <a:cs typeface="+mj-cs"/>
              </a:rPr>
              <a:t>Power Doppler removes hemodynamic information</a:t>
            </a:r>
            <a:endParaRPr lang="en-US" dirty="0" smtClean="0">
              <a:cs typeface="+mj-cs"/>
            </a:endParaRPr>
          </a:p>
        </p:txBody>
      </p:sp>
      <p:pic>
        <p:nvPicPr>
          <p:cNvPr id="200706" name="Picture 3" descr="powerD1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05338" y="2514600"/>
            <a:ext cx="3860800" cy="3636963"/>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00707" name="Picture 4" descr="powerD2a"/>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63" y="2514600"/>
            <a:ext cx="3860800" cy="360680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03429" name="Text Box 5"/>
          <p:cNvSpPr txBox="1">
            <a:spLocks noChangeArrowheads="1"/>
          </p:cNvSpPr>
          <p:nvPr/>
        </p:nvSpPr>
        <p:spPr bwMode="auto">
          <a:xfrm>
            <a:off x="1339850" y="2601913"/>
            <a:ext cx="1976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Power Doppler</a:t>
            </a:r>
          </a:p>
        </p:txBody>
      </p:sp>
      <p:sp>
        <p:nvSpPr>
          <p:cNvPr id="103430" name="Text Box 6"/>
          <p:cNvSpPr txBox="1">
            <a:spLocks noChangeArrowheads="1"/>
          </p:cNvSpPr>
          <p:nvPr/>
        </p:nvSpPr>
        <p:spPr bwMode="auto">
          <a:xfrm>
            <a:off x="5607050" y="2525713"/>
            <a:ext cx="1878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Color Doppler</a:t>
            </a:r>
          </a:p>
        </p:txBody>
      </p:sp>
    </p:spTree>
    <p:extLst>
      <p:ext uri="{BB962C8B-B14F-4D97-AF65-F5344CB8AC3E}">
        <p14:creationId xmlns:p14="http://schemas.microsoft.com/office/powerpoint/2010/main" val="26664405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762000"/>
            <a:ext cx="6365875" cy="1143000"/>
          </a:xfrm>
        </p:spPr>
        <p:txBody>
          <a:bodyPr/>
          <a:lstStyle/>
          <a:p>
            <a:r>
              <a:rPr lang="en-US" dirty="0">
                <a:effectLst>
                  <a:outerShdw blurRad="38100" dist="38100" dir="2700000" algn="tl">
                    <a:srgbClr val="000000"/>
                  </a:outerShdw>
                </a:effectLst>
              </a:rPr>
              <a:t>Power Doppler</a:t>
            </a:r>
            <a:r>
              <a:rPr lang="en-US" sz="5400" dirty="0">
                <a:effectLst>
                  <a:outerShdw blurRad="38100" dist="38100" dir="2700000" algn="tl">
                    <a:srgbClr val="000000"/>
                  </a:outerShdw>
                </a:effectLst>
              </a:rPr>
              <a:t/>
            </a:r>
            <a:br>
              <a:rPr lang="en-US" sz="5400" dirty="0">
                <a:effectLst>
                  <a:outerShdw blurRad="38100" dist="38100" dir="2700000" algn="tl">
                    <a:srgbClr val="000000"/>
                  </a:outerShdw>
                </a:effectLst>
              </a:rPr>
            </a:br>
            <a:r>
              <a:rPr lang="en-US" sz="4000" dirty="0">
                <a:solidFill>
                  <a:schemeClr val="accent1"/>
                </a:solidFill>
                <a:effectLst>
                  <a:outerShdw blurRad="38100" dist="38100" dir="2700000" algn="tl">
                    <a:srgbClr val="000000"/>
                  </a:outerShdw>
                </a:effectLst>
              </a:rPr>
              <a:t>Clinical applications</a:t>
            </a:r>
            <a:r>
              <a:rPr lang="en-US" dirty="0">
                <a:solidFill>
                  <a:schemeClr val="accent1"/>
                </a:solidFill>
                <a:effectLst>
                  <a:outerShdw blurRad="38100" dist="38100" dir="2700000" algn="tl">
                    <a:srgbClr val="000000"/>
                  </a:outerShdw>
                </a:effectLst>
              </a:rPr>
              <a:t/>
            </a:r>
            <a:br>
              <a:rPr lang="en-US" dirty="0">
                <a:solidFill>
                  <a:schemeClr val="accent1"/>
                </a:solidFill>
                <a:effectLst>
                  <a:outerShdw blurRad="38100" dist="38100" dir="2700000" algn="tl">
                    <a:srgbClr val="000000"/>
                  </a:outerShdw>
                </a:effectLst>
              </a:rPr>
            </a:br>
            <a:endParaRPr lang="en-US" dirty="0"/>
          </a:p>
        </p:txBody>
      </p:sp>
      <p:sp>
        <p:nvSpPr>
          <p:cNvPr id="3" name="Content Placeholder 2"/>
          <p:cNvSpPr>
            <a:spLocks noGrp="1"/>
          </p:cNvSpPr>
          <p:nvPr>
            <p:ph idx="1"/>
          </p:nvPr>
        </p:nvSpPr>
        <p:spPr>
          <a:xfrm>
            <a:off x="1003300" y="2099733"/>
            <a:ext cx="6365875" cy="4114800"/>
          </a:xfrm>
        </p:spPr>
        <p:txBody>
          <a:bodyPr/>
          <a:lstStyle/>
          <a:p>
            <a:pPr>
              <a:defRPr/>
            </a:pPr>
            <a:r>
              <a:rPr lang="en-US" dirty="0"/>
              <a:t>Tissue or organ perfusion - </a:t>
            </a:r>
            <a:r>
              <a:rPr lang="en-US" dirty="0">
                <a:solidFill>
                  <a:schemeClr val="accent1"/>
                </a:solidFill>
              </a:rPr>
              <a:t>yes</a:t>
            </a:r>
            <a:endParaRPr lang="en-US" dirty="0"/>
          </a:p>
          <a:p>
            <a:pPr lvl="1">
              <a:defRPr/>
            </a:pPr>
            <a:r>
              <a:rPr lang="en-US" dirty="0"/>
              <a:t>native kidney, liver, transplants</a:t>
            </a:r>
            <a:r>
              <a:rPr lang="en-US" sz="2400" dirty="0"/>
              <a:t>, </a:t>
            </a:r>
          </a:p>
          <a:p>
            <a:pPr>
              <a:defRPr/>
            </a:pPr>
            <a:r>
              <a:rPr lang="en-US" dirty="0"/>
              <a:t>Vascularity in tumors - </a:t>
            </a:r>
            <a:r>
              <a:rPr lang="en-US" dirty="0">
                <a:solidFill>
                  <a:schemeClr val="accent1"/>
                </a:solidFill>
              </a:rPr>
              <a:t>yes</a:t>
            </a:r>
          </a:p>
          <a:p>
            <a:pPr>
              <a:defRPr/>
            </a:pPr>
            <a:r>
              <a:rPr lang="en-US" dirty="0" err="1"/>
              <a:t>Transcranial</a:t>
            </a:r>
            <a:r>
              <a:rPr lang="en-US" dirty="0"/>
              <a:t> Doppler - </a:t>
            </a:r>
            <a:r>
              <a:rPr lang="en-US" dirty="0">
                <a:solidFill>
                  <a:schemeClr val="accent1"/>
                </a:solidFill>
              </a:rPr>
              <a:t>yes</a:t>
            </a:r>
            <a:endParaRPr lang="en-US" dirty="0"/>
          </a:p>
          <a:p>
            <a:pPr>
              <a:defRPr/>
            </a:pPr>
            <a:r>
              <a:rPr lang="ja-JP" altLang="en-US" dirty="0">
                <a:latin typeface="Arial"/>
              </a:rPr>
              <a:t>“</a:t>
            </a:r>
            <a:r>
              <a:rPr lang="en-US" dirty="0"/>
              <a:t>Trickle flow</a:t>
            </a:r>
            <a:r>
              <a:rPr lang="ja-JP" altLang="en-US" dirty="0">
                <a:latin typeface="Arial"/>
              </a:rPr>
              <a:t>”</a:t>
            </a:r>
            <a:r>
              <a:rPr lang="en-US" dirty="0"/>
              <a:t> - </a:t>
            </a:r>
            <a:r>
              <a:rPr lang="en-US" dirty="0">
                <a:solidFill>
                  <a:schemeClr val="accent1"/>
                </a:solidFill>
              </a:rPr>
              <a:t>yes</a:t>
            </a:r>
            <a:endParaRPr lang="en-US" dirty="0"/>
          </a:p>
          <a:p>
            <a:pPr>
              <a:defRPr/>
            </a:pPr>
            <a:r>
              <a:rPr lang="en-US" dirty="0"/>
              <a:t>Arterial stenosis - </a:t>
            </a:r>
            <a:r>
              <a:rPr lang="en-US" dirty="0">
                <a:solidFill>
                  <a:schemeClr val="accent1"/>
                </a:solidFill>
              </a:rPr>
              <a:t>no</a:t>
            </a:r>
          </a:p>
          <a:p>
            <a:endParaRPr lang="en-US" dirty="0"/>
          </a:p>
        </p:txBody>
      </p:sp>
    </p:spTree>
    <p:extLst>
      <p:ext uri="{BB962C8B-B14F-4D97-AF65-F5344CB8AC3E}">
        <p14:creationId xmlns:p14="http://schemas.microsoft.com/office/powerpoint/2010/main" val="13210706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389063" y="1162050"/>
            <a:ext cx="6365875" cy="1143000"/>
          </a:xfrm>
        </p:spPr>
        <p:txBody>
          <a:bodyPr/>
          <a:lstStyle/>
          <a:p>
            <a:pPr>
              <a:defRPr/>
            </a:pPr>
            <a:r>
              <a:rPr lang="en-US" sz="5400" smtClean="0">
                <a:cs typeface="+mj-cs"/>
              </a:rPr>
              <a:t>Artifacts</a:t>
            </a:r>
          </a:p>
        </p:txBody>
      </p:sp>
    </p:spTree>
    <p:extLst>
      <p:ext uri="{BB962C8B-B14F-4D97-AF65-F5344CB8AC3E}">
        <p14:creationId xmlns:p14="http://schemas.microsoft.com/office/powerpoint/2010/main" val="14627190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defRPr/>
            </a:pPr>
            <a:r>
              <a:rPr lang="en-US" smtClean="0">
                <a:cs typeface="+mj-cs"/>
              </a:rPr>
              <a:t>Mirror Image Artifact of Proximal CCA</a:t>
            </a:r>
          </a:p>
        </p:txBody>
      </p:sp>
      <p:pic>
        <p:nvPicPr>
          <p:cNvPr id="217090" name="Picture 3" descr="mirror-cro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41500" y="2006600"/>
            <a:ext cx="5765800" cy="39878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73732" name="Text Box 4"/>
          <p:cNvSpPr txBox="1">
            <a:spLocks noChangeArrowheads="1"/>
          </p:cNvSpPr>
          <p:nvPr/>
        </p:nvSpPr>
        <p:spPr bwMode="auto">
          <a:xfrm>
            <a:off x="5260975" y="4125913"/>
            <a:ext cx="1073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CCA</a:t>
            </a:r>
          </a:p>
          <a:p>
            <a:pPr>
              <a:defRPr/>
            </a:pPr>
            <a:endParaRPr lang="en-US">
              <a:cs typeface="+mn-cs"/>
            </a:endParaRPr>
          </a:p>
          <a:p>
            <a:pPr>
              <a:defRPr/>
            </a:pPr>
            <a:endParaRPr lang="en-US">
              <a:cs typeface="+mn-cs"/>
            </a:endParaRPr>
          </a:p>
          <a:p>
            <a:pPr>
              <a:defRPr/>
            </a:pPr>
            <a:r>
              <a:rPr lang="en-US">
                <a:cs typeface="+mn-cs"/>
              </a:rPr>
              <a:t>Artifact</a:t>
            </a:r>
          </a:p>
        </p:txBody>
      </p:sp>
    </p:spTree>
    <p:extLst>
      <p:ext uri="{BB962C8B-B14F-4D97-AF65-F5344CB8AC3E}">
        <p14:creationId xmlns:p14="http://schemas.microsoft.com/office/powerpoint/2010/main" val="29909978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a:xfrm>
            <a:off x="2227263" y="87042"/>
            <a:ext cx="4714875" cy="1143000"/>
          </a:xfrm>
        </p:spPr>
        <p:txBody>
          <a:bodyPr/>
          <a:lstStyle/>
          <a:p>
            <a:pPr>
              <a:defRPr/>
            </a:pPr>
            <a:r>
              <a:rPr lang="en-US" sz="3200" dirty="0" smtClean="0">
                <a:cs typeface="+mj-cs"/>
              </a:rPr>
              <a:t>Mirror Image Artifact -Lt. Subclavian </a:t>
            </a:r>
            <a:r>
              <a:rPr lang="en-US" sz="3200" dirty="0">
                <a:cs typeface="+mj-cs"/>
              </a:rPr>
              <a:t>A</a:t>
            </a:r>
            <a:r>
              <a:rPr lang="en-US" sz="3200" dirty="0" smtClean="0">
                <a:cs typeface="+mj-cs"/>
              </a:rPr>
              <a:t>rtery</a:t>
            </a:r>
            <a:endParaRPr lang="en-US" dirty="0" smtClean="0">
              <a:cs typeface="+mj-cs"/>
            </a:endParaRPr>
          </a:p>
        </p:txBody>
      </p:sp>
      <p:sp>
        <p:nvSpPr>
          <p:cNvPr id="2" name="TextBox 1"/>
          <p:cNvSpPr txBox="1"/>
          <p:nvPr/>
        </p:nvSpPr>
        <p:spPr>
          <a:xfrm>
            <a:off x="406400" y="6570133"/>
            <a:ext cx="1916473" cy="615553"/>
          </a:xfrm>
          <a:prstGeom prst="rect">
            <a:avLst/>
          </a:prstGeom>
          <a:noFill/>
        </p:spPr>
        <p:txBody>
          <a:bodyPr wrap="none" rtlCol="0">
            <a:spAutoFit/>
          </a:bodyPr>
          <a:lstStyle/>
          <a:p>
            <a:r>
              <a:rPr lang="en-US" sz="1000" dirty="0"/>
              <a:t>Movie=mirror artifact-</a:t>
            </a:r>
            <a:r>
              <a:rPr lang="en-US" sz="1000" dirty="0" err="1"/>
              <a:t>subcl.wmv</a:t>
            </a:r>
            <a:endParaRPr lang="en-US" sz="1000" dirty="0"/>
          </a:p>
          <a:p>
            <a:endParaRPr lang="en-US" dirty="0"/>
          </a:p>
        </p:txBody>
      </p:sp>
      <p:sp>
        <p:nvSpPr>
          <p:cNvPr id="3" name="TextBox 2"/>
          <p:cNvSpPr txBox="1"/>
          <p:nvPr/>
        </p:nvSpPr>
        <p:spPr>
          <a:xfrm>
            <a:off x="1360330" y="5591690"/>
            <a:ext cx="4275137" cy="461665"/>
          </a:xfrm>
          <a:prstGeom prst="rect">
            <a:avLst/>
          </a:prstGeom>
          <a:noFill/>
        </p:spPr>
        <p:txBody>
          <a:bodyPr wrap="square" rtlCol="0">
            <a:spAutoFit/>
          </a:bodyPr>
          <a:lstStyle/>
          <a:p>
            <a:r>
              <a:rPr lang="en-US" u="sng" dirty="0">
                <a:hlinkClick r:id="rId5"/>
              </a:rPr>
              <a:t>http://youtu.be/HUVeGwcj5e8</a:t>
            </a:r>
            <a:r>
              <a:rPr lang="en-US" dirty="0"/>
              <a:t> </a:t>
            </a:r>
          </a:p>
        </p:txBody>
      </p:sp>
      <p:pic>
        <p:nvPicPr>
          <p:cNvPr id="6" name="Mirror image artifact-left subclavian- dubb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11992" y="1278663"/>
            <a:ext cx="5846949" cy="3897966"/>
          </a:xfrm>
          <a:prstGeom prst="rect">
            <a:avLst/>
          </a:prstGeom>
        </p:spPr>
      </p:pic>
      <p:sp>
        <p:nvSpPr>
          <p:cNvPr id="11" name="Text Box 1033"/>
          <p:cNvSpPr txBox="1">
            <a:spLocks noChangeArrowheads="1"/>
          </p:cNvSpPr>
          <p:nvPr/>
        </p:nvSpPr>
        <p:spPr bwMode="auto">
          <a:xfrm>
            <a:off x="119481" y="3524692"/>
            <a:ext cx="248169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800" dirty="0" smtClean="0">
                <a:cs typeface="+mn-cs"/>
              </a:rPr>
              <a:t>If the movie does not play, Click on Link (in </a:t>
            </a:r>
            <a:r>
              <a:rPr lang="en-US" sz="1800" dirty="0" err="1" smtClean="0">
                <a:cs typeface="+mn-cs"/>
              </a:rPr>
              <a:t>Powerpoint</a:t>
            </a:r>
            <a:r>
              <a:rPr lang="en-US" sz="1800" dirty="0" smtClean="0">
                <a:cs typeface="+mn-cs"/>
              </a:rPr>
              <a:t> Show)</a:t>
            </a:r>
            <a:endParaRPr lang="en-US" sz="1800" dirty="0">
              <a:cs typeface="+mn-cs"/>
            </a:endParaRPr>
          </a:p>
          <a:p>
            <a:pPr>
              <a:defRPr/>
            </a:pPr>
            <a:r>
              <a:rPr lang="en-US" sz="1800" dirty="0" smtClean="0">
                <a:cs typeface="+mn-cs"/>
              </a:rPr>
              <a:t>To play </a:t>
            </a:r>
            <a:r>
              <a:rPr lang="en-US" sz="1800" dirty="0" err="1" smtClean="0">
                <a:cs typeface="+mn-cs"/>
              </a:rPr>
              <a:t>Youtube</a:t>
            </a:r>
            <a:r>
              <a:rPr lang="en-US" sz="1800" dirty="0" smtClean="0">
                <a:cs typeface="+mn-cs"/>
              </a:rPr>
              <a:t> video</a:t>
            </a:r>
            <a:endParaRPr lang="en-US" sz="1800" dirty="0">
              <a:cs typeface="+mn-cs"/>
            </a:endParaRPr>
          </a:p>
        </p:txBody>
      </p:sp>
    </p:spTree>
    <p:extLst>
      <p:ext uri="{BB962C8B-B14F-4D97-AF65-F5344CB8AC3E}">
        <p14:creationId xmlns:p14="http://schemas.microsoft.com/office/powerpoint/2010/main" val="7155528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79"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80" name="Rectangle 4"/>
          <p:cNvSpPr>
            <a:spLocks noGrp="1" noChangeArrowheads="1"/>
          </p:cNvSpPr>
          <p:nvPr>
            <p:ph type="title"/>
          </p:nvPr>
        </p:nvSpPr>
        <p:spPr>
          <a:xfrm>
            <a:off x="1485534" y="188913"/>
            <a:ext cx="6365875" cy="1143000"/>
          </a:xfrm>
        </p:spPr>
        <p:txBody>
          <a:bodyPr/>
          <a:lstStyle/>
          <a:p>
            <a:pPr>
              <a:defRPr/>
            </a:pPr>
            <a:r>
              <a:rPr lang="en-US" dirty="0" smtClean="0">
                <a:cs typeface="+mj-cs"/>
              </a:rPr>
              <a:t>Mirror Image Artifact</a:t>
            </a:r>
          </a:p>
        </p:txBody>
      </p:sp>
      <p:grpSp>
        <p:nvGrpSpPr>
          <p:cNvPr id="219140" name="Group 5"/>
          <p:cNvGrpSpPr>
            <a:grpSpLocks/>
          </p:cNvGrpSpPr>
          <p:nvPr/>
        </p:nvGrpSpPr>
        <p:grpSpPr bwMode="auto">
          <a:xfrm>
            <a:off x="1276350" y="1549400"/>
            <a:ext cx="2347913" cy="736600"/>
            <a:chOff x="904" y="976"/>
            <a:chExt cx="1664" cy="464"/>
          </a:xfrm>
        </p:grpSpPr>
        <p:sp>
          <p:nvSpPr>
            <p:cNvPr id="75782" name="Rectangle 6"/>
            <p:cNvSpPr>
              <a:spLocks noChangeArrowheads="1"/>
            </p:cNvSpPr>
            <p:nvPr/>
          </p:nvSpPr>
          <p:spPr bwMode="auto">
            <a:xfrm>
              <a:off x="904" y="976"/>
              <a:ext cx="1648" cy="256"/>
            </a:xfrm>
            <a:prstGeom prst="rect">
              <a:avLst/>
            </a:prstGeom>
            <a:solidFill>
              <a:schemeClr val="bg2"/>
            </a:solidFill>
            <a:ln w="508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83" name="Line 7"/>
            <p:cNvSpPr>
              <a:spLocks noChangeShapeType="1"/>
            </p:cNvSpPr>
            <p:nvPr/>
          </p:nvSpPr>
          <p:spPr bwMode="auto">
            <a:xfrm>
              <a:off x="93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4" name="Line 8"/>
            <p:cNvSpPr>
              <a:spLocks noChangeShapeType="1"/>
            </p:cNvSpPr>
            <p:nvPr/>
          </p:nvSpPr>
          <p:spPr bwMode="auto">
            <a:xfrm>
              <a:off x="103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5" name="Line 9"/>
            <p:cNvSpPr>
              <a:spLocks noChangeShapeType="1"/>
            </p:cNvSpPr>
            <p:nvPr/>
          </p:nvSpPr>
          <p:spPr bwMode="auto">
            <a:xfrm>
              <a:off x="112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6" name="Line 10"/>
            <p:cNvSpPr>
              <a:spLocks noChangeShapeType="1"/>
            </p:cNvSpPr>
            <p:nvPr/>
          </p:nvSpPr>
          <p:spPr bwMode="auto">
            <a:xfrm>
              <a:off x="122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7" name="Line 11"/>
            <p:cNvSpPr>
              <a:spLocks noChangeShapeType="1"/>
            </p:cNvSpPr>
            <p:nvPr/>
          </p:nvSpPr>
          <p:spPr bwMode="auto">
            <a:xfrm>
              <a:off x="132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8" name="Line 12"/>
            <p:cNvSpPr>
              <a:spLocks noChangeShapeType="1"/>
            </p:cNvSpPr>
            <p:nvPr/>
          </p:nvSpPr>
          <p:spPr bwMode="auto">
            <a:xfrm>
              <a:off x="141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9" name="Line 13"/>
            <p:cNvSpPr>
              <a:spLocks noChangeShapeType="1"/>
            </p:cNvSpPr>
            <p:nvPr/>
          </p:nvSpPr>
          <p:spPr bwMode="auto">
            <a:xfrm>
              <a:off x="151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0" name="Line 14"/>
            <p:cNvSpPr>
              <a:spLocks noChangeShapeType="1"/>
            </p:cNvSpPr>
            <p:nvPr/>
          </p:nvSpPr>
          <p:spPr bwMode="auto">
            <a:xfrm>
              <a:off x="160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1" name="Line 15"/>
            <p:cNvSpPr>
              <a:spLocks noChangeShapeType="1"/>
            </p:cNvSpPr>
            <p:nvPr/>
          </p:nvSpPr>
          <p:spPr bwMode="auto">
            <a:xfrm>
              <a:off x="170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2" name="Line 16"/>
            <p:cNvSpPr>
              <a:spLocks noChangeShapeType="1"/>
            </p:cNvSpPr>
            <p:nvPr/>
          </p:nvSpPr>
          <p:spPr bwMode="auto">
            <a:xfrm>
              <a:off x="180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3" name="Line 17"/>
            <p:cNvSpPr>
              <a:spLocks noChangeShapeType="1"/>
            </p:cNvSpPr>
            <p:nvPr/>
          </p:nvSpPr>
          <p:spPr bwMode="auto">
            <a:xfrm>
              <a:off x="189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4" name="Line 18"/>
            <p:cNvSpPr>
              <a:spLocks noChangeShapeType="1"/>
            </p:cNvSpPr>
            <p:nvPr/>
          </p:nvSpPr>
          <p:spPr bwMode="auto">
            <a:xfrm>
              <a:off x="199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5" name="Line 19"/>
            <p:cNvSpPr>
              <a:spLocks noChangeShapeType="1"/>
            </p:cNvSpPr>
            <p:nvPr/>
          </p:nvSpPr>
          <p:spPr bwMode="auto">
            <a:xfrm>
              <a:off x="208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6" name="Line 20"/>
            <p:cNvSpPr>
              <a:spLocks noChangeShapeType="1"/>
            </p:cNvSpPr>
            <p:nvPr/>
          </p:nvSpPr>
          <p:spPr bwMode="auto">
            <a:xfrm>
              <a:off x="218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7" name="Line 21"/>
            <p:cNvSpPr>
              <a:spLocks noChangeShapeType="1"/>
            </p:cNvSpPr>
            <p:nvPr/>
          </p:nvSpPr>
          <p:spPr bwMode="auto">
            <a:xfrm>
              <a:off x="228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8" name="Line 22"/>
            <p:cNvSpPr>
              <a:spLocks noChangeShapeType="1"/>
            </p:cNvSpPr>
            <p:nvPr/>
          </p:nvSpPr>
          <p:spPr bwMode="auto">
            <a:xfrm>
              <a:off x="237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9" name="Line 23"/>
            <p:cNvSpPr>
              <a:spLocks noChangeShapeType="1"/>
            </p:cNvSpPr>
            <p:nvPr/>
          </p:nvSpPr>
          <p:spPr bwMode="auto">
            <a:xfrm>
              <a:off x="247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0" name="Line 24"/>
            <p:cNvSpPr>
              <a:spLocks noChangeShapeType="1"/>
            </p:cNvSpPr>
            <p:nvPr/>
          </p:nvSpPr>
          <p:spPr bwMode="auto">
            <a:xfrm>
              <a:off x="256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01" name="Line 25"/>
          <p:cNvSpPr>
            <a:spLocks noChangeShapeType="1"/>
          </p:cNvSpPr>
          <p:nvPr/>
        </p:nvSpPr>
        <p:spPr bwMode="auto">
          <a:xfrm>
            <a:off x="2559050" y="2209800"/>
            <a:ext cx="0" cy="15240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2" name="Oval 26"/>
          <p:cNvSpPr>
            <a:spLocks noChangeArrowheads="1"/>
          </p:cNvSpPr>
          <p:nvPr/>
        </p:nvSpPr>
        <p:spPr bwMode="auto">
          <a:xfrm>
            <a:off x="2370138" y="3727450"/>
            <a:ext cx="252412" cy="285750"/>
          </a:xfrm>
          <a:prstGeom prst="ellipse">
            <a:avLst/>
          </a:prstGeom>
          <a:solidFill>
            <a:schemeClr val="folHlink"/>
          </a:solidFill>
          <a:ln w="50800">
            <a:solidFill>
              <a:schemeClr val="tx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03" name="Line 27"/>
          <p:cNvSpPr>
            <a:spLocks noChangeShapeType="1"/>
          </p:cNvSpPr>
          <p:nvPr/>
        </p:nvSpPr>
        <p:spPr bwMode="auto">
          <a:xfrm flipV="1">
            <a:off x="2424113" y="2286000"/>
            <a:ext cx="0" cy="1435100"/>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19144" name="Group 28"/>
          <p:cNvGrpSpPr>
            <a:grpSpLocks/>
          </p:cNvGrpSpPr>
          <p:nvPr/>
        </p:nvGrpSpPr>
        <p:grpSpPr bwMode="auto">
          <a:xfrm>
            <a:off x="2597150" y="3471863"/>
            <a:ext cx="393700" cy="803275"/>
            <a:chOff x="1840" y="2187"/>
            <a:chExt cx="280" cy="506"/>
          </a:xfrm>
        </p:grpSpPr>
        <p:sp>
          <p:nvSpPr>
            <p:cNvPr id="75805" name="Line 29"/>
            <p:cNvSpPr>
              <a:spLocks noChangeShapeType="1"/>
            </p:cNvSpPr>
            <p:nvPr/>
          </p:nvSpPr>
          <p:spPr bwMode="auto">
            <a:xfrm flipV="1">
              <a:off x="1840" y="2187"/>
              <a:ext cx="173" cy="20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6" name="Line 30"/>
            <p:cNvSpPr>
              <a:spLocks noChangeShapeType="1"/>
            </p:cNvSpPr>
            <p:nvPr/>
          </p:nvSpPr>
          <p:spPr bwMode="auto">
            <a:xfrm>
              <a:off x="1854" y="2440"/>
              <a:ext cx="266" cy="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7" name="Line 31"/>
            <p:cNvSpPr>
              <a:spLocks noChangeShapeType="1"/>
            </p:cNvSpPr>
            <p:nvPr/>
          </p:nvSpPr>
          <p:spPr bwMode="auto">
            <a:xfrm>
              <a:off x="1840" y="2480"/>
              <a:ext cx="213" cy="213"/>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19145" name="Group 32"/>
          <p:cNvGrpSpPr>
            <a:grpSpLocks/>
          </p:cNvGrpSpPr>
          <p:nvPr/>
        </p:nvGrpSpPr>
        <p:grpSpPr bwMode="auto">
          <a:xfrm>
            <a:off x="2036763" y="3560763"/>
            <a:ext cx="395287" cy="803275"/>
            <a:chOff x="1443" y="2243"/>
            <a:chExt cx="280" cy="506"/>
          </a:xfrm>
        </p:grpSpPr>
        <p:sp>
          <p:nvSpPr>
            <p:cNvPr id="75809" name="Line 33"/>
            <p:cNvSpPr>
              <a:spLocks noChangeShapeType="1"/>
            </p:cNvSpPr>
            <p:nvPr/>
          </p:nvSpPr>
          <p:spPr bwMode="auto">
            <a:xfrm flipH="1" flipV="1">
              <a:off x="1550" y="2243"/>
              <a:ext cx="173" cy="20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0" name="Line 34"/>
            <p:cNvSpPr>
              <a:spLocks noChangeShapeType="1"/>
            </p:cNvSpPr>
            <p:nvPr/>
          </p:nvSpPr>
          <p:spPr bwMode="auto">
            <a:xfrm flipH="1">
              <a:off x="1443" y="2496"/>
              <a:ext cx="267" cy="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1" name="Line 35"/>
            <p:cNvSpPr>
              <a:spLocks noChangeShapeType="1"/>
            </p:cNvSpPr>
            <p:nvPr/>
          </p:nvSpPr>
          <p:spPr bwMode="auto">
            <a:xfrm flipH="1">
              <a:off x="1510" y="2536"/>
              <a:ext cx="213" cy="213"/>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12" name="Rectangle 36"/>
          <p:cNvSpPr>
            <a:spLocks noChangeArrowheads="1"/>
          </p:cNvSpPr>
          <p:nvPr/>
        </p:nvSpPr>
        <p:spPr bwMode="auto">
          <a:xfrm>
            <a:off x="2590800" y="2776538"/>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A</a:t>
            </a:r>
          </a:p>
        </p:txBody>
      </p:sp>
      <p:sp>
        <p:nvSpPr>
          <p:cNvPr id="75813" name="Rectangle 37"/>
          <p:cNvSpPr>
            <a:spLocks noChangeArrowheads="1"/>
          </p:cNvSpPr>
          <p:nvPr/>
        </p:nvSpPr>
        <p:spPr bwMode="auto">
          <a:xfrm>
            <a:off x="2157413" y="2755900"/>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B</a:t>
            </a:r>
          </a:p>
        </p:txBody>
      </p:sp>
      <p:sp>
        <p:nvSpPr>
          <p:cNvPr id="75814" name="Rectangle 38"/>
          <p:cNvSpPr>
            <a:spLocks noChangeArrowheads="1"/>
          </p:cNvSpPr>
          <p:nvPr/>
        </p:nvSpPr>
        <p:spPr bwMode="auto">
          <a:xfrm>
            <a:off x="2909888" y="3856038"/>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C</a:t>
            </a:r>
          </a:p>
        </p:txBody>
      </p:sp>
      <p:grpSp>
        <p:nvGrpSpPr>
          <p:cNvPr id="219149" name="Group 39"/>
          <p:cNvGrpSpPr>
            <a:grpSpLocks/>
          </p:cNvGrpSpPr>
          <p:nvPr/>
        </p:nvGrpSpPr>
        <p:grpSpPr bwMode="auto">
          <a:xfrm>
            <a:off x="4967288" y="1554163"/>
            <a:ext cx="2347912" cy="736600"/>
            <a:chOff x="3520" y="979"/>
            <a:chExt cx="1664" cy="464"/>
          </a:xfrm>
        </p:grpSpPr>
        <p:sp>
          <p:nvSpPr>
            <p:cNvPr id="75816" name="Rectangle 40"/>
            <p:cNvSpPr>
              <a:spLocks noChangeArrowheads="1"/>
            </p:cNvSpPr>
            <p:nvPr/>
          </p:nvSpPr>
          <p:spPr bwMode="auto">
            <a:xfrm>
              <a:off x="3520" y="979"/>
              <a:ext cx="1648" cy="256"/>
            </a:xfrm>
            <a:prstGeom prst="rect">
              <a:avLst/>
            </a:prstGeom>
            <a:solidFill>
              <a:schemeClr val="bg2"/>
            </a:solidFill>
            <a:ln w="508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17" name="Line 41"/>
            <p:cNvSpPr>
              <a:spLocks noChangeShapeType="1"/>
            </p:cNvSpPr>
            <p:nvPr/>
          </p:nvSpPr>
          <p:spPr bwMode="auto">
            <a:xfrm>
              <a:off x="355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8" name="Line 42"/>
            <p:cNvSpPr>
              <a:spLocks noChangeShapeType="1"/>
            </p:cNvSpPr>
            <p:nvPr/>
          </p:nvSpPr>
          <p:spPr bwMode="auto">
            <a:xfrm>
              <a:off x="364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9" name="Line 43"/>
            <p:cNvSpPr>
              <a:spLocks noChangeShapeType="1"/>
            </p:cNvSpPr>
            <p:nvPr/>
          </p:nvSpPr>
          <p:spPr bwMode="auto">
            <a:xfrm>
              <a:off x="374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0" name="Line 44"/>
            <p:cNvSpPr>
              <a:spLocks noChangeShapeType="1"/>
            </p:cNvSpPr>
            <p:nvPr/>
          </p:nvSpPr>
          <p:spPr bwMode="auto">
            <a:xfrm>
              <a:off x="384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1" name="Line 45"/>
            <p:cNvSpPr>
              <a:spLocks noChangeShapeType="1"/>
            </p:cNvSpPr>
            <p:nvPr/>
          </p:nvSpPr>
          <p:spPr bwMode="auto">
            <a:xfrm>
              <a:off x="393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2" name="Line 46"/>
            <p:cNvSpPr>
              <a:spLocks noChangeShapeType="1"/>
            </p:cNvSpPr>
            <p:nvPr/>
          </p:nvSpPr>
          <p:spPr bwMode="auto">
            <a:xfrm>
              <a:off x="403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3" name="Line 47"/>
            <p:cNvSpPr>
              <a:spLocks noChangeShapeType="1"/>
            </p:cNvSpPr>
            <p:nvPr/>
          </p:nvSpPr>
          <p:spPr bwMode="auto">
            <a:xfrm>
              <a:off x="412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4" name="Line 48"/>
            <p:cNvSpPr>
              <a:spLocks noChangeShapeType="1"/>
            </p:cNvSpPr>
            <p:nvPr/>
          </p:nvSpPr>
          <p:spPr bwMode="auto">
            <a:xfrm>
              <a:off x="422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5" name="Line 49"/>
            <p:cNvSpPr>
              <a:spLocks noChangeShapeType="1"/>
            </p:cNvSpPr>
            <p:nvPr/>
          </p:nvSpPr>
          <p:spPr bwMode="auto">
            <a:xfrm>
              <a:off x="432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6" name="Line 50"/>
            <p:cNvSpPr>
              <a:spLocks noChangeShapeType="1"/>
            </p:cNvSpPr>
            <p:nvPr/>
          </p:nvSpPr>
          <p:spPr bwMode="auto">
            <a:xfrm>
              <a:off x="441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7" name="Line 51"/>
            <p:cNvSpPr>
              <a:spLocks noChangeShapeType="1"/>
            </p:cNvSpPr>
            <p:nvPr/>
          </p:nvSpPr>
          <p:spPr bwMode="auto">
            <a:xfrm>
              <a:off x="451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8" name="Line 52"/>
            <p:cNvSpPr>
              <a:spLocks noChangeShapeType="1"/>
            </p:cNvSpPr>
            <p:nvPr/>
          </p:nvSpPr>
          <p:spPr bwMode="auto">
            <a:xfrm>
              <a:off x="460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9" name="Line 53"/>
            <p:cNvSpPr>
              <a:spLocks noChangeShapeType="1"/>
            </p:cNvSpPr>
            <p:nvPr/>
          </p:nvSpPr>
          <p:spPr bwMode="auto">
            <a:xfrm>
              <a:off x="470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0" name="Line 54"/>
            <p:cNvSpPr>
              <a:spLocks noChangeShapeType="1"/>
            </p:cNvSpPr>
            <p:nvPr/>
          </p:nvSpPr>
          <p:spPr bwMode="auto">
            <a:xfrm>
              <a:off x="480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1" name="Line 55"/>
            <p:cNvSpPr>
              <a:spLocks noChangeShapeType="1"/>
            </p:cNvSpPr>
            <p:nvPr/>
          </p:nvSpPr>
          <p:spPr bwMode="auto">
            <a:xfrm>
              <a:off x="489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2" name="Line 56"/>
            <p:cNvSpPr>
              <a:spLocks noChangeShapeType="1"/>
            </p:cNvSpPr>
            <p:nvPr/>
          </p:nvSpPr>
          <p:spPr bwMode="auto">
            <a:xfrm>
              <a:off x="499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3" name="Line 57"/>
            <p:cNvSpPr>
              <a:spLocks noChangeShapeType="1"/>
            </p:cNvSpPr>
            <p:nvPr/>
          </p:nvSpPr>
          <p:spPr bwMode="auto">
            <a:xfrm>
              <a:off x="508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4" name="Line 58"/>
            <p:cNvSpPr>
              <a:spLocks noChangeShapeType="1"/>
            </p:cNvSpPr>
            <p:nvPr/>
          </p:nvSpPr>
          <p:spPr bwMode="auto">
            <a:xfrm>
              <a:off x="518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35" name="Line 59"/>
          <p:cNvSpPr>
            <a:spLocks noChangeShapeType="1"/>
          </p:cNvSpPr>
          <p:nvPr/>
        </p:nvSpPr>
        <p:spPr bwMode="auto">
          <a:xfrm flipH="1">
            <a:off x="5418138" y="3787775"/>
            <a:ext cx="1995487" cy="1228725"/>
          </a:xfrm>
          <a:prstGeom prst="line">
            <a:avLst/>
          </a:prstGeom>
          <a:noFill/>
          <a:ln w="762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6" name="Oval 60"/>
          <p:cNvSpPr>
            <a:spLocks noChangeArrowheads="1"/>
          </p:cNvSpPr>
          <p:nvPr/>
        </p:nvSpPr>
        <p:spPr bwMode="auto">
          <a:xfrm>
            <a:off x="5457825" y="3822700"/>
            <a:ext cx="328613" cy="371475"/>
          </a:xfrm>
          <a:prstGeom prst="ellipse">
            <a:avLst/>
          </a:prstGeom>
          <a:solidFill>
            <a:schemeClr val="folHlink"/>
          </a:solidFill>
          <a:ln w="50800">
            <a:solidFill>
              <a:schemeClr val="accent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37" name="Line 61"/>
          <p:cNvSpPr>
            <a:spLocks noChangeShapeType="1"/>
          </p:cNvSpPr>
          <p:nvPr/>
        </p:nvSpPr>
        <p:spPr bwMode="auto">
          <a:xfrm>
            <a:off x="5722938" y="2276475"/>
            <a:ext cx="0" cy="15240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8" name="Line 62"/>
          <p:cNvSpPr>
            <a:spLocks noChangeShapeType="1"/>
          </p:cNvSpPr>
          <p:nvPr/>
        </p:nvSpPr>
        <p:spPr bwMode="auto">
          <a:xfrm flipV="1">
            <a:off x="5588000" y="2374900"/>
            <a:ext cx="0" cy="1435100"/>
          </a:xfrm>
          <a:prstGeom prst="line">
            <a:avLst/>
          </a:prstGeom>
          <a:noFill/>
          <a:ln w="50800">
            <a:solidFill>
              <a:schemeClr val="accent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19154" name="Group 63"/>
          <p:cNvGrpSpPr>
            <a:grpSpLocks/>
          </p:cNvGrpSpPr>
          <p:nvPr/>
        </p:nvGrpSpPr>
        <p:grpSpPr bwMode="auto">
          <a:xfrm>
            <a:off x="6396038" y="2306638"/>
            <a:ext cx="0" cy="1728787"/>
            <a:chOff x="4533" y="1453"/>
            <a:chExt cx="0" cy="1089"/>
          </a:xfrm>
        </p:grpSpPr>
        <p:sp>
          <p:nvSpPr>
            <p:cNvPr id="75840" name="Line 64"/>
            <p:cNvSpPr>
              <a:spLocks noChangeShapeType="1"/>
            </p:cNvSpPr>
            <p:nvPr/>
          </p:nvSpPr>
          <p:spPr bwMode="auto">
            <a:xfrm>
              <a:off x="4533" y="1453"/>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1" name="Line 65"/>
            <p:cNvSpPr>
              <a:spLocks noChangeShapeType="1"/>
            </p:cNvSpPr>
            <p:nvPr/>
          </p:nvSpPr>
          <p:spPr bwMode="auto">
            <a:xfrm>
              <a:off x="4533" y="1736"/>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2" name="Line 66"/>
            <p:cNvSpPr>
              <a:spLocks noChangeShapeType="1"/>
            </p:cNvSpPr>
            <p:nvPr/>
          </p:nvSpPr>
          <p:spPr bwMode="auto">
            <a:xfrm>
              <a:off x="4533" y="2019"/>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3" name="Line 67"/>
            <p:cNvSpPr>
              <a:spLocks noChangeShapeType="1"/>
            </p:cNvSpPr>
            <p:nvPr/>
          </p:nvSpPr>
          <p:spPr bwMode="auto">
            <a:xfrm>
              <a:off x="4533" y="2302"/>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44" name="Line 68"/>
          <p:cNvSpPr>
            <a:spLocks noChangeShapeType="1"/>
          </p:cNvSpPr>
          <p:nvPr/>
        </p:nvSpPr>
        <p:spPr bwMode="auto">
          <a:xfrm>
            <a:off x="6396038" y="4065588"/>
            <a:ext cx="0" cy="231775"/>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5" name="Line 69"/>
          <p:cNvSpPr>
            <a:spLocks noChangeShapeType="1"/>
          </p:cNvSpPr>
          <p:nvPr/>
        </p:nvSpPr>
        <p:spPr bwMode="auto">
          <a:xfrm flipH="1" flipV="1">
            <a:off x="5851525" y="4043363"/>
            <a:ext cx="565150" cy="274637"/>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6" name="Line 70"/>
          <p:cNvSpPr>
            <a:spLocks noChangeShapeType="1"/>
          </p:cNvSpPr>
          <p:nvPr/>
        </p:nvSpPr>
        <p:spPr bwMode="auto">
          <a:xfrm>
            <a:off x="5757863" y="4165600"/>
            <a:ext cx="468312" cy="258763"/>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7" name="Line 71"/>
          <p:cNvSpPr>
            <a:spLocks noChangeShapeType="1"/>
          </p:cNvSpPr>
          <p:nvPr/>
        </p:nvSpPr>
        <p:spPr bwMode="auto">
          <a:xfrm flipH="1" flipV="1">
            <a:off x="6191250" y="2328863"/>
            <a:ext cx="55563" cy="2073275"/>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8" name="Oval 72"/>
          <p:cNvSpPr>
            <a:spLocks noChangeArrowheads="1"/>
          </p:cNvSpPr>
          <p:nvPr/>
        </p:nvSpPr>
        <p:spPr bwMode="auto">
          <a:xfrm>
            <a:off x="6291263" y="4887913"/>
            <a:ext cx="368300" cy="412750"/>
          </a:xfrm>
          <a:prstGeom prst="ellipse">
            <a:avLst/>
          </a:prstGeom>
          <a:solidFill>
            <a:schemeClr val="folHlink"/>
          </a:solidFill>
          <a:ln w="50800">
            <a:solidFill>
              <a:schemeClr val="accent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49" name="Rectangle 73"/>
          <p:cNvSpPr>
            <a:spLocks noChangeArrowheads="1"/>
          </p:cNvSpPr>
          <p:nvPr/>
        </p:nvSpPr>
        <p:spPr bwMode="auto">
          <a:xfrm>
            <a:off x="6767513" y="4257675"/>
            <a:ext cx="19177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hard reflective</a:t>
            </a:r>
          </a:p>
          <a:p>
            <a:pPr>
              <a:defRPr/>
            </a:pPr>
            <a:r>
              <a:rPr lang="en-US">
                <a:solidFill>
                  <a:schemeClr val="tx1"/>
                </a:solidFill>
                <a:cs typeface="+mn-cs"/>
              </a:rPr>
              <a:t> surface</a:t>
            </a:r>
          </a:p>
        </p:txBody>
      </p:sp>
      <p:sp>
        <p:nvSpPr>
          <p:cNvPr id="75850" name="Rectangle 74"/>
          <p:cNvSpPr>
            <a:spLocks noChangeArrowheads="1"/>
          </p:cNvSpPr>
          <p:nvPr/>
        </p:nvSpPr>
        <p:spPr bwMode="auto">
          <a:xfrm>
            <a:off x="6505575" y="5303838"/>
            <a:ext cx="17335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mirror image</a:t>
            </a:r>
          </a:p>
        </p:txBody>
      </p:sp>
      <p:sp>
        <p:nvSpPr>
          <p:cNvPr id="75851" name="Rectangle 75"/>
          <p:cNvSpPr>
            <a:spLocks noChangeArrowheads="1"/>
          </p:cNvSpPr>
          <p:nvPr/>
        </p:nvSpPr>
        <p:spPr bwMode="auto">
          <a:xfrm>
            <a:off x="1217613" y="3771900"/>
            <a:ext cx="9286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object</a:t>
            </a:r>
          </a:p>
        </p:txBody>
      </p:sp>
      <p:sp>
        <p:nvSpPr>
          <p:cNvPr id="75852" name="Rectangle 76"/>
          <p:cNvSpPr>
            <a:spLocks noChangeArrowheads="1"/>
          </p:cNvSpPr>
          <p:nvPr/>
        </p:nvSpPr>
        <p:spPr bwMode="auto">
          <a:xfrm>
            <a:off x="6448425" y="2627313"/>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C</a:t>
            </a:r>
          </a:p>
        </p:txBody>
      </p:sp>
      <p:sp>
        <p:nvSpPr>
          <p:cNvPr id="75853" name="Rectangle 77"/>
          <p:cNvSpPr>
            <a:spLocks noChangeArrowheads="1"/>
          </p:cNvSpPr>
          <p:nvPr/>
        </p:nvSpPr>
        <p:spPr bwMode="auto">
          <a:xfrm>
            <a:off x="5919788" y="2606675"/>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D</a:t>
            </a:r>
          </a:p>
        </p:txBody>
      </p:sp>
      <p:sp>
        <p:nvSpPr>
          <p:cNvPr id="75854" name="Rectangle 78"/>
          <p:cNvSpPr>
            <a:spLocks noChangeArrowheads="1"/>
          </p:cNvSpPr>
          <p:nvPr/>
        </p:nvSpPr>
        <p:spPr bwMode="auto">
          <a:xfrm>
            <a:off x="1481138" y="1590675"/>
            <a:ext cx="21113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Linear transducer</a:t>
            </a:r>
          </a:p>
        </p:txBody>
      </p:sp>
      <p:sp>
        <p:nvSpPr>
          <p:cNvPr id="75855" name="Rectangle 79"/>
          <p:cNvSpPr>
            <a:spLocks noChangeArrowheads="1"/>
          </p:cNvSpPr>
          <p:nvPr/>
        </p:nvSpPr>
        <p:spPr bwMode="auto">
          <a:xfrm>
            <a:off x="5099050" y="1595438"/>
            <a:ext cx="21113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Linear transducer</a:t>
            </a:r>
          </a:p>
        </p:txBody>
      </p:sp>
      <p:sp>
        <p:nvSpPr>
          <p:cNvPr id="75856" name="Rectangle 80"/>
          <p:cNvSpPr>
            <a:spLocks noChangeArrowheads="1"/>
          </p:cNvSpPr>
          <p:nvPr/>
        </p:nvSpPr>
        <p:spPr bwMode="auto">
          <a:xfrm>
            <a:off x="4587875" y="3917950"/>
            <a:ext cx="928688"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object</a:t>
            </a:r>
          </a:p>
        </p:txBody>
      </p:sp>
      <p:sp>
        <p:nvSpPr>
          <p:cNvPr id="75857" name="Rectangle 81"/>
          <p:cNvSpPr>
            <a:spLocks noChangeArrowheads="1"/>
          </p:cNvSpPr>
          <p:nvPr/>
        </p:nvSpPr>
        <p:spPr bwMode="auto">
          <a:xfrm>
            <a:off x="5678488" y="2838450"/>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latin typeface="Times New Roman" charset="0"/>
                <a:cs typeface="+mn-cs"/>
              </a:rPr>
              <a:t>A</a:t>
            </a:r>
          </a:p>
        </p:txBody>
      </p:sp>
      <p:sp>
        <p:nvSpPr>
          <p:cNvPr id="75858" name="Rectangle 82"/>
          <p:cNvSpPr>
            <a:spLocks noChangeArrowheads="1"/>
          </p:cNvSpPr>
          <p:nvPr/>
        </p:nvSpPr>
        <p:spPr bwMode="auto">
          <a:xfrm>
            <a:off x="5280025" y="2881313"/>
            <a:ext cx="3333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latin typeface="Times New Roman" charset="0"/>
                <a:cs typeface="+mn-cs"/>
              </a:rPr>
              <a:t>B</a:t>
            </a:r>
          </a:p>
        </p:txBody>
      </p:sp>
      <p:sp>
        <p:nvSpPr>
          <p:cNvPr id="75859" name="Text Box 83"/>
          <p:cNvSpPr txBox="1">
            <a:spLocks noChangeArrowheads="1"/>
          </p:cNvSpPr>
          <p:nvPr/>
        </p:nvSpPr>
        <p:spPr bwMode="auto">
          <a:xfrm>
            <a:off x="2232025" y="1116013"/>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1.</a:t>
            </a:r>
          </a:p>
        </p:txBody>
      </p:sp>
      <p:sp>
        <p:nvSpPr>
          <p:cNvPr id="75860" name="Text Box 84"/>
          <p:cNvSpPr txBox="1">
            <a:spLocks noChangeArrowheads="1"/>
          </p:cNvSpPr>
          <p:nvPr/>
        </p:nvSpPr>
        <p:spPr bwMode="auto">
          <a:xfrm>
            <a:off x="5908675" y="1154113"/>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2.</a:t>
            </a:r>
          </a:p>
        </p:txBody>
      </p:sp>
    </p:spTree>
    <p:extLst>
      <p:ext uri="{BB962C8B-B14F-4D97-AF65-F5344CB8AC3E}">
        <p14:creationId xmlns:p14="http://schemas.microsoft.com/office/powerpoint/2010/main" val="15734171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912813" y="355600"/>
            <a:ext cx="7996237" cy="1143000"/>
          </a:xfrm>
        </p:spPr>
        <p:txBody>
          <a:bodyPr/>
          <a:lstStyle/>
          <a:p>
            <a:pPr>
              <a:defRPr/>
            </a:pPr>
            <a:r>
              <a:rPr lang="en-US" sz="4000" dirty="0" smtClean="0">
                <a:cs typeface="+mj-cs"/>
              </a:rPr>
              <a:t>Other Mirror </a:t>
            </a:r>
            <a:r>
              <a:rPr lang="en-US" sz="4000" dirty="0">
                <a:cs typeface="+mj-cs"/>
              </a:rPr>
              <a:t>I</a:t>
            </a:r>
            <a:r>
              <a:rPr lang="en-US" sz="4000" dirty="0" smtClean="0">
                <a:cs typeface="+mj-cs"/>
              </a:rPr>
              <a:t>mage </a:t>
            </a:r>
            <a:r>
              <a:rPr lang="en-US" sz="4000" dirty="0">
                <a:cs typeface="+mj-cs"/>
              </a:rPr>
              <a:t>A</a:t>
            </a:r>
            <a:r>
              <a:rPr lang="en-US" sz="4000" dirty="0" smtClean="0">
                <a:cs typeface="+mj-cs"/>
              </a:rPr>
              <a:t>rtifacts:</a:t>
            </a:r>
          </a:p>
        </p:txBody>
      </p:sp>
      <p:pic>
        <p:nvPicPr>
          <p:cNvPr id="253956"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 y="1849438"/>
            <a:ext cx="3835400" cy="315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395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373563" y="1863725"/>
            <a:ext cx="4535487" cy="257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3958" name="Text Box 6"/>
          <p:cNvSpPr txBox="1">
            <a:spLocks noChangeArrowheads="1"/>
          </p:cNvSpPr>
          <p:nvPr/>
        </p:nvSpPr>
        <p:spPr bwMode="auto">
          <a:xfrm>
            <a:off x="1460500" y="2095500"/>
            <a:ext cx="25527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Left subclavian artery</a:t>
            </a:r>
          </a:p>
        </p:txBody>
      </p:sp>
      <p:sp>
        <p:nvSpPr>
          <p:cNvPr id="253959" name="Text Box 7"/>
          <p:cNvSpPr txBox="1">
            <a:spLocks noChangeArrowheads="1"/>
          </p:cNvSpPr>
          <p:nvPr/>
        </p:nvSpPr>
        <p:spPr bwMode="auto">
          <a:xfrm>
            <a:off x="1752600" y="4279900"/>
            <a:ext cx="1955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Reflection artifact</a:t>
            </a:r>
          </a:p>
        </p:txBody>
      </p:sp>
    </p:spTree>
    <p:extLst>
      <p:ext uri="{BB962C8B-B14F-4D97-AF65-F5344CB8AC3E}">
        <p14:creationId xmlns:p14="http://schemas.microsoft.com/office/powerpoint/2010/main" val="5067528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2667" y="1041400"/>
            <a:ext cx="8111066" cy="1143000"/>
          </a:xfrm>
        </p:spPr>
        <p:txBody>
          <a:bodyPr/>
          <a:lstStyle/>
          <a:p>
            <a:r>
              <a:rPr lang="en-US" dirty="0" smtClean="0"/>
              <a:t>Elevation Plane </a:t>
            </a:r>
            <a:r>
              <a:rPr lang="en-US" dirty="0"/>
              <a:t>F</a:t>
            </a:r>
            <a:r>
              <a:rPr lang="en-US" dirty="0" smtClean="0"/>
              <a:t>ocus </a:t>
            </a:r>
            <a:r>
              <a:rPr lang="en-US" dirty="0"/>
              <a:t>A</a:t>
            </a:r>
            <a:r>
              <a:rPr lang="en-US" dirty="0" smtClean="0"/>
              <a:t>rtifact</a:t>
            </a:r>
            <a:endParaRPr lang="en-US" dirty="0"/>
          </a:p>
        </p:txBody>
      </p:sp>
    </p:spTree>
    <p:extLst>
      <p:ext uri="{BB962C8B-B14F-4D97-AF65-F5344CB8AC3E}">
        <p14:creationId xmlns:p14="http://schemas.microsoft.com/office/powerpoint/2010/main" val="26064457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ircle-freq-`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7150" y="520700"/>
            <a:ext cx="5083175" cy="57404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5411" name="Rectangle 3"/>
          <p:cNvSpPr>
            <a:spLocks noGrp="1" noChangeArrowheads="1"/>
          </p:cNvSpPr>
          <p:nvPr>
            <p:ph type="title"/>
          </p:nvPr>
        </p:nvSpPr>
        <p:spPr/>
        <p:txBody>
          <a:bodyPr/>
          <a:lstStyle/>
          <a:p>
            <a:pPr>
              <a:defRPr/>
            </a:pPr>
            <a:endParaRPr lang="en-US" smtClean="0">
              <a:cs typeface="+mj-cs"/>
            </a:endParaRPr>
          </a:p>
        </p:txBody>
      </p:sp>
      <p:pic>
        <p:nvPicPr>
          <p:cNvPr id="16387" name="Picture 4" descr="51522940PcWKFo_ph"/>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381625" y="2854325"/>
            <a:ext cx="2060575"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Text Box 5"/>
          <p:cNvSpPr txBox="1">
            <a:spLocks noChangeArrowheads="1"/>
          </p:cNvSpPr>
          <p:nvPr/>
        </p:nvSpPr>
        <p:spPr bwMode="auto">
          <a:xfrm>
            <a:off x="284163" y="2317750"/>
            <a:ext cx="3217862"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cs typeface="+mn-cs"/>
              </a:rPr>
              <a:t>Formula 1, race start</a:t>
            </a:r>
          </a:p>
          <a:p>
            <a:pPr>
              <a:spcBef>
                <a:spcPct val="50000"/>
              </a:spcBef>
              <a:defRPr/>
            </a:pPr>
            <a:r>
              <a:rPr lang="en-US" sz="2800">
                <a:cs typeface="+mn-cs"/>
              </a:rPr>
              <a:t>No movement - no Doppler shift</a:t>
            </a:r>
          </a:p>
        </p:txBody>
      </p:sp>
      <p:sp>
        <p:nvSpPr>
          <p:cNvPr id="145414" name="Text Box 6"/>
          <p:cNvSpPr txBox="1">
            <a:spLocks noChangeArrowheads="1"/>
          </p:cNvSpPr>
          <p:nvPr/>
        </p:nvSpPr>
        <p:spPr bwMode="auto">
          <a:xfrm>
            <a:off x="5262563" y="5549900"/>
            <a:ext cx="1808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000000"/>
                </a:solidFill>
                <a:cs typeface="+mn-cs"/>
              </a:rPr>
              <a:t>Sound waves</a:t>
            </a:r>
          </a:p>
        </p:txBody>
      </p:sp>
    </p:spTree>
    <p:extLst>
      <p:ext uri="{BB962C8B-B14F-4D97-AF65-F5344CB8AC3E}">
        <p14:creationId xmlns:p14="http://schemas.microsoft.com/office/powerpoint/2010/main" val="855470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81" name="Group 2"/>
          <p:cNvGrpSpPr>
            <a:grpSpLocks/>
          </p:cNvGrpSpPr>
          <p:nvPr/>
        </p:nvGrpSpPr>
        <p:grpSpPr bwMode="auto">
          <a:xfrm>
            <a:off x="998538" y="1866900"/>
            <a:ext cx="3470275" cy="4089400"/>
            <a:chOff x="1804" y="1351"/>
            <a:chExt cx="1765" cy="1849"/>
          </a:xfrm>
        </p:grpSpPr>
        <p:sp>
          <p:nvSpPr>
            <p:cNvPr id="78851" name="AutoShape 3"/>
            <p:cNvSpPr>
              <a:spLocks noChangeArrowheads="1"/>
            </p:cNvSpPr>
            <p:nvPr/>
          </p:nvSpPr>
          <p:spPr bwMode="auto">
            <a:xfrm>
              <a:off x="1804" y="1351"/>
              <a:ext cx="1765" cy="298"/>
            </a:xfrm>
            <a:prstGeom prst="cube">
              <a:avLst>
                <a:gd name="adj" fmla="val 2499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25285" name="Group 4"/>
            <p:cNvGrpSpPr>
              <a:grpSpLocks/>
            </p:cNvGrpSpPr>
            <p:nvPr/>
          </p:nvGrpSpPr>
          <p:grpSpPr bwMode="auto">
            <a:xfrm>
              <a:off x="2150" y="1684"/>
              <a:ext cx="415" cy="1516"/>
              <a:chOff x="2150" y="1684"/>
              <a:chExt cx="415" cy="1516"/>
            </a:xfrm>
          </p:grpSpPr>
          <p:sp>
            <p:nvSpPr>
              <p:cNvPr id="78853" name="Arc 5"/>
              <p:cNvSpPr>
                <a:spLocks/>
              </p:cNvSpPr>
              <p:nvPr/>
            </p:nvSpPr>
            <p:spPr bwMode="auto">
              <a:xfrm>
                <a:off x="2150" y="1684"/>
                <a:ext cx="415" cy="744"/>
              </a:xfrm>
              <a:custGeom>
                <a:avLst/>
                <a:gdLst>
                  <a:gd name="G0" fmla="+- 52 0 0"/>
                  <a:gd name="G1" fmla="+- 21600 0 0"/>
                  <a:gd name="G2" fmla="+- 21600 0 0"/>
                  <a:gd name="T0" fmla="*/ 0 w 21652"/>
                  <a:gd name="T1" fmla="*/ 0 h 21600"/>
                  <a:gd name="T2" fmla="*/ 21652 w 21652"/>
                  <a:gd name="T3" fmla="*/ 21600 h 21600"/>
                  <a:gd name="T4" fmla="*/ 52 w 21652"/>
                  <a:gd name="T5" fmla="*/ 21600 h 21600"/>
                </a:gdLst>
                <a:ahLst/>
                <a:cxnLst>
                  <a:cxn ang="0">
                    <a:pos x="T0" y="T1"/>
                  </a:cxn>
                  <a:cxn ang="0">
                    <a:pos x="T2" y="T3"/>
                  </a:cxn>
                  <a:cxn ang="0">
                    <a:pos x="T4" y="T5"/>
                  </a:cxn>
                </a:cxnLst>
                <a:rect l="0" t="0" r="r" b="b"/>
                <a:pathLst>
                  <a:path w="21652" h="21600" fill="none" extrusionOk="0">
                    <a:moveTo>
                      <a:pt x="0" y="0"/>
                    </a:moveTo>
                    <a:cubicBezTo>
                      <a:pt x="17" y="0"/>
                      <a:pt x="34" y="-1"/>
                      <a:pt x="52" y="-1"/>
                    </a:cubicBezTo>
                    <a:cubicBezTo>
                      <a:pt x="11981" y="-1"/>
                      <a:pt x="21652" y="9670"/>
                      <a:pt x="21652" y="21600"/>
                    </a:cubicBezTo>
                  </a:path>
                  <a:path w="21652" h="21600" stroke="0" extrusionOk="0">
                    <a:moveTo>
                      <a:pt x="0" y="0"/>
                    </a:moveTo>
                    <a:cubicBezTo>
                      <a:pt x="17" y="0"/>
                      <a:pt x="34" y="-1"/>
                      <a:pt x="52" y="-1"/>
                    </a:cubicBezTo>
                    <a:cubicBezTo>
                      <a:pt x="11981" y="-1"/>
                      <a:pt x="21652" y="9670"/>
                      <a:pt x="21652" y="21600"/>
                    </a:cubicBezTo>
                    <a:lnTo>
                      <a:pt x="52"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8854" name="Arc 6"/>
              <p:cNvSpPr>
                <a:spLocks/>
              </p:cNvSpPr>
              <p:nvPr/>
            </p:nvSpPr>
            <p:spPr bwMode="auto">
              <a:xfrm rot="10800000">
                <a:off x="2243" y="2429"/>
                <a:ext cx="322" cy="771"/>
              </a:xfrm>
              <a:custGeom>
                <a:avLst/>
                <a:gdLst>
                  <a:gd name="G0" fmla="+- 21600 0 0"/>
                  <a:gd name="G1" fmla="+- 21600 0 0"/>
                  <a:gd name="G2" fmla="+- 21600 0 0"/>
                  <a:gd name="T0" fmla="*/ 0 w 21600"/>
                  <a:gd name="T1" fmla="*/ 21600 h 21600"/>
                  <a:gd name="T2" fmla="*/ 21533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1" y="21599"/>
                    </a:moveTo>
                    <a:cubicBezTo>
                      <a:pt x="-1" y="9696"/>
                      <a:pt x="9629" y="37"/>
                      <a:pt x="21533" y="0"/>
                    </a:cubicBezTo>
                  </a:path>
                  <a:path w="21600" h="21600" stroke="0" extrusionOk="0">
                    <a:moveTo>
                      <a:pt x="-1" y="21599"/>
                    </a:moveTo>
                    <a:cubicBezTo>
                      <a:pt x="-1" y="9696"/>
                      <a:pt x="9629" y="37"/>
                      <a:pt x="21533" y="0"/>
                    </a:cubicBez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25286" name="Group 7"/>
            <p:cNvGrpSpPr>
              <a:grpSpLocks/>
            </p:cNvGrpSpPr>
            <p:nvPr/>
          </p:nvGrpSpPr>
          <p:grpSpPr bwMode="auto">
            <a:xfrm>
              <a:off x="2792" y="1661"/>
              <a:ext cx="415" cy="1516"/>
              <a:chOff x="2792" y="1661"/>
              <a:chExt cx="415" cy="1516"/>
            </a:xfrm>
          </p:grpSpPr>
          <p:sp>
            <p:nvSpPr>
              <p:cNvPr id="78856" name="Arc 8"/>
              <p:cNvSpPr>
                <a:spLocks/>
              </p:cNvSpPr>
              <p:nvPr/>
            </p:nvSpPr>
            <p:spPr bwMode="auto">
              <a:xfrm>
                <a:off x="2793" y="1661"/>
                <a:ext cx="414" cy="744"/>
              </a:xfrm>
              <a:custGeom>
                <a:avLst/>
                <a:gdLst>
                  <a:gd name="G0" fmla="+- 21600 0 0"/>
                  <a:gd name="G1" fmla="+- 21600 0 0"/>
                  <a:gd name="G2" fmla="+- 21600 0 0"/>
                  <a:gd name="T0" fmla="*/ 0 w 21600"/>
                  <a:gd name="T1" fmla="*/ 21600 h 21600"/>
                  <a:gd name="T2" fmla="*/ 21548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1" y="21599"/>
                    </a:moveTo>
                    <a:cubicBezTo>
                      <a:pt x="-1" y="9690"/>
                      <a:pt x="9638" y="28"/>
                      <a:pt x="21548" y="0"/>
                    </a:cubicBezTo>
                  </a:path>
                  <a:path w="21600" h="21600" stroke="0" extrusionOk="0">
                    <a:moveTo>
                      <a:pt x="-1" y="21599"/>
                    </a:moveTo>
                    <a:cubicBezTo>
                      <a:pt x="-1" y="9690"/>
                      <a:pt x="9638" y="28"/>
                      <a:pt x="21548" y="0"/>
                    </a:cubicBez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8857" name="Arc 9"/>
              <p:cNvSpPr>
                <a:spLocks/>
              </p:cNvSpPr>
              <p:nvPr/>
            </p:nvSpPr>
            <p:spPr bwMode="auto">
              <a:xfrm rot="10800000">
                <a:off x="2792" y="2406"/>
                <a:ext cx="323" cy="771"/>
              </a:xfrm>
              <a:custGeom>
                <a:avLst/>
                <a:gdLst>
                  <a:gd name="G0" fmla="+- 67 0 0"/>
                  <a:gd name="G1" fmla="+- 21600 0 0"/>
                  <a:gd name="G2" fmla="+- 21600 0 0"/>
                  <a:gd name="T0" fmla="*/ 0 w 21667"/>
                  <a:gd name="T1" fmla="*/ 0 h 21600"/>
                  <a:gd name="T2" fmla="*/ 21667 w 21667"/>
                  <a:gd name="T3" fmla="*/ 21600 h 21600"/>
                  <a:gd name="T4" fmla="*/ 67 w 21667"/>
                  <a:gd name="T5" fmla="*/ 21600 h 21600"/>
                </a:gdLst>
                <a:ahLst/>
                <a:cxnLst>
                  <a:cxn ang="0">
                    <a:pos x="T0" y="T1"/>
                  </a:cxn>
                  <a:cxn ang="0">
                    <a:pos x="T2" y="T3"/>
                  </a:cxn>
                  <a:cxn ang="0">
                    <a:pos x="T4" y="T5"/>
                  </a:cxn>
                </a:cxnLst>
                <a:rect l="0" t="0" r="r" b="b"/>
                <a:pathLst>
                  <a:path w="21667" h="21600" fill="none" extrusionOk="0">
                    <a:moveTo>
                      <a:pt x="0" y="0"/>
                    </a:moveTo>
                    <a:cubicBezTo>
                      <a:pt x="22" y="0"/>
                      <a:pt x="44" y="-1"/>
                      <a:pt x="67" y="-1"/>
                    </a:cubicBezTo>
                    <a:cubicBezTo>
                      <a:pt x="11996" y="-1"/>
                      <a:pt x="21667" y="9670"/>
                      <a:pt x="21667" y="21600"/>
                    </a:cubicBezTo>
                  </a:path>
                  <a:path w="21667" h="21600" stroke="0" extrusionOk="0">
                    <a:moveTo>
                      <a:pt x="0" y="0"/>
                    </a:moveTo>
                    <a:cubicBezTo>
                      <a:pt x="22" y="0"/>
                      <a:pt x="44" y="-1"/>
                      <a:pt x="67" y="-1"/>
                    </a:cubicBezTo>
                    <a:cubicBezTo>
                      <a:pt x="11996" y="-1"/>
                      <a:pt x="21667" y="9670"/>
                      <a:pt x="21667" y="21600"/>
                    </a:cubicBezTo>
                    <a:lnTo>
                      <a:pt x="67"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8858" name="Oval 10"/>
            <p:cNvSpPr>
              <a:spLocks noChangeArrowheads="1"/>
            </p:cNvSpPr>
            <p:nvPr/>
          </p:nvSpPr>
          <p:spPr bwMode="auto">
            <a:xfrm>
              <a:off x="2578" y="2311"/>
              <a:ext cx="57" cy="5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59" name="Oval 11"/>
            <p:cNvSpPr>
              <a:spLocks noChangeArrowheads="1"/>
            </p:cNvSpPr>
            <p:nvPr/>
          </p:nvSpPr>
          <p:spPr bwMode="auto">
            <a:xfrm>
              <a:off x="2687" y="2313"/>
              <a:ext cx="57" cy="5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60" name="Oval 12"/>
            <p:cNvSpPr>
              <a:spLocks noChangeArrowheads="1"/>
            </p:cNvSpPr>
            <p:nvPr/>
          </p:nvSpPr>
          <p:spPr bwMode="auto">
            <a:xfrm>
              <a:off x="2564" y="1844"/>
              <a:ext cx="205" cy="59"/>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61" name="Oval 13"/>
            <p:cNvSpPr>
              <a:spLocks noChangeArrowheads="1"/>
            </p:cNvSpPr>
            <p:nvPr/>
          </p:nvSpPr>
          <p:spPr bwMode="auto">
            <a:xfrm>
              <a:off x="2580" y="2860"/>
              <a:ext cx="205" cy="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8862" name="Text Box 14"/>
          <p:cNvSpPr txBox="1">
            <a:spLocks noChangeArrowheads="1"/>
          </p:cNvSpPr>
          <p:nvPr/>
        </p:nvSpPr>
        <p:spPr bwMode="auto">
          <a:xfrm>
            <a:off x="3576176" y="4104106"/>
            <a:ext cx="47847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cs typeface="+mn-cs"/>
              </a:rPr>
              <a:t>Lateral resolution. </a:t>
            </a:r>
          </a:p>
          <a:p>
            <a:pPr>
              <a:defRPr/>
            </a:pPr>
            <a:r>
              <a:rPr lang="en-US" dirty="0">
                <a:cs typeface="+mn-cs"/>
              </a:rPr>
              <a:t>The ability to distinguish two closely </a:t>
            </a:r>
          </a:p>
          <a:p>
            <a:pPr>
              <a:defRPr/>
            </a:pPr>
            <a:r>
              <a:rPr lang="en-US" dirty="0">
                <a:cs typeface="+mn-cs"/>
              </a:rPr>
              <a:t>spaced objects in the horizontal plane</a:t>
            </a:r>
          </a:p>
        </p:txBody>
      </p:sp>
      <p:sp>
        <p:nvSpPr>
          <p:cNvPr id="78863" name="Text Box 15"/>
          <p:cNvSpPr txBox="1">
            <a:spLocks noChangeArrowheads="1"/>
          </p:cNvSpPr>
          <p:nvPr/>
        </p:nvSpPr>
        <p:spPr bwMode="auto">
          <a:xfrm>
            <a:off x="3994130" y="2603390"/>
            <a:ext cx="514987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2400" dirty="0">
                <a:cs typeface="+mn-cs"/>
              </a:rPr>
              <a:t>Linear array transducers display a two </a:t>
            </a:r>
          </a:p>
          <a:p>
            <a:pPr>
              <a:defRPr/>
            </a:pPr>
            <a:r>
              <a:rPr lang="en-US" sz="2400" dirty="0">
                <a:cs typeface="+mn-cs"/>
              </a:rPr>
              <a:t>dimensional image of a 3-dimensional object.</a:t>
            </a:r>
          </a:p>
        </p:txBody>
      </p:sp>
      <p:sp>
        <p:nvSpPr>
          <p:cNvPr id="2" name="Title 1"/>
          <p:cNvSpPr>
            <a:spLocks noGrp="1"/>
          </p:cNvSpPr>
          <p:nvPr>
            <p:ph type="title"/>
          </p:nvPr>
        </p:nvSpPr>
        <p:spPr>
          <a:xfrm>
            <a:off x="1503363" y="292100"/>
            <a:ext cx="6365875" cy="1143000"/>
          </a:xfrm>
        </p:spPr>
        <p:txBody>
          <a:bodyPr/>
          <a:lstStyle/>
          <a:p>
            <a:r>
              <a:rPr lang="en-US" sz="4000" dirty="0" smtClean="0"/>
              <a:t>Lateral Resolution</a:t>
            </a:r>
            <a:endParaRPr lang="en-US" sz="4000" dirty="0"/>
          </a:p>
        </p:txBody>
      </p:sp>
      <p:cxnSp>
        <p:nvCxnSpPr>
          <p:cNvPr id="5" name="Straight Arrow Connector 4"/>
          <p:cNvCxnSpPr/>
          <p:nvPr/>
        </p:nvCxnSpPr>
        <p:spPr bwMode="auto">
          <a:xfrm>
            <a:off x="1134533" y="3994538"/>
            <a:ext cx="1083734" cy="0"/>
          </a:xfrm>
          <a:prstGeom prst="straightConnector1">
            <a:avLst/>
          </a:prstGeom>
          <a:solidFill>
            <a:schemeClr val="accent1"/>
          </a:solidFill>
          <a:ln w="57150" cap="flat" cmpd="sng" algn="ctr">
            <a:solidFill>
              <a:schemeClr val="accent1"/>
            </a:solidFill>
            <a:prstDash val="solid"/>
            <a:round/>
            <a:headEnd type="none" w="med" len="med"/>
            <a:tailEnd type="arrow"/>
          </a:ln>
          <a:effectLst/>
        </p:spPr>
      </p:cxnSp>
    </p:spTree>
    <p:extLst>
      <p:ext uri="{BB962C8B-B14F-4D97-AF65-F5344CB8AC3E}">
        <p14:creationId xmlns:p14="http://schemas.microsoft.com/office/powerpoint/2010/main" val="37030529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1026"/>
          <p:cNvSpPr>
            <a:spLocks noGrp="1" noChangeArrowheads="1"/>
          </p:cNvSpPr>
          <p:nvPr>
            <p:ph type="title"/>
          </p:nvPr>
        </p:nvSpPr>
        <p:spPr>
          <a:xfrm>
            <a:off x="1545367" y="292100"/>
            <a:ext cx="6365875" cy="1143000"/>
          </a:xfrm>
        </p:spPr>
        <p:txBody>
          <a:bodyPr/>
          <a:lstStyle/>
          <a:p>
            <a:pPr>
              <a:defRPr/>
            </a:pPr>
            <a:r>
              <a:rPr lang="en-US" dirty="0" smtClean="0">
                <a:cs typeface="+mj-cs"/>
              </a:rPr>
              <a:t>Dynamic Focusing</a:t>
            </a:r>
          </a:p>
        </p:txBody>
      </p:sp>
      <p:sp>
        <p:nvSpPr>
          <p:cNvPr id="427011" name="AutoShape 1027" descr="Light vertical"/>
          <p:cNvSpPr>
            <a:spLocks noChangeArrowheads="1"/>
          </p:cNvSpPr>
          <p:nvPr/>
        </p:nvSpPr>
        <p:spPr bwMode="auto">
          <a:xfrm>
            <a:off x="2395538" y="1930400"/>
            <a:ext cx="3470275" cy="658813"/>
          </a:xfrm>
          <a:prstGeom prst="cube">
            <a:avLst>
              <a:gd name="adj" fmla="val 24995"/>
            </a:avLst>
          </a:prstGeom>
          <a:pattFill prst="ltVert">
            <a:fgClr>
              <a:schemeClr val="accent1"/>
            </a:fgClr>
            <a:bgClr>
              <a:schemeClr val="bg1"/>
            </a:bgClr>
          </a:pattFill>
          <a:ln w="127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27012" name="Group 1028"/>
          <p:cNvGrpSpPr>
            <a:grpSpLocks/>
          </p:cNvGrpSpPr>
          <p:nvPr/>
        </p:nvGrpSpPr>
        <p:grpSpPr bwMode="auto">
          <a:xfrm>
            <a:off x="2984500" y="2603500"/>
            <a:ext cx="2187575" cy="3076575"/>
            <a:chOff x="1880" y="1640"/>
            <a:chExt cx="1378" cy="1938"/>
          </a:xfrm>
        </p:grpSpPr>
        <p:grpSp>
          <p:nvGrpSpPr>
            <p:cNvPr id="227423" name="Group 1029"/>
            <p:cNvGrpSpPr>
              <a:grpSpLocks/>
            </p:cNvGrpSpPr>
            <p:nvPr/>
          </p:nvGrpSpPr>
          <p:grpSpPr bwMode="auto">
            <a:xfrm>
              <a:off x="1880" y="1650"/>
              <a:ext cx="576" cy="1928"/>
              <a:chOff x="1696" y="1664"/>
              <a:chExt cx="696" cy="1920"/>
            </a:xfrm>
          </p:grpSpPr>
          <p:sp>
            <p:nvSpPr>
              <p:cNvPr id="427014" name="Arc 1030"/>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15" name="Arc 1031"/>
              <p:cNvSpPr>
                <a:spLocks/>
              </p:cNvSpPr>
              <p:nvPr/>
            </p:nvSpPr>
            <p:spPr bwMode="auto">
              <a:xfrm flipV="1">
                <a:off x="2001"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24" name="Group 1032"/>
            <p:cNvGrpSpPr>
              <a:grpSpLocks/>
            </p:cNvGrpSpPr>
            <p:nvPr/>
          </p:nvGrpSpPr>
          <p:grpSpPr bwMode="auto">
            <a:xfrm flipH="1">
              <a:off x="2618" y="1640"/>
              <a:ext cx="640" cy="1920"/>
              <a:chOff x="1696" y="1664"/>
              <a:chExt cx="696" cy="1920"/>
            </a:xfrm>
          </p:grpSpPr>
          <p:sp>
            <p:nvSpPr>
              <p:cNvPr id="427017" name="Arc 1033"/>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18" name="Arc 1034"/>
              <p:cNvSpPr>
                <a:spLocks/>
              </p:cNvSpPr>
              <p:nvPr/>
            </p:nvSpPr>
            <p:spPr bwMode="auto">
              <a:xfrm flipV="1">
                <a:off x="2000"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19" name="Group 1035"/>
          <p:cNvGrpSpPr>
            <a:grpSpLocks/>
          </p:cNvGrpSpPr>
          <p:nvPr/>
        </p:nvGrpSpPr>
        <p:grpSpPr bwMode="auto">
          <a:xfrm>
            <a:off x="3581400" y="2590800"/>
            <a:ext cx="901700" cy="1349375"/>
            <a:chOff x="2256" y="1632"/>
            <a:chExt cx="568" cy="850"/>
          </a:xfrm>
        </p:grpSpPr>
        <p:grpSp>
          <p:nvGrpSpPr>
            <p:cNvPr id="227417" name="Group 1036"/>
            <p:cNvGrpSpPr>
              <a:grpSpLocks/>
            </p:cNvGrpSpPr>
            <p:nvPr/>
          </p:nvGrpSpPr>
          <p:grpSpPr bwMode="auto">
            <a:xfrm>
              <a:off x="2256" y="1640"/>
              <a:ext cx="216" cy="842"/>
              <a:chOff x="1304" y="2016"/>
              <a:chExt cx="216" cy="842"/>
            </a:xfrm>
          </p:grpSpPr>
          <p:sp>
            <p:nvSpPr>
              <p:cNvPr id="427021" name="Arc 1037"/>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22" name="Arc 1038"/>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nvGrpSpPr>
            <p:cNvPr id="227418" name="Group 1039"/>
            <p:cNvGrpSpPr>
              <a:grpSpLocks/>
            </p:cNvGrpSpPr>
            <p:nvPr/>
          </p:nvGrpSpPr>
          <p:grpSpPr bwMode="auto">
            <a:xfrm flipH="1">
              <a:off x="2608" y="1632"/>
              <a:ext cx="216" cy="842"/>
              <a:chOff x="1304" y="2016"/>
              <a:chExt cx="216" cy="842"/>
            </a:xfrm>
          </p:grpSpPr>
          <p:sp>
            <p:nvSpPr>
              <p:cNvPr id="427024" name="Arc 1040"/>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25" name="Arc 1041"/>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grpSp>
        <p:nvGrpSpPr>
          <p:cNvPr id="427026" name="Group 1042"/>
          <p:cNvGrpSpPr>
            <a:grpSpLocks/>
          </p:cNvGrpSpPr>
          <p:nvPr/>
        </p:nvGrpSpPr>
        <p:grpSpPr bwMode="auto">
          <a:xfrm>
            <a:off x="3352800" y="2598738"/>
            <a:ext cx="1371600" cy="1909762"/>
            <a:chOff x="2112" y="1641"/>
            <a:chExt cx="864" cy="1203"/>
          </a:xfrm>
        </p:grpSpPr>
        <p:grpSp>
          <p:nvGrpSpPr>
            <p:cNvPr id="227411" name="Group 1043"/>
            <p:cNvGrpSpPr>
              <a:grpSpLocks/>
            </p:cNvGrpSpPr>
            <p:nvPr/>
          </p:nvGrpSpPr>
          <p:grpSpPr bwMode="auto">
            <a:xfrm>
              <a:off x="2112" y="1657"/>
              <a:ext cx="336" cy="1187"/>
              <a:chOff x="1672" y="1841"/>
              <a:chExt cx="216" cy="1187"/>
            </a:xfrm>
          </p:grpSpPr>
          <p:sp>
            <p:nvSpPr>
              <p:cNvPr id="427028" name="Arc 1044"/>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29" name="Arc 1045"/>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12" name="Group 1046"/>
            <p:cNvGrpSpPr>
              <a:grpSpLocks/>
            </p:cNvGrpSpPr>
            <p:nvPr/>
          </p:nvGrpSpPr>
          <p:grpSpPr bwMode="auto">
            <a:xfrm flipH="1">
              <a:off x="2640" y="1641"/>
              <a:ext cx="336" cy="1187"/>
              <a:chOff x="1672" y="1841"/>
              <a:chExt cx="216" cy="1187"/>
            </a:xfrm>
          </p:grpSpPr>
          <p:sp>
            <p:nvSpPr>
              <p:cNvPr id="427031" name="Arc 1047"/>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2" name="Arc 1048"/>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33" name="Group 1049"/>
          <p:cNvGrpSpPr>
            <a:grpSpLocks/>
          </p:cNvGrpSpPr>
          <p:nvPr/>
        </p:nvGrpSpPr>
        <p:grpSpPr bwMode="auto">
          <a:xfrm>
            <a:off x="2628900" y="2598738"/>
            <a:ext cx="2776538" cy="3714750"/>
            <a:chOff x="1656" y="1637"/>
            <a:chExt cx="1749" cy="2340"/>
          </a:xfrm>
        </p:grpSpPr>
        <p:grpSp>
          <p:nvGrpSpPr>
            <p:cNvPr id="227405" name="Group 1050"/>
            <p:cNvGrpSpPr>
              <a:grpSpLocks/>
            </p:cNvGrpSpPr>
            <p:nvPr/>
          </p:nvGrpSpPr>
          <p:grpSpPr bwMode="auto">
            <a:xfrm>
              <a:off x="1656" y="1645"/>
              <a:ext cx="776" cy="2319"/>
              <a:chOff x="1664" y="1650"/>
              <a:chExt cx="768" cy="2319"/>
            </a:xfrm>
          </p:grpSpPr>
          <p:sp>
            <p:nvSpPr>
              <p:cNvPr id="427035" name="Arc 1051"/>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6" name="Arc 1052"/>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06" name="Group 1053"/>
            <p:cNvGrpSpPr>
              <a:grpSpLocks/>
            </p:cNvGrpSpPr>
            <p:nvPr/>
          </p:nvGrpSpPr>
          <p:grpSpPr bwMode="auto">
            <a:xfrm flipH="1">
              <a:off x="2640" y="1637"/>
              <a:ext cx="765" cy="2340"/>
              <a:chOff x="1664" y="1650"/>
              <a:chExt cx="768" cy="2319"/>
            </a:xfrm>
          </p:grpSpPr>
          <p:sp>
            <p:nvSpPr>
              <p:cNvPr id="427038" name="Arc 1054"/>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9" name="Arc 1055"/>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40" name="Group 1056"/>
          <p:cNvGrpSpPr>
            <a:grpSpLocks/>
          </p:cNvGrpSpPr>
          <p:nvPr/>
        </p:nvGrpSpPr>
        <p:grpSpPr bwMode="auto">
          <a:xfrm>
            <a:off x="2392363" y="2593975"/>
            <a:ext cx="3335337" cy="3697288"/>
            <a:chOff x="1507" y="1634"/>
            <a:chExt cx="2101" cy="2329"/>
          </a:xfrm>
        </p:grpSpPr>
        <p:grpSp>
          <p:nvGrpSpPr>
            <p:cNvPr id="227399" name="Group 1057"/>
            <p:cNvGrpSpPr>
              <a:grpSpLocks/>
            </p:cNvGrpSpPr>
            <p:nvPr/>
          </p:nvGrpSpPr>
          <p:grpSpPr bwMode="auto">
            <a:xfrm>
              <a:off x="1507" y="1639"/>
              <a:ext cx="946" cy="2324"/>
              <a:chOff x="1022" y="1512"/>
              <a:chExt cx="882" cy="2324"/>
            </a:xfrm>
          </p:grpSpPr>
          <p:sp>
            <p:nvSpPr>
              <p:cNvPr id="427042" name="Arc 1058"/>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3" name="Arc 1059"/>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00" name="Group 1060"/>
            <p:cNvGrpSpPr>
              <a:grpSpLocks/>
            </p:cNvGrpSpPr>
            <p:nvPr/>
          </p:nvGrpSpPr>
          <p:grpSpPr bwMode="auto">
            <a:xfrm flipH="1">
              <a:off x="2635" y="1634"/>
              <a:ext cx="973" cy="2324"/>
              <a:chOff x="1022" y="1512"/>
              <a:chExt cx="882" cy="2324"/>
            </a:xfrm>
          </p:grpSpPr>
          <p:sp>
            <p:nvSpPr>
              <p:cNvPr id="427045" name="Arc 1061"/>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6" name="Arc 1062"/>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227336" name="Group 1063"/>
          <p:cNvGrpSpPr>
            <a:grpSpLocks/>
          </p:cNvGrpSpPr>
          <p:nvPr/>
        </p:nvGrpSpPr>
        <p:grpSpPr bwMode="auto">
          <a:xfrm>
            <a:off x="2413000" y="2425700"/>
            <a:ext cx="3556000" cy="3956050"/>
            <a:chOff x="616" y="1508"/>
            <a:chExt cx="2240" cy="2204"/>
          </a:xfrm>
        </p:grpSpPr>
        <p:sp>
          <p:nvSpPr>
            <p:cNvPr id="427048" name="Rectangle 1064"/>
            <p:cNvSpPr>
              <a:spLocks noChangeArrowheads="1"/>
            </p:cNvSpPr>
            <p:nvPr/>
          </p:nvSpPr>
          <p:spPr bwMode="auto">
            <a:xfrm>
              <a:off x="616" y="1600"/>
              <a:ext cx="2096" cy="2112"/>
            </a:xfrm>
            <a:prstGeom prst="rect">
              <a:avLst/>
            </a:prstGeom>
            <a:noFill/>
            <a:ln w="19050">
              <a:solidFill>
                <a:schemeClr val="tx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9" name="Line 1065"/>
            <p:cNvSpPr>
              <a:spLocks noChangeShapeType="1"/>
            </p:cNvSpPr>
            <p:nvPr/>
          </p:nvSpPr>
          <p:spPr bwMode="auto">
            <a:xfrm flipV="1">
              <a:off x="2736" y="3584"/>
              <a:ext cx="120" cy="120"/>
            </a:xfrm>
            <a:prstGeom prst="line">
              <a:avLst/>
            </a:prstGeom>
            <a:noFill/>
            <a:ln w="190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0" name="Line 1066"/>
            <p:cNvSpPr>
              <a:spLocks noChangeShapeType="1"/>
            </p:cNvSpPr>
            <p:nvPr/>
          </p:nvSpPr>
          <p:spPr bwMode="auto">
            <a:xfrm flipH="1" flipV="1">
              <a:off x="2824" y="1508"/>
              <a:ext cx="16" cy="2084"/>
            </a:xfrm>
            <a:prstGeom prst="line">
              <a:avLst/>
            </a:prstGeom>
            <a:noFill/>
            <a:ln w="190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37" name="Group 1067"/>
          <p:cNvGrpSpPr>
            <a:grpSpLocks/>
          </p:cNvGrpSpPr>
          <p:nvPr/>
        </p:nvGrpSpPr>
        <p:grpSpPr bwMode="auto">
          <a:xfrm>
            <a:off x="3962400" y="3167063"/>
            <a:ext cx="136525" cy="1897062"/>
            <a:chOff x="2496" y="1995"/>
            <a:chExt cx="86" cy="1195"/>
          </a:xfrm>
        </p:grpSpPr>
        <p:grpSp>
          <p:nvGrpSpPr>
            <p:cNvPr id="227381" name="Group 1068"/>
            <p:cNvGrpSpPr>
              <a:grpSpLocks noChangeAspect="1"/>
            </p:cNvGrpSpPr>
            <p:nvPr/>
          </p:nvGrpSpPr>
          <p:grpSpPr bwMode="auto">
            <a:xfrm>
              <a:off x="2496" y="1995"/>
              <a:ext cx="86" cy="35"/>
              <a:chOff x="1588" y="2513"/>
              <a:chExt cx="206" cy="84"/>
            </a:xfrm>
          </p:grpSpPr>
          <p:sp>
            <p:nvSpPr>
              <p:cNvPr id="427053" name="Oval 1069"/>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4" name="Oval 1070"/>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2" name="Group 1071"/>
            <p:cNvGrpSpPr>
              <a:grpSpLocks noChangeAspect="1"/>
            </p:cNvGrpSpPr>
            <p:nvPr/>
          </p:nvGrpSpPr>
          <p:grpSpPr bwMode="auto">
            <a:xfrm>
              <a:off x="2496" y="2285"/>
              <a:ext cx="86" cy="35"/>
              <a:chOff x="1588" y="2513"/>
              <a:chExt cx="206" cy="84"/>
            </a:xfrm>
          </p:grpSpPr>
          <p:sp>
            <p:nvSpPr>
              <p:cNvPr id="427056" name="Oval 1072"/>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7" name="Oval 1073"/>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3" name="Group 1074"/>
            <p:cNvGrpSpPr>
              <a:grpSpLocks noChangeAspect="1"/>
            </p:cNvGrpSpPr>
            <p:nvPr/>
          </p:nvGrpSpPr>
          <p:grpSpPr bwMode="auto">
            <a:xfrm>
              <a:off x="2496" y="2575"/>
              <a:ext cx="86" cy="35"/>
              <a:chOff x="1588" y="2513"/>
              <a:chExt cx="206" cy="84"/>
            </a:xfrm>
          </p:grpSpPr>
          <p:sp>
            <p:nvSpPr>
              <p:cNvPr id="427059" name="Oval 1075"/>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0" name="Oval 1076"/>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4" name="Group 1077"/>
            <p:cNvGrpSpPr>
              <a:grpSpLocks noChangeAspect="1"/>
            </p:cNvGrpSpPr>
            <p:nvPr/>
          </p:nvGrpSpPr>
          <p:grpSpPr bwMode="auto">
            <a:xfrm>
              <a:off x="2496" y="2865"/>
              <a:ext cx="86" cy="35"/>
              <a:chOff x="1588" y="2513"/>
              <a:chExt cx="206" cy="84"/>
            </a:xfrm>
          </p:grpSpPr>
          <p:sp>
            <p:nvSpPr>
              <p:cNvPr id="427062" name="Oval 1078"/>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3" name="Oval 1079"/>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5" name="Group 1080"/>
            <p:cNvGrpSpPr>
              <a:grpSpLocks noChangeAspect="1"/>
            </p:cNvGrpSpPr>
            <p:nvPr/>
          </p:nvGrpSpPr>
          <p:grpSpPr bwMode="auto">
            <a:xfrm>
              <a:off x="2496" y="3155"/>
              <a:ext cx="86" cy="35"/>
              <a:chOff x="1588" y="2513"/>
              <a:chExt cx="206" cy="84"/>
            </a:xfrm>
          </p:grpSpPr>
          <p:sp>
            <p:nvSpPr>
              <p:cNvPr id="427065" name="Oval 1081"/>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6" name="Oval 1082"/>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27067" name="AutoShape 1083"/>
          <p:cNvSpPr>
            <a:spLocks noChangeAspect="1" noChangeArrowheads="1"/>
          </p:cNvSpPr>
          <p:nvPr/>
        </p:nvSpPr>
        <p:spPr bwMode="auto">
          <a:xfrm rot="5400000">
            <a:off x="5345113" y="3109912"/>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8" name="AutoShape 1084"/>
          <p:cNvSpPr>
            <a:spLocks noChangeAspect="1" noChangeArrowheads="1"/>
          </p:cNvSpPr>
          <p:nvPr/>
        </p:nvSpPr>
        <p:spPr bwMode="auto">
          <a:xfrm rot="5400000">
            <a:off x="5345113" y="3595687"/>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9" name="AutoShape 1085"/>
          <p:cNvSpPr>
            <a:spLocks noChangeAspect="1" noChangeArrowheads="1"/>
          </p:cNvSpPr>
          <p:nvPr/>
        </p:nvSpPr>
        <p:spPr bwMode="auto">
          <a:xfrm rot="5400000">
            <a:off x="5345113" y="4081462"/>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0" name="AutoShape 1086"/>
          <p:cNvSpPr>
            <a:spLocks noChangeAspect="1" noChangeArrowheads="1"/>
          </p:cNvSpPr>
          <p:nvPr/>
        </p:nvSpPr>
        <p:spPr bwMode="auto">
          <a:xfrm rot="5400000">
            <a:off x="5345113" y="4567237"/>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1" name="AutoShape 1087"/>
          <p:cNvSpPr>
            <a:spLocks noChangeAspect="1" noChangeArrowheads="1"/>
          </p:cNvSpPr>
          <p:nvPr/>
        </p:nvSpPr>
        <p:spPr bwMode="auto">
          <a:xfrm rot="5400000">
            <a:off x="5345113" y="5054600"/>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2" name="Text Box 1088"/>
          <p:cNvSpPr txBox="1">
            <a:spLocks noChangeArrowheads="1"/>
          </p:cNvSpPr>
          <p:nvPr/>
        </p:nvSpPr>
        <p:spPr bwMode="auto">
          <a:xfrm>
            <a:off x="3171825" y="2176463"/>
            <a:ext cx="1768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Transducer</a:t>
            </a:r>
          </a:p>
        </p:txBody>
      </p:sp>
      <p:grpSp>
        <p:nvGrpSpPr>
          <p:cNvPr id="427073" name="Group 1089"/>
          <p:cNvGrpSpPr>
            <a:grpSpLocks/>
          </p:cNvGrpSpPr>
          <p:nvPr/>
        </p:nvGrpSpPr>
        <p:grpSpPr bwMode="auto">
          <a:xfrm>
            <a:off x="3575050" y="2571750"/>
            <a:ext cx="901700" cy="1349375"/>
            <a:chOff x="2256" y="1632"/>
            <a:chExt cx="568" cy="850"/>
          </a:xfrm>
        </p:grpSpPr>
        <p:grpSp>
          <p:nvGrpSpPr>
            <p:cNvPr id="227375" name="Group 1090"/>
            <p:cNvGrpSpPr>
              <a:grpSpLocks/>
            </p:cNvGrpSpPr>
            <p:nvPr/>
          </p:nvGrpSpPr>
          <p:grpSpPr bwMode="auto">
            <a:xfrm>
              <a:off x="2256" y="1640"/>
              <a:ext cx="216" cy="842"/>
              <a:chOff x="1304" y="2016"/>
              <a:chExt cx="216" cy="842"/>
            </a:xfrm>
          </p:grpSpPr>
          <p:sp>
            <p:nvSpPr>
              <p:cNvPr id="427075" name="Arc 1091"/>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76" name="Arc 1092"/>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nvGrpSpPr>
            <p:cNvPr id="227376" name="Group 1093"/>
            <p:cNvGrpSpPr>
              <a:grpSpLocks/>
            </p:cNvGrpSpPr>
            <p:nvPr/>
          </p:nvGrpSpPr>
          <p:grpSpPr bwMode="auto">
            <a:xfrm flipH="1">
              <a:off x="2608" y="1632"/>
              <a:ext cx="216" cy="842"/>
              <a:chOff x="1304" y="2016"/>
              <a:chExt cx="216" cy="842"/>
            </a:xfrm>
          </p:grpSpPr>
          <p:sp>
            <p:nvSpPr>
              <p:cNvPr id="427078" name="Arc 1094"/>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79" name="Arc 1095"/>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grpSp>
        <p:nvGrpSpPr>
          <p:cNvPr id="427080" name="Group 1096"/>
          <p:cNvGrpSpPr>
            <a:grpSpLocks/>
          </p:cNvGrpSpPr>
          <p:nvPr/>
        </p:nvGrpSpPr>
        <p:grpSpPr bwMode="auto">
          <a:xfrm>
            <a:off x="3352800" y="2586038"/>
            <a:ext cx="1371600" cy="1909762"/>
            <a:chOff x="2112" y="1641"/>
            <a:chExt cx="864" cy="1203"/>
          </a:xfrm>
        </p:grpSpPr>
        <p:grpSp>
          <p:nvGrpSpPr>
            <p:cNvPr id="227369" name="Group 1097"/>
            <p:cNvGrpSpPr>
              <a:grpSpLocks/>
            </p:cNvGrpSpPr>
            <p:nvPr/>
          </p:nvGrpSpPr>
          <p:grpSpPr bwMode="auto">
            <a:xfrm>
              <a:off x="2112" y="1657"/>
              <a:ext cx="336" cy="1187"/>
              <a:chOff x="1672" y="1841"/>
              <a:chExt cx="216" cy="1187"/>
            </a:xfrm>
          </p:grpSpPr>
          <p:sp>
            <p:nvSpPr>
              <p:cNvPr id="427082" name="Arc 1098"/>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83" name="Arc 1099"/>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70" name="Group 1100"/>
            <p:cNvGrpSpPr>
              <a:grpSpLocks/>
            </p:cNvGrpSpPr>
            <p:nvPr/>
          </p:nvGrpSpPr>
          <p:grpSpPr bwMode="auto">
            <a:xfrm flipH="1">
              <a:off x="2640" y="1641"/>
              <a:ext cx="336" cy="1187"/>
              <a:chOff x="1672" y="1841"/>
              <a:chExt cx="216" cy="1187"/>
            </a:xfrm>
          </p:grpSpPr>
          <p:sp>
            <p:nvSpPr>
              <p:cNvPr id="427085" name="Arc 1101"/>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86" name="Arc 1102"/>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87" name="Group 1103"/>
          <p:cNvGrpSpPr>
            <a:grpSpLocks/>
          </p:cNvGrpSpPr>
          <p:nvPr/>
        </p:nvGrpSpPr>
        <p:grpSpPr bwMode="auto">
          <a:xfrm>
            <a:off x="2971800" y="2603500"/>
            <a:ext cx="2187575" cy="3076575"/>
            <a:chOff x="1880" y="1640"/>
            <a:chExt cx="1378" cy="1938"/>
          </a:xfrm>
        </p:grpSpPr>
        <p:grpSp>
          <p:nvGrpSpPr>
            <p:cNvPr id="227363" name="Group 1104"/>
            <p:cNvGrpSpPr>
              <a:grpSpLocks/>
            </p:cNvGrpSpPr>
            <p:nvPr/>
          </p:nvGrpSpPr>
          <p:grpSpPr bwMode="auto">
            <a:xfrm>
              <a:off x="1880" y="1650"/>
              <a:ext cx="576" cy="1928"/>
              <a:chOff x="1696" y="1664"/>
              <a:chExt cx="696" cy="1920"/>
            </a:xfrm>
          </p:grpSpPr>
          <p:sp>
            <p:nvSpPr>
              <p:cNvPr id="427089" name="Arc 1105"/>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0" name="Arc 1106"/>
              <p:cNvSpPr>
                <a:spLocks/>
              </p:cNvSpPr>
              <p:nvPr/>
            </p:nvSpPr>
            <p:spPr bwMode="auto">
              <a:xfrm flipV="1">
                <a:off x="2001"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64" name="Group 1107"/>
            <p:cNvGrpSpPr>
              <a:grpSpLocks/>
            </p:cNvGrpSpPr>
            <p:nvPr/>
          </p:nvGrpSpPr>
          <p:grpSpPr bwMode="auto">
            <a:xfrm flipH="1">
              <a:off x="2618" y="1640"/>
              <a:ext cx="640" cy="1920"/>
              <a:chOff x="1696" y="1664"/>
              <a:chExt cx="696" cy="1920"/>
            </a:xfrm>
          </p:grpSpPr>
          <p:sp>
            <p:nvSpPr>
              <p:cNvPr id="427092" name="Arc 1108"/>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3" name="Arc 1109"/>
              <p:cNvSpPr>
                <a:spLocks/>
              </p:cNvSpPr>
              <p:nvPr/>
            </p:nvSpPr>
            <p:spPr bwMode="auto">
              <a:xfrm flipV="1">
                <a:off x="2000"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94" name="Group 1110"/>
          <p:cNvGrpSpPr>
            <a:grpSpLocks/>
          </p:cNvGrpSpPr>
          <p:nvPr/>
        </p:nvGrpSpPr>
        <p:grpSpPr bwMode="auto">
          <a:xfrm>
            <a:off x="2616200" y="2598738"/>
            <a:ext cx="2776538" cy="3714750"/>
            <a:chOff x="1656" y="1637"/>
            <a:chExt cx="1749" cy="2340"/>
          </a:xfrm>
        </p:grpSpPr>
        <p:grpSp>
          <p:nvGrpSpPr>
            <p:cNvPr id="227357" name="Group 1111"/>
            <p:cNvGrpSpPr>
              <a:grpSpLocks/>
            </p:cNvGrpSpPr>
            <p:nvPr/>
          </p:nvGrpSpPr>
          <p:grpSpPr bwMode="auto">
            <a:xfrm>
              <a:off x="1656" y="1645"/>
              <a:ext cx="776" cy="2319"/>
              <a:chOff x="1664" y="1650"/>
              <a:chExt cx="768" cy="2319"/>
            </a:xfrm>
          </p:grpSpPr>
          <p:sp>
            <p:nvSpPr>
              <p:cNvPr id="427096" name="Arc 1112"/>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7" name="Arc 1113"/>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58" name="Group 1114"/>
            <p:cNvGrpSpPr>
              <a:grpSpLocks/>
            </p:cNvGrpSpPr>
            <p:nvPr/>
          </p:nvGrpSpPr>
          <p:grpSpPr bwMode="auto">
            <a:xfrm flipH="1">
              <a:off x="2640" y="1637"/>
              <a:ext cx="765" cy="2340"/>
              <a:chOff x="1664" y="1650"/>
              <a:chExt cx="768" cy="2319"/>
            </a:xfrm>
          </p:grpSpPr>
          <p:sp>
            <p:nvSpPr>
              <p:cNvPr id="427099" name="Arc 1115"/>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0" name="Arc 1116"/>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101" name="Group 1117"/>
          <p:cNvGrpSpPr>
            <a:grpSpLocks/>
          </p:cNvGrpSpPr>
          <p:nvPr/>
        </p:nvGrpSpPr>
        <p:grpSpPr bwMode="auto">
          <a:xfrm>
            <a:off x="2392363" y="2593975"/>
            <a:ext cx="3335337" cy="3697288"/>
            <a:chOff x="1507" y="1634"/>
            <a:chExt cx="2101" cy="2329"/>
          </a:xfrm>
        </p:grpSpPr>
        <p:grpSp>
          <p:nvGrpSpPr>
            <p:cNvPr id="227351" name="Group 1118"/>
            <p:cNvGrpSpPr>
              <a:grpSpLocks/>
            </p:cNvGrpSpPr>
            <p:nvPr/>
          </p:nvGrpSpPr>
          <p:grpSpPr bwMode="auto">
            <a:xfrm>
              <a:off x="1507" y="1639"/>
              <a:ext cx="946" cy="2324"/>
              <a:chOff x="1022" y="1512"/>
              <a:chExt cx="882" cy="2324"/>
            </a:xfrm>
          </p:grpSpPr>
          <p:sp>
            <p:nvSpPr>
              <p:cNvPr id="427103" name="Arc 1119"/>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4" name="Arc 1120"/>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52" name="Group 1121"/>
            <p:cNvGrpSpPr>
              <a:grpSpLocks/>
            </p:cNvGrpSpPr>
            <p:nvPr/>
          </p:nvGrpSpPr>
          <p:grpSpPr bwMode="auto">
            <a:xfrm flipH="1">
              <a:off x="2635" y="1634"/>
              <a:ext cx="973" cy="2324"/>
              <a:chOff x="1022" y="1512"/>
              <a:chExt cx="882" cy="2324"/>
            </a:xfrm>
          </p:grpSpPr>
          <p:sp>
            <p:nvSpPr>
              <p:cNvPr id="427106" name="Arc 1122"/>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7" name="Arc 1123"/>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27108" name="Rectangle 1124"/>
          <p:cNvSpPr>
            <a:spLocks noChangeArrowheads="1"/>
          </p:cNvSpPr>
          <p:nvPr/>
        </p:nvSpPr>
        <p:spPr bwMode="auto">
          <a:xfrm>
            <a:off x="6081713" y="3206750"/>
            <a:ext cx="26685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ffectLst>
                  <a:outerShdw blurRad="38100" dist="38100" dir="2700000" algn="tl">
                    <a:srgbClr val="000000"/>
                  </a:outerShdw>
                </a:effectLst>
                <a:cs typeface="+mn-cs"/>
              </a:rPr>
              <a:t>Multiple focal zones </a:t>
            </a:r>
          </a:p>
          <a:p>
            <a:pPr>
              <a:defRPr/>
            </a:pPr>
            <a:r>
              <a:rPr lang="en-US">
                <a:effectLst>
                  <a:outerShdw blurRad="38100" dist="38100" dir="2700000" algn="tl">
                    <a:srgbClr val="000000"/>
                  </a:outerShdw>
                </a:effectLst>
                <a:cs typeface="+mn-cs"/>
              </a:rPr>
              <a:t>improve lateral </a:t>
            </a:r>
          </a:p>
          <a:p>
            <a:pPr>
              <a:defRPr/>
            </a:pPr>
            <a:r>
              <a:rPr lang="en-US">
                <a:effectLst>
                  <a:outerShdw blurRad="38100" dist="38100" dir="2700000" algn="tl">
                    <a:srgbClr val="000000"/>
                  </a:outerShdw>
                </a:effectLst>
                <a:cs typeface="+mn-cs"/>
              </a:rPr>
              <a:t>resolution </a:t>
            </a:r>
          </a:p>
          <a:p>
            <a:pPr>
              <a:defRPr/>
            </a:pPr>
            <a:r>
              <a:rPr lang="en-US">
                <a:effectLst>
                  <a:outerShdw blurRad="38100" dist="38100" dir="2700000" algn="tl">
                    <a:srgbClr val="000000"/>
                  </a:outerShdw>
                </a:effectLst>
                <a:cs typeface="+mn-cs"/>
              </a:rPr>
              <a:t>at multiple depths. </a:t>
            </a:r>
          </a:p>
        </p:txBody>
      </p:sp>
      <p:sp>
        <p:nvSpPr>
          <p:cNvPr id="427109" name="Text Box 1125"/>
          <p:cNvSpPr txBox="1">
            <a:spLocks noChangeArrowheads="1"/>
          </p:cNvSpPr>
          <p:nvPr/>
        </p:nvSpPr>
        <p:spPr bwMode="auto">
          <a:xfrm>
            <a:off x="398463" y="3022600"/>
            <a:ext cx="16573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Click on image to start animation</a:t>
            </a:r>
          </a:p>
        </p:txBody>
      </p:sp>
    </p:spTree>
    <p:extLst>
      <p:ext uri="{BB962C8B-B14F-4D97-AF65-F5344CB8AC3E}">
        <p14:creationId xmlns:p14="http://schemas.microsoft.com/office/powerpoint/2010/main" val="34437420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27019"/>
                                        </p:tgtEl>
                                        <p:attrNameLst>
                                          <p:attrName>style.visibility</p:attrName>
                                        </p:attrNameLst>
                                      </p:cBhvr>
                                      <p:to>
                                        <p:strVal val="visible"/>
                                      </p:to>
                                    </p:set>
                                  </p:childTnLst>
                                  <p:subTnLst>
                                    <p:set>
                                      <p:cBhvr override="childStyle">
                                        <p:cTn dur="1" fill="hold" display="0" masterRel="nextClick" afterEffect="1"/>
                                        <p:tgtEl>
                                          <p:spTgt spid="427019"/>
                                        </p:tgtEl>
                                        <p:attrNameLst>
                                          <p:attrName>style.visibility</p:attrName>
                                        </p:attrNameLst>
                                      </p:cBhvr>
                                      <p:to>
                                        <p:strVal val="hidden"/>
                                      </p:to>
                                    </p:set>
                                  </p:subTnLst>
                                </p:cTn>
                              </p:par>
                            </p:childTnLst>
                          </p:cTn>
                        </p:par>
                        <p:par>
                          <p:cTn id="7" fill="hold" nodeType="afterGroup">
                            <p:stCondLst>
                              <p:cond delay="500"/>
                            </p:stCondLst>
                            <p:childTnLst>
                              <p:par>
                                <p:cTn id="8" presetID="1" presetClass="entr" presetSubtype="0" fill="hold" nodeType="afterEffect">
                                  <p:stCondLst>
                                    <p:cond delay="400"/>
                                  </p:stCondLst>
                                  <p:childTnLst>
                                    <p:set>
                                      <p:cBhvr>
                                        <p:cTn id="9" dur="1" fill="hold">
                                          <p:stCondLst>
                                            <p:cond delay="499"/>
                                          </p:stCondLst>
                                        </p:cTn>
                                        <p:tgtEl>
                                          <p:spTgt spid="427026"/>
                                        </p:tgtEl>
                                        <p:attrNameLst>
                                          <p:attrName>style.visibility</p:attrName>
                                        </p:attrNameLst>
                                      </p:cBhvr>
                                      <p:to>
                                        <p:strVal val="visible"/>
                                      </p:to>
                                    </p:set>
                                  </p:childTnLst>
                                  <p:subTnLst>
                                    <p:set>
                                      <p:cBhvr override="childStyle">
                                        <p:cTn dur="1" fill="hold" display="0" masterRel="nextClick" afterEffect="1"/>
                                        <p:tgtEl>
                                          <p:spTgt spid="427026"/>
                                        </p:tgtEl>
                                        <p:attrNameLst>
                                          <p:attrName>style.visibility</p:attrName>
                                        </p:attrNameLst>
                                      </p:cBhvr>
                                      <p:to>
                                        <p:strVal val="hidden"/>
                                      </p:to>
                                    </p:set>
                                  </p:subTnLst>
                                </p:cTn>
                              </p:par>
                            </p:childTnLst>
                          </p:cTn>
                        </p:par>
                        <p:par>
                          <p:cTn id="10" fill="hold" nodeType="afterGroup">
                            <p:stCondLst>
                              <p:cond delay="1400"/>
                            </p:stCondLst>
                            <p:childTnLst>
                              <p:par>
                                <p:cTn id="11" presetID="1" presetClass="entr" presetSubtype="0" fill="hold" nodeType="afterEffect">
                                  <p:stCondLst>
                                    <p:cond delay="400"/>
                                  </p:stCondLst>
                                  <p:childTnLst>
                                    <p:set>
                                      <p:cBhvr>
                                        <p:cTn id="12" dur="1" fill="hold">
                                          <p:stCondLst>
                                            <p:cond delay="499"/>
                                          </p:stCondLst>
                                        </p:cTn>
                                        <p:tgtEl>
                                          <p:spTgt spid="427012"/>
                                        </p:tgtEl>
                                        <p:attrNameLst>
                                          <p:attrName>style.visibility</p:attrName>
                                        </p:attrNameLst>
                                      </p:cBhvr>
                                      <p:to>
                                        <p:strVal val="visible"/>
                                      </p:to>
                                    </p:set>
                                  </p:childTnLst>
                                  <p:subTnLst>
                                    <p:set>
                                      <p:cBhvr override="childStyle">
                                        <p:cTn dur="1" fill="hold" display="0" masterRel="nextClick" afterEffect="1"/>
                                        <p:tgtEl>
                                          <p:spTgt spid="427012"/>
                                        </p:tgtEl>
                                        <p:attrNameLst>
                                          <p:attrName>style.visibility</p:attrName>
                                        </p:attrNameLst>
                                      </p:cBhvr>
                                      <p:to>
                                        <p:strVal val="hidden"/>
                                      </p:to>
                                    </p:set>
                                  </p:subTnLst>
                                </p:cTn>
                              </p:par>
                            </p:childTnLst>
                          </p:cTn>
                        </p:par>
                        <p:par>
                          <p:cTn id="13" fill="hold" nodeType="afterGroup">
                            <p:stCondLst>
                              <p:cond delay="2300"/>
                            </p:stCondLst>
                            <p:childTnLst>
                              <p:par>
                                <p:cTn id="14" presetID="1" presetClass="entr" presetSubtype="0" fill="hold" nodeType="afterEffect">
                                  <p:stCondLst>
                                    <p:cond delay="400"/>
                                  </p:stCondLst>
                                  <p:childTnLst>
                                    <p:set>
                                      <p:cBhvr>
                                        <p:cTn id="15" dur="1" fill="hold">
                                          <p:stCondLst>
                                            <p:cond delay="499"/>
                                          </p:stCondLst>
                                        </p:cTn>
                                        <p:tgtEl>
                                          <p:spTgt spid="427033"/>
                                        </p:tgtEl>
                                        <p:attrNameLst>
                                          <p:attrName>style.visibility</p:attrName>
                                        </p:attrNameLst>
                                      </p:cBhvr>
                                      <p:to>
                                        <p:strVal val="visible"/>
                                      </p:to>
                                    </p:set>
                                  </p:childTnLst>
                                  <p:subTnLst>
                                    <p:set>
                                      <p:cBhvr override="childStyle">
                                        <p:cTn dur="1" fill="hold" display="0" masterRel="nextClick" afterEffect="1"/>
                                        <p:tgtEl>
                                          <p:spTgt spid="427033"/>
                                        </p:tgtEl>
                                        <p:attrNameLst>
                                          <p:attrName>style.visibility</p:attrName>
                                        </p:attrNameLst>
                                      </p:cBhvr>
                                      <p:to>
                                        <p:strVal val="hidden"/>
                                      </p:to>
                                    </p:set>
                                  </p:subTnLst>
                                </p:cTn>
                              </p:par>
                            </p:childTnLst>
                          </p:cTn>
                        </p:par>
                        <p:par>
                          <p:cTn id="16" fill="hold" nodeType="afterGroup">
                            <p:stCondLst>
                              <p:cond delay="3200"/>
                            </p:stCondLst>
                            <p:childTnLst>
                              <p:par>
                                <p:cTn id="17" presetID="1" presetClass="entr" presetSubtype="0" fill="hold" nodeType="afterEffect">
                                  <p:stCondLst>
                                    <p:cond delay="400"/>
                                  </p:stCondLst>
                                  <p:childTnLst>
                                    <p:set>
                                      <p:cBhvr>
                                        <p:cTn id="18" dur="1" fill="hold">
                                          <p:stCondLst>
                                            <p:cond delay="499"/>
                                          </p:stCondLst>
                                        </p:cTn>
                                        <p:tgtEl>
                                          <p:spTgt spid="427040"/>
                                        </p:tgtEl>
                                        <p:attrNameLst>
                                          <p:attrName>style.visibility</p:attrName>
                                        </p:attrNameLst>
                                      </p:cBhvr>
                                      <p:to>
                                        <p:strVal val="visible"/>
                                      </p:to>
                                    </p:set>
                                  </p:childTnLst>
                                  <p:subTnLst>
                                    <p:set>
                                      <p:cBhvr override="childStyle">
                                        <p:cTn dur="1" fill="hold" display="0" masterRel="nextClick" afterEffect="1"/>
                                        <p:tgtEl>
                                          <p:spTgt spid="427040"/>
                                        </p:tgtEl>
                                        <p:attrNameLst>
                                          <p:attrName>style.visibility</p:attrName>
                                        </p:attrNameLst>
                                      </p:cBhvr>
                                      <p:to>
                                        <p:strVal val="hidden"/>
                                      </p:to>
                                    </p:set>
                                  </p:subTnLst>
                                </p:cTn>
                              </p:par>
                            </p:childTnLst>
                          </p:cTn>
                        </p:par>
                        <p:par>
                          <p:cTn id="19" fill="hold" nodeType="afterGroup">
                            <p:stCondLst>
                              <p:cond delay="4100"/>
                            </p:stCondLst>
                            <p:childTnLst>
                              <p:par>
                                <p:cTn id="20" presetID="1" presetClass="entr" presetSubtype="0" fill="hold" nodeType="afterEffect">
                                  <p:stCondLst>
                                    <p:cond delay="600"/>
                                  </p:stCondLst>
                                  <p:childTnLst>
                                    <p:set>
                                      <p:cBhvr>
                                        <p:cTn id="21" dur="1" fill="hold">
                                          <p:stCondLst>
                                            <p:cond delay="499"/>
                                          </p:stCondLst>
                                        </p:cTn>
                                        <p:tgtEl>
                                          <p:spTgt spid="427073"/>
                                        </p:tgtEl>
                                        <p:attrNameLst>
                                          <p:attrName>style.visibility</p:attrName>
                                        </p:attrNameLst>
                                      </p:cBhvr>
                                      <p:to>
                                        <p:strVal val="visible"/>
                                      </p:to>
                                    </p:set>
                                  </p:childTnLst>
                                  <p:subTnLst>
                                    <p:animClr clrSpc="rgb" dir="cw">
                                      <p:cBhvr override="childStyle">
                                        <p:cTn dur="1" fill="hold" display="0" masterRel="nextClick" afterEffect="1"/>
                                        <p:tgtEl>
                                          <p:spTgt spid="427073"/>
                                        </p:tgtEl>
                                        <p:attrNameLst>
                                          <p:attrName>ppt_c</p:attrName>
                                        </p:attrNameLst>
                                      </p:cBhvr>
                                      <p:to>
                                        <a:srgbClr val="CBCBCB"/>
                                      </p:to>
                                    </p:animClr>
                                  </p:subTnLst>
                                </p:cTn>
                              </p:par>
                            </p:childTnLst>
                          </p:cTn>
                        </p:par>
                        <p:par>
                          <p:cTn id="22" fill="hold" nodeType="afterGroup">
                            <p:stCondLst>
                              <p:cond delay="5200"/>
                            </p:stCondLst>
                            <p:childTnLst>
                              <p:par>
                                <p:cTn id="23" presetID="1" presetClass="entr" presetSubtype="0" fill="hold" nodeType="afterEffect">
                                  <p:stCondLst>
                                    <p:cond delay="400"/>
                                  </p:stCondLst>
                                  <p:childTnLst>
                                    <p:set>
                                      <p:cBhvr>
                                        <p:cTn id="24" dur="1" fill="hold">
                                          <p:stCondLst>
                                            <p:cond delay="499"/>
                                          </p:stCondLst>
                                        </p:cTn>
                                        <p:tgtEl>
                                          <p:spTgt spid="427080"/>
                                        </p:tgtEl>
                                        <p:attrNameLst>
                                          <p:attrName>style.visibility</p:attrName>
                                        </p:attrNameLst>
                                      </p:cBhvr>
                                      <p:to>
                                        <p:strVal val="visible"/>
                                      </p:to>
                                    </p:set>
                                  </p:childTnLst>
                                  <p:subTnLst>
                                    <p:animClr clrSpc="rgb" dir="cw">
                                      <p:cBhvr override="childStyle">
                                        <p:cTn dur="1" fill="hold" display="0" masterRel="nextClick" afterEffect="1"/>
                                        <p:tgtEl>
                                          <p:spTgt spid="427080"/>
                                        </p:tgtEl>
                                        <p:attrNameLst>
                                          <p:attrName>ppt_c</p:attrName>
                                        </p:attrNameLst>
                                      </p:cBhvr>
                                      <p:to>
                                        <a:srgbClr val="CBCBCB"/>
                                      </p:to>
                                    </p:animClr>
                                  </p:subTnLst>
                                </p:cTn>
                              </p:par>
                            </p:childTnLst>
                          </p:cTn>
                        </p:par>
                        <p:par>
                          <p:cTn id="25" fill="hold" nodeType="afterGroup">
                            <p:stCondLst>
                              <p:cond delay="6100"/>
                            </p:stCondLst>
                            <p:childTnLst>
                              <p:par>
                                <p:cTn id="26" presetID="1" presetClass="entr" presetSubtype="0" fill="hold" nodeType="afterEffect">
                                  <p:stCondLst>
                                    <p:cond delay="400"/>
                                  </p:stCondLst>
                                  <p:childTnLst>
                                    <p:set>
                                      <p:cBhvr>
                                        <p:cTn id="27" dur="1" fill="hold">
                                          <p:stCondLst>
                                            <p:cond delay="499"/>
                                          </p:stCondLst>
                                        </p:cTn>
                                        <p:tgtEl>
                                          <p:spTgt spid="427087"/>
                                        </p:tgtEl>
                                        <p:attrNameLst>
                                          <p:attrName>style.visibility</p:attrName>
                                        </p:attrNameLst>
                                      </p:cBhvr>
                                      <p:to>
                                        <p:strVal val="visible"/>
                                      </p:to>
                                    </p:set>
                                  </p:childTnLst>
                                  <p:subTnLst>
                                    <p:animClr clrSpc="rgb" dir="cw">
                                      <p:cBhvr override="childStyle">
                                        <p:cTn dur="1" fill="hold" display="0" masterRel="nextClick" afterEffect="1"/>
                                        <p:tgtEl>
                                          <p:spTgt spid="427087"/>
                                        </p:tgtEl>
                                        <p:attrNameLst>
                                          <p:attrName>ppt_c</p:attrName>
                                        </p:attrNameLst>
                                      </p:cBhvr>
                                      <p:to>
                                        <a:srgbClr val="CBCBCB"/>
                                      </p:to>
                                    </p:animClr>
                                  </p:subTnLst>
                                </p:cTn>
                              </p:par>
                            </p:childTnLst>
                          </p:cTn>
                        </p:par>
                        <p:par>
                          <p:cTn id="28" fill="hold" nodeType="afterGroup">
                            <p:stCondLst>
                              <p:cond delay="7000"/>
                            </p:stCondLst>
                            <p:childTnLst>
                              <p:par>
                                <p:cTn id="29" presetID="1" presetClass="entr" presetSubtype="0" fill="hold" nodeType="afterEffect">
                                  <p:stCondLst>
                                    <p:cond delay="400"/>
                                  </p:stCondLst>
                                  <p:childTnLst>
                                    <p:set>
                                      <p:cBhvr>
                                        <p:cTn id="30" dur="1" fill="hold">
                                          <p:stCondLst>
                                            <p:cond delay="499"/>
                                          </p:stCondLst>
                                        </p:cTn>
                                        <p:tgtEl>
                                          <p:spTgt spid="427094"/>
                                        </p:tgtEl>
                                        <p:attrNameLst>
                                          <p:attrName>style.visibility</p:attrName>
                                        </p:attrNameLst>
                                      </p:cBhvr>
                                      <p:to>
                                        <p:strVal val="visible"/>
                                      </p:to>
                                    </p:set>
                                  </p:childTnLst>
                                  <p:subTnLst>
                                    <p:animClr clrSpc="rgb" dir="cw">
                                      <p:cBhvr override="childStyle">
                                        <p:cTn dur="1" fill="hold" display="0" masterRel="nextClick" afterEffect="1"/>
                                        <p:tgtEl>
                                          <p:spTgt spid="427094"/>
                                        </p:tgtEl>
                                        <p:attrNameLst>
                                          <p:attrName>ppt_c</p:attrName>
                                        </p:attrNameLst>
                                      </p:cBhvr>
                                      <p:to>
                                        <a:srgbClr val="CBCBCB"/>
                                      </p:to>
                                    </p:animClr>
                                  </p:subTnLst>
                                </p:cTn>
                              </p:par>
                            </p:childTnLst>
                          </p:cTn>
                        </p:par>
                        <p:par>
                          <p:cTn id="31" fill="hold" nodeType="afterGroup">
                            <p:stCondLst>
                              <p:cond delay="7900"/>
                            </p:stCondLst>
                            <p:childTnLst>
                              <p:par>
                                <p:cTn id="32" presetID="1" presetClass="entr" presetSubtype="0" fill="hold" nodeType="afterEffect">
                                  <p:stCondLst>
                                    <p:cond delay="400"/>
                                  </p:stCondLst>
                                  <p:childTnLst>
                                    <p:set>
                                      <p:cBhvr>
                                        <p:cTn id="33" dur="1" fill="hold">
                                          <p:stCondLst>
                                            <p:cond delay="499"/>
                                          </p:stCondLst>
                                        </p:cTn>
                                        <p:tgtEl>
                                          <p:spTgt spid="427101"/>
                                        </p:tgtEl>
                                        <p:attrNameLst>
                                          <p:attrName>style.visibility</p:attrName>
                                        </p:attrNameLst>
                                      </p:cBhvr>
                                      <p:to>
                                        <p:strVal val="visible"/>
                                      </p:to>
                                    </p:set>
                                  </p:childTnLst>
                                  <p:subTnLst>
                                    <p:animClr clrSpc="rgb" dir="cw">
                                      <p:cBhvr override="childStyle">
                                        <p:cTn dur="1" fill="hold" display="0" masterRel="nextClick" afterEffect="1"/>
                                        <p:tgtEl>
                                          <p:spTgt spid="427101"/>
                                        </p:tgtEl>
                                        <p:attrNameLst>
                                          <p:attrName>ppt_c</p:attrName>
                                        </p:attrNameLst>
                                      </p:cBhvr>
                                      <p:to>
                                        <a:srgbClr val="CBCBCB"/>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73400" y="1981200"/>
            <a:ext cx="3021013" cy="4186238"/>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6003" name="Rectangle 3"/>
          <p:cNvSpPr>
            <a:spLocks noGrp="1" noChangeArrowheads="1"/>
          </p:cNvSpPr>
          <p:nvPr>
            <p:ph type="title"/>
          </p:nvPr>
        </p:nvSpPr>
        <p:spPr>
          <a:xfrm>
            <a:off x="512763" y="568325"/>
            <a:ext cx="7762875" cy="1143000"/>
          </a:xfrm>
        </p:spPr>
        <p:txBody>
          <a:bodyPr/>
          <a:lstStyle/>
          <a:p>
            <a:pPr>
              <a:defRPr/>
            </a:pPr>
            <a:r>
              <a:rPr lang="en-US" sz="3600" dirty="0" smtClean="0">
                <a:cs typeface="+mj-cs"/>
              </a:rPr>
              <a:t>Dynamic  lateral focusing provides multiple focal zones at depth</a:t>
            </a:r>
            <a:endParaRPr lang="en-US" dirty="0" smtClean="0">
              <a:cs typeface="+mj-cs"/>
            </a:endParaRPr>
          </a:p>
        </p:txBody>
      </p:sp>
    </p:spTree>
    <p:extLst>
      <p:ext uri="{BB962C8B-B14F-4D97-AF65-F5344CB8AC3E}">
        <p14:creationId xmlns:p14="http://schemas.microsoft.com/office/powerpoint/2010/main" val="2255371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1026"/>
          <p:cNvSpPr>
            <a:spLocks noGrp="1" noChangeArrowheads="1"/>
          </p:cNvSpPr>
          <p:nvPr>
            <p:ph type="title"/>
          </p:nvPr>
        </p:nvSpPr>
        <p:spPr/>
        <p:txBody>
          <a:bodyPr/>
          <a:lstStyle/>
          <a:p>
            <a:pPr>
              <a:defRPr/>
            </a:pPr>
            <a:r>
              <a:rPr lang="en-US" sz="2400" smtClean="0">
                <a:effectLst/>
                <a:cs typeface="+mj-cs"/>
              </a:rPr>
              <a:t>Axial resolution is determined by spatial pulse length, which in turn is dictated by transducer frequency</a:t>
            </a:r>
          </a:p>
        </p:txBody>
      </p:sp>
      <p:pic>
        <p:nvPicPr>
          <p:cNvPr id="258051" name="Picture 102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92300" y="3003550"/>
            <a:ext cx="5384800" cy="3074988"/>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8052" name="Text Box 1028"/>
          <p:cNvSpPr txBox="1">
            <a:spLocks noChangeArrowheads="1"/>
          </p:cNvSpPr>
          <p:nvPr/>
        </p:nvSpPr>
        <p:spPr bwMode="auto">
          <a:xfrm>
            <a:off x="920750" y="1992313"/>
            <a:ext cx="7327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cs typeface="+mn-cs"/>
              </a:rPr>
              <a:t>Good axial resolution: the ability to distinguish adjacent structures in the vertical axis. </a:t>
            </a:r>
          </a:p>
        </p:txBody>
      </p:sp>
    </p:spTree>
    <p:extLst>
      <p:ext uri="{BB962C8B-B14F-4D97-AF65-F5344CB8AC3E}">
        <p14:creationId xmlns:p14="http://schemas.microsoft.com/office/powerpoint/2010/main" val="1704603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defRPr/>
            </a:pPr>
            <a:r>
              <a:rPr lang="en-US" sz="3600" dirty="0" smtClean="0">
                <a:cs typeface="+mj-cs"/>
              </a:rPr>
              <a:t>The Third Dimension- </a:t>
            </a:r>
            <a:br>
              <a:rPr lang="en-US" sz="3600" dirty="0" smtClean="0">
                <a:cs typeface="+mj-cs"/>
              </a:rPr>
            </a:br>
            <a:r>
              <a:rPr lang="en-US" sz="3600" dirty="0" smtClean="0">
                <a:cs typeface="+mj-cs"/>
              </a:rPr>
              <a:t>the elevation plane</a:t>
            </a:r>
          </a:p>
        </p:txBody>
      </p:sp>
      <p:pic>
        <p:nvPicPr>
          <p:cNvPr id="72711" name="Picture 7" descr="ELEVAT"/>
          <p:cNvPicPr>
            <a:picLocks noGrp="1" noChangeAspect="1" noChangeArrowheads="1"/>
          </p:cNvPicPr>
          <p:nvPr>
            <p:ph type="chart" sz="half" idx="1"/>
          </p:nvPr>
        </p:nvPicPr>
        <p:blipFill>
          <a:blip r:embed="rId3" cstate="screen">
            <a:extLst>
              <a:ext uri="{28A0092B-C50C-407E-A947-70E740481C1C}">
                <a14:useLocalDpi xmlns:a14="http://schemas.microsoft.com/office/drawing/2010/main"/>
              </a:ext>
            </a:extLst>
          </a:blip>
          <a:srcRect/>
          <a:stretch>
            <a:fillRect/>
          </a:stretch>
        </p:blipFill>
        <p:spPr>
          <a:xfrm>
            <a:off x="1022350" y="2000250"/>
            <a:ext cx="2428875" cy="4114800"/>
          </a:xfrm>
          <a:ln w="28575">
            <a:solidFill>
              <a:schemeClr val="folHlink"/>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72710" name="Rectangle 6"/>
          <p:cNvSpPr>
            <a:spLocks noGrp="1" noChangeArrowheads="1"/>
          </p:cNvSpPr>
          <p:nvPr>
            <p:ph type="body" sz="half" idx="2"/>
          </p:nvPr>
        </p:nvSpPr>
        <p:spPr>
          <a:xfrm>
            <a:off x="4057650" y="1962150"/>
            <a:ext cx="4440238" cy="4114800"/>
          </a:xfrm>
        </p:spPr>
        <p:txBody>
          <a:bodyPr/>
          <a:lstStyle/>
          <a:p>
            <a:pPr>
              <a:defRPr/>
            </a:pPr>
            <a:r>
              <a:rPr lang="en-US" sz="2800" b="0" smtClean="0">
                <a:cs typeface="+mn-cs"/>
              </a:rPr>
              <a:t>AKA – slice thickness</a:t>
            </a:r>
          </a:p>
          <a:p>
            <a:pPr>
              <a:defRPr/>
            </a:pPr>
            <a:r>
              <a:rPr lang="ja-JP" altLang="en-US" sz="2800" b="0" smtClean="0">
                <a:latin typeface="Arial"/>
                <a:cs typeface="+mn-cs"/>
              </a:rPr>
              <a:t>“</a:t>
            </a:r>
            <a:r>
              <a:rPr lang="en-US" sz="2800" b="0" smtClean="0">
                <a:cs typeface="+mn-cs"/>
              </a:rPr>
              <a:t>slice thickness</a:t>
            </a:r>
            <a:r>
              <a:rPr lang="ja-JP" altLang="en-US" sz="2800" b="0" smtClean="0">
                <a:latin typeface="Arial"/>
                <a:cs typeface="+mn-cs"/>
              </a:rPr>
              <a:t>”</a:t>
            </a:r>
            <a:r>
              <a:rPr lang="en-US" sz="2800" b="0" smtClean="0">
                <a:cs typeface="+mn-cs"/>
              </a:rPr>
              <a:t> varies with depth. </a:t>
            </a:r>
          </a:p>
          <a:p>
            <a:pPr>
              <a:defRPr/>
            </a:pPr>
            <a:r>
              <a:rPr lang="en-US" sz="2800" b="0" smtClean="0">
                <a:cs typeface="+mn-cs"/>
              </a:rPr>
              <a:t>focal point is fixed and determined by transducer design and frequency</a:t>
            </a:r>
          </a:p>
        </p:txBody>
      </p:sp>
    </p:spTree>
    <p:extLst>
      <p:ext uri="{BB962C8B-B14F-4D97-AF65-F5344CB8AC3E}">
        <p14:creationId xmlns:p14="http://schemas.microsoft.com/office/powerpoint/2010/main" val="7812905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21" name="Group 2"/>
          <p:cNvGrpSpPr>
            <a:grpSpLocks/>
          </p:cNvGrpSpPr>
          <p:nvPr/>
        </p:nvGrpSpPr>
        <p:grpSpPr bwMode="auto">
          <a:xfrm>
            <a:off x="1422400" y="2133600"/>
            <a:ext cx="2295525" cy="3397250"/>
            <a:chOff x="3040" y="1124"/>
            <a:chExt cx="1028" cy="1352"/>
          </a:xfrm>
        </p:grpSpPr>
        <p:grpSp>
          <p:nvGrpSpPr>
            <p:cNvPr id="235528" name="Group 3"/>
            <p:cNvGrpSpPr>
              <a:grpSpLocks/>
            </p:cNvGrpSpPr>
            <p:nvPr/>
          </p:nvGrpSpPr>
          <p:grpSpPr bwMode="auto">
            <a:xfrm>
              <a:off x="3339" y="1648"/>
              <a:ext cx="405" cy="818"/>
              <a:chOff x="3339" y="1648"/>
              <a:chExt cx="405" cy="818"/>
            </a:xfrm>
          </p:grpSpPr>
          <p:sp>
            <p:nvSpPr>
              <p:cNvPr id="79876" name="Freeform 4"/>
              <p:cNvSpPr>
                <a:spLocks/>
              </p:cNvSpPr>
              <p:nvPr/>
            </p:nvSpPr>
            <p:spPr bwMode="auto">
              <a:xfrm>
                <a:off x="3339" y="1648"/>
                <a:ext cx="405" cy="818"/>
              </a:xfrm>
              <a:custGeom>
                <a:avLst/>
                <a:gdLst>
                  <a:gd name="T0" fmla="*/ 34 w 405"/>
                  <a:gd name="T1" fmla="*/ 0 h 818"/>
                  <a:gd name="T2" fmla="*/ 65 w 405"/>
                  <a:gd name="T3" fmla="*/ 131 h 818"/>
                  <a:gd name="T4" fmla="*/ 78 w 405"/>
                  <a:gd name="T5" fmla="*/ 370 h 818"/>
                  <a:gd name="T6" fmla="*/ 87 w 405"/>
                  <a:gd name="T7" fmla="*/ 459 h 818"/>
                  <a:gd name="T8" fmla="*/ 65 w 405"/>
                  <a:gd name="T9" fmla="*/ 567 h 818"/>
                  <a:gd name="T10" fmla="*/ 37 w 405"/>
                  <a:gd name="T11" fmla="*/ 709 h 818"/>
                  <a:gd name="T12" fmla="*/ 0 w 405"/>
                  <a:gd name="T13" fmla="*/ 803 h 818"/>
                  <a:gd name="T14" fmla="*/ 0 w 405"/>
                  <a:gd name="T15" fmla="*/ 813 h 818"/>
                  <a:gd name="T16" fmla="*/ 221 w 405"/>
                  <a:gd name="T17" fmla="*/ 813 h 818"/>
                  <a:gd name="T18" fmla="*/ 398 w 405"/>
                  <a:gd name="T19" fmla="*/ 817 h 818"/>
                  <a:gd name="T20" fmla="*/ 404 w 405"/>
                  <a:gd name="T21" fmla="*/ 817 h 818"/>
                  <a:gd name="T22" fmla="*/ 370 w 405"/>
                  <a:gd name="T23" fmla="*/ 741 h 818"/>
                  <a:gd name="T24" fmla="*/ 335 w 405"/>
                  <a:gd name="T25" fmla="*/ 630 h 818"/>
                  <a:gd name="T26" fmla="*/ 314 w 405"/>
                  <a:gd name="T27" fmla="*/ 522 h 818"/>
                  <a:gd name="T28" fmla="*/ 304 w 405"/>
                  <a:gd name="T29" fmla="*/ 463 h 818"/>
                  <a:gd name="T30" fmla="*/ 307 w 405"/>
                  <a:gd name="T31" fmla="*/ 331 h 818"/>
                  <a:gd name="T32" fmla="*/ 307 w 405"/>
                  <a:gd name="T33" fmla="*/ 229 h 818"/>
                  <a:gd name="T34" fmla="*/ 320 w 405"/>
                  <a:gd name="T35" fmla="*/ 108 h 818"/>
                  <a:gd name="T36" fmla="*/ 351 w 405"/>
                  <a:gd name="T37" fmla="*/ 30 h 818"/>
                  <a:gd name="T38" fmla="*/ 351 w 405"/>
                  <a:gd name="T39" fmla="*/ 0 h 818"/>
                  <a:gd name="T40" fmla="*/ 34 w 405"/>
                  <a:gd name="T41"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818">
                    <a:moveTo>
                      <a:pt x="34" y="0"/>
                    </a:moveTo>
                    <a:lnTo>
                      <a:pt x="65" y="131"/>
                    </a:lnTo>
                    <a:lnTo>
                      <a:pt x="78" y="370"/>
                    </a:lnTo>
                    <a:lnTo>
                      <a:pt x="87" y="459"/>
                    </a:lnTo>
                    <a:lnTo>
                      <a:pt x="65" y="567"/>
                    </a:lnTo>
                    <a:lnTo>
                      <a:pt x="37" y="709"/>
                    </a:lnTo>
                    <a:lnTo>
                      <a:pt x="0" y="803"/>
                    </a:lnTo>
                    <a:lnTo>
                      <a:pt x="0" y="813"/>
                    </a:lnTo>
                    <a:lnTo>
                      <a:pt x="221" y="813"/>
                    </a:lnTo>
                    <a:lnTo>
                      <a:pt x="398" y="817"/>
                    </a:lnTo>
                    <a:lnTo>
                      <a:pt x="404" y="817"/>
                    </a:lnTo>
                    <a:lnTo>
                      <a:pt x="370" y="741"/>
                    </a:lnTo>
                    <a:lnTo>
                      <a:pt x="335" y="630"/>
                    </a:lnTo>
                    <a:lnTo>
                      <a:pt x="314" y="522"/>
                    </a:lnTo>
                    <a:lnTo>
                      <a:pt x="304" y="463"/>
                    </a:lnTo>
                    <a:lnTo>
                      <a:pt x="307" y="331"/>
                    </a:lnTo>
                    <a:lnTo>
                      <a:pt x="307" y="229"/>
                    </a:lnTo>
                    <a:lnTo>
                      <a:pt x="320" y="108"/>
                    </a:lnTo>
                    <a:lnTo>
                      <a:pt x="351" y="30"/>
                    </a:lnTo>
                    <a:lnTo>
                      <a:pt x="351" y="0"/>
                    </a:lnTo>
                    <a:lnTo>
                      <a:pt x="34" y="0"/>
                    </a:lnTo>
                  </a:path>
                </a:pathLst>
              </a:custGeom>
              <a:pattFill prst="pct20">
                <a:fgClr>
                  <a:schemeClr val="accent1"/>
                </a:fgClr>
                <a:bgClr>
                  <a:schemeClr val="bg1"/>
                </a:bgClr>
              </a:patt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77" name="Freeform 5"/>
              <p:cNvSpPr>
                <a:spLocks/>
              </p:cNvSpPr>
              <p:nvPr/>
            </p:nvSpPr>
            <p:spPr bwMode="auto">
              <a:xfrm>
                <a:off x="3541" y="2095"/>
                <a:ext cx="128" cy="187"/>
              </a:xfrm>
              <a:custGeom>
                <a:avLst/>
                <a:gdLst>
                  <a:gd name="T0" fmla="*/ 99 w 128"/>
                  <a:gd name="T1" fmla="*/ 0 h 187"/>
                  <a:gd name="T2" fmla="*/ 0 w 128"/>
                  <a:gd name="T3" fmla="*/ 69 h 187"/>
                  <a:gd name="T4" fmla="*/ 31 w 128"/>
                  <a:gd name="T5" fmla="*/ 75 h 187"/>
                  <a:gd name="T6" fmla="*/ 49 w 128"/>
                  <a:gd name="T7" fmla="*/ 85 h 187"/>
                  <a:gd name="T8" fmla="*/ 65 w 128"/>
                  <a:gd name="T9" fmla="*/ 101 h 187"/>
                  <a:gd name="T10" fmla="*/ 71 w 128"/>
                  <a:gd name="T11" fmla="*/ 130 h 187"/>
                  <a:gd name="T12" fmla="*/ 74 w 128"/>
                  <a:gd name="T13" fmla="*/ 166 h 187"/>
                  <a:gd name="T14" fmla="*/ 68 w 128"/>
                  <a:gd name="T15" fmla="*/ 173 h 187"/>
                  <a:gd name="T16" fmla="*/ 71 w 128"/>
                  <a:gd name="T17" fmla="*/ 186 h 187"/>
                  <a:gd name="T18" fmla="*/ 127 w 128"/>
                  <a:gd name="T19" fmla="*/ 137 h 187"/>
                  <a:gd name="T20" fmla="*/ 99 w 128"/>
                  <a:gd name="T2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87">
                    <a:moveTo>
                      <a:pt x="99" y="0"/>
                    </a:moveTo>
                    <a:lnTo>
                      <a:pt x="0" y="69"/>
                    </a:lnTo>
                    <a:lnTo>
                      <a:pt x="31" y="75"/>
                    </a:lnTo>
                    <a:lnTo>
                      <a:pt x="49" y="85"/>
                    </a:lnTo>
                    <a:lnTo>
                      <a:pt x="65" y="101"/>
                    </a:lnTo>
                    <a:lnTo>
                      <a:pt x="71" y="130"/>
                    </a:lnTo>
                    <a:lnTo>
                      <a:pt x="74" y="166"/>
                    </a:lnTo>
                    <a:lnTo>
                      <a:pt x="68" y="173"/>
                    </a:lnTo>
                    <a:lnTo>
                      <a:pt x="71" y="186"/>
                    </a:lnTo>
                    <a:lnTo>
                      <a:pt x="127" y="137"/>
                    </a:lnTo>
                    <a:lnTo>
                      <a:pt x="9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35529" name="Group 6"/>
            <p:cNvGrpSpPr>
              <a:grpSpLocks/>
            </p:cNvGrpSpPr>
            <p:nvPr/>
          </p:nvGrpSpPr>
          <p:grpSpPr bwMode="auto">
            <a:xfrm>
              <a:off x="3040" y="1124"/>
              <a:ext cx="1028" cy="1352"/>
              <a:chOff x="3040" y="1124"/>
              <a:chExt cx="1028" cy="1352"/>
            </a:xfrm>
          </p:grpSpPr>
          <p:sp>
            <p:nvSpPr>
              <p:cNvPr id="79879" name="AutoShape 7"/>
              <p:cNvSpPr>
                <a:spLocks noChangeArrowheads="1"/>
              </p:cNvSpPr>
              <p:nvPr/>
            </p:nvSpPr>
            <p:spPr bwMode="auto">
              <a:xfrm>
                <a:off x="3365" y="1124"/>
                <a:ext cx="657" cy="509"/>
              </a:xfrm>
              <a:prstGeom prst="cube">
                <a:avLst>
                  <a:gd name="adj" fmla="val 6287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80" name="Freeform 8"/>
              <p:cNvSpPr>
                <a:spLocks/>
              </p:cNvSpPr>
              <p:nvPr/>
            </p:nvSpPr>
            <p:spPr bwMode="auto">
              <a:xfrm>
                <a:off x="3651" y="1639"/>
                <a:ext cx="115" cy="837"/>
              </a:xfrm>
              <a:custGeom>
                <a:avLst/>
                <a:gdLst>
                  <a:gd name="T0" fmla="*/ 61 w 115"/>
                  <a:gd name="T1" fmla="*/ 0 h 837"/>
                  <a:gd name="T2" fmla="*/ 26 w 115"/>
                  <a:gd name="T3" fmla="*/ 121 h 837"/>
                  <a:gd name="T4" fmla="*/ 9 w 115"/>
                  <a:gd name="T5" fmla="*/ 241 h 837"/>
                  <a:gd name="T6" fmla="*/ 9 w 115"/>
                  <a:gd name="T7" fmla="*/ 378 h 837"/>
                  <a:gd name="T8" fmla="*/ 0 w 115"/>
                  <a:gd name="T9" fmla="*/ 458 h 837"/>
                  <a:gd name="T10" fmla="*/ 18 w 115"/>
                  <a:gd name="T11" fmla="*/ 523 h 837"/>
                  <a:gd name="T12" fmla="*/ 35 w 115"/>
                  <a:gd name="T13" fmla="*/ 627 h 837"/>
                  <a:gd name="T14" fmla="*/ 53 w 115"/>
                  <a:gd name="T15" fmla="*/ 691 h 837"/>
                  <a:gd name="T16" fmla="*/ 79 w 115"/>
                  <a:gd name="T17" fmla="*/ 764 h 837"/>
                  <a:gd name="T18" fmla="*/ 114 w 115"/>
                  <a:gd name="T19" fmla="*/ 83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37">
                    <a:moveTo>
                      <a:pt x="61" y="0"/>
                    </a:moveTo>
                    <a:lnTo>
                      <a:pt x="26" y="121"/>
                    </a:lnTo>
                    <a:lnTo>
                      <a:pt x="9" y="241"/>
                    </a:lnTo>
                    <a:lnTo>
                      <a:pt x="9" y="378"/>
                    </a:lnTo>
                    <a:lnTo>
                      <a:pt x="0" y="458"/>
                    </a:lnTo>
                    <a:lnTo>
                      <a:pt x="18" y="523"/>
                    </a:lnTo>
                    <a:lnTo>
                      <a:pt x="35" y="627"/>
                    </a:lnTo>
                    <a:lnTo>
                      <a:pt x="53" y="691"/>
                    </a:lnTo>
                    <a:lnTo>
                      <a:pt x="79" y="764"/>
                    </a:lnTo>
                    <a:lnTo>
                      <a:pt x="114" y="83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1" name="Freeform 9"/>
              <p:cNvSpPr>
                <a:spLocks/>
              </p:cNvSpPr>
              <p:nvPr/>
            </p:nvSpPr>
            <p:spPr bwMode="auto">
              <a:xfrm>
                <a:off x="3322" y="1647"/>
                <a:ext cx="96" cy="819"/>
              </a:xfrm>
              <a:custGeom>
                <a:avLst/>
                <a:gdLst>
                  <a:gd name="T0" fmla="*/ 44 w 96"/>
                  <a:gd name="T1" fmla="*/ 0 h 819"/>
                  <a:gd name="T2" fmla="*/ 73 w 96"/>
                  <a:gd name="T3" fmla="*/ 118 h 819"/>
                  <a:gd name="T4" fmla="*/ 88 w 96"/>
                  <a:gd name="T5" fmla="*/ 236 h 819"/>
                  <a:gd name="T6" fmla="*/ 88 w 96"/>
                  <a:gd name="T7" fmla="*/ 370 h 819"/>
                  <a:gd name="T8" fmla="*/ 95 w 96"/>
                  <a:gd name="T9" fmla="*/ 448 h 819"/>
                  <a:gd name="T10" fmla="*/ 80 w 96"/>
                  <a:gd name="T11" fmla="*/ 511 h 819"/>
                  <a:gd name="T12" fmla="*/ 66 w 96"/>
                  <a:gd name="T13" fmla="*/ 613 h 819"/>
                  <a:gd name="T14" fmla="*/ 51 w 96"/>
                  <a:gd name="T15" fmla="*/ 676 h 819"/>
                  <a:gd name="T16" fmla="*/ 29 w 96"/>
                  <a:gd name="T17" fmla="*/ 747 h 819"/>
                  <a:gd name="T18" fmla="*/ 0 w 96"/>
                  <a:gd name="T19" fmla="*/ 818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819">
                    <a:moveTo>
                      <a:pt x="44" y="0"/>
                    </a:moveTo>
                    <a:lnTo>
                      <a:pt x="73" y="118"/>
                    </a:lnTo>
                    <a:lnTo>
                      <a:pt x="88" y="236"/>
                    </a:lnTo>
                    <a:lnTo>
                      <a:pt x="88" y="370"/>
                    </a:lnTo>
                    <a:lnTo>
                      <a:pt x="95" y="448"/>
                    </a:lnTo>
                    <a:lnTo>
                      <a:pt x="80" y="511"/>
                    </a:lnTo>
                    <a:lnTo>
                      <a:pt x="66" y="613"/>
                    </a:lnTo>
                    <a:lnTo>
                      <a:pt x="51" y="676"/>
                    </a:lnTo>
                    <a:lnTo>
                      <a:pt x="29" y="747"/>
                    </a:lnTo>
                    <a:lnTo>
                      <a:pt x="0" y="81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2" name="Freeform 10"/>
              <p:cNvSpPr>
                <a:spLocks/>
              </p:cNvSpPr>
              <p:nvPr/>
            </p:nvSpPr>
            <p:spPr bwMode="auto">
              <a:xfrm>
                <a:off x="3965" y="1319"/>
                <a:ext cx="103" cy="854"/>
              </a:xfrm>
              <a:custGeom>
                <a:avLst/>
                <a:gdLst>
                  <a:gd name="T0" fmla="*/ 55 w 103"/>
                  <a:gd name="T1" fmla="*/ 0 h 854"/>
                  <a:gd name="T2" fmla="*/ 24 w 103"/>
                  <a:gd name="T3" fmla="*/ 123 h 854"/>
                  <a:gd name="T4" fmla="*/ 8 w 103"/>
                  <a:gd name="T5" fmla="*/ 246 h 854"/>
                  <a:gd name="T6" fmla="*/ 8 w 103"/>
                  <a:gd name="T7" fmla="*/ 386 h 854"/>
                  <a:gd name="T8" fmla="*/ 0 w 103"/>
                  <a:gd name="T9" fmla="*/ 467 h 854"/>
                  <a:gd name="T10" fmla="*/ 16 w 103"/>
                  <a:gd name="T11" fmla="*/ 533 h 854"/>
                  <a:gd name="T12" fmla="*/ 31 w 103"/>
                  <a:gd name="T13" fmla="*/ 640 h 854"/>
                  <a:gd name="T14" fmla="*/ 47 w 103"/>
                  <a:gd name="T15" fmla="*/ 705 h 854"/>
                  <a:gd name="T16" fmla="*/ 71 w 103"/>
                  <a:gd name="T17" fmla="*/ 779 h 854"/>
                  <a:gd name="T18" fmla="*/ 102 w 103"/>
                  <a:gd name="T19" fmla="*/ 853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854">
                    <a:moveTo>
                      <a:pt x="55" y="0"/>
                    </a:moveTo>
                    <a:lnTo>
                      <a:pt x="24" y="123"/>
                    </a:lnTo>
                    <a:lnTo>
                      <a:pt x="8" y="246"/>
                    </a:lnTo>
                    <a:lnTo>
                      <a:pt x="8" y="386"/>
                    </a:lnTo>
                    <a:lnTo>
                      <a:pt x="0" y="467"/>
                    </a:lnTo>
                    <a:lnTo>
                      <a:pt x="16" y="533"/>
                    </a:lnTo>
                    <a:lnTo>
                      <a:pt x="31" y="640"/>
                    </a:lnTo>
                    <a:lnTo>
                      <a:pt x="47" y="705"/>
                    </a:lnTo>
                    <a:lnTo>
                      <a:pt x="71" y="779"/>
                    </a:lnTo>
                    <a:lnTo>
                      <a:pt x="102" y="853"/>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3" name="Line 11"/>
              <p:cNvSpPr>
                <a:spLocks noChangeShapeType="1"/>
              </p:cNvSpPr>
              <p:nvPr/>
            </p:nvSpPr>
            <p:spPr bwMode="auto">
              <a:xfrm flipH="1">
                <a:off x="3754" y="2166"/>
                <a:ext cx="309" cy="3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4" name="Line 12"/>
              <p:cNvSpPr>
                <a:spLocks noChangeShapeType="1"/>
              </p:cNvSpPr>
              <p:nvPr/>
            </p:nvSpPr>
            <p:spPr bwMode="auto">
              <a:xfrm>
                <a:off x="3322" y="2473"/>
                <a:ext cx="43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5" name="Oval 13"/>
              <p:cNvSpPr>
                <a:spLocks noChangeArrowheads="1"/>
              </p:cNvSpPr>
              <p:nvPr/>
            </p:nvSpPr>
            <p:spPr bwMode="auto">
              <a:xfrm>
                <a:off x="3494" y="2187"/>
                <a:ext cx="101" cy="107"/>
              </a:xfrm>
              <a:prstGeom prst="ellipse">
                <a:avLst/>
              </a:prstGeom>
              <a:solidFill>
                <a:schemeClr val="bg1"/>
              </a:solidFill>
              <a:ln w="508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86" name="Line 14"/>
              <p:cNvSpPr>
                <a:spLocks noChangeShapeType="1"/>
              </p:cNvSpPr>
              <p:nvPr/>
            </p:nvSpPr>
            <p:spPr bwMode="auto">
              <a:xfrm flipV="1">
                <a:off x="3523" y="2088"/>
                <a:ext cx="12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7" name="Line 15"/>
              <p:cNvSpPr>
                <a:spLocks noChangeShapeType="1"/>
              </p:cNvSpPr>
              <p:nvPr/>
            </p:nvSpPr>
            <p:spPr bwMode="auto">
              <a:xfrm flipV="1">
                <a:off x="3591" y="2232"/>
                <a:ext cx="77" cy="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8" name="Line 16"/>
              <p:cNvSpPr>
                <a:spLocks noChangeShapeType="1"/>
              </p:cNvSpPr>
              <p:nvPr/>
            </p:nvSpPr>
            <p:spPr bwMode="auto">
              <a:xfrm flipH="1">
                <a:off x="3040" y="2227"/>
                <a:ext cx="313" cy="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9" name="Line 17"/>
              <p:cNvSpPr>
                <a:spLocks noChangeShapeType="1"/>
              </p:cNvSpPr>
              <p:nvPr/>
            </p:nvSpPr>
            <p:spPr bwMode="auto">
              <a:xfrm>
                <a:off x="3730" y="2213"/>
                <a:ext cx="313" cy="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90" name="Line 18"/>
              <p:cNvSpPr>
                <a:spLocks noChangeShapeType="1"/>
              </p:cNvSpPr>
              <p:nvPr/>
            </p:nvSpPr>
            <p:spPr bwMode="auto">
              <a:xfrm flipV="1">
                <a:off x="3664" y="1885"/>
                <a:ext cx="270" cy="1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91" name="Line 19"/>
              <p:cNvSpPr>
                <a:spLocks noChangeShapeType="1"/>
              </p:cNvSpPr>
              <p:nvPr/>
            </p:nvSpPr>
            <p:spPr bwMode="auto">
              <a:xfrm flipV="1">
                <a:off x="3691" y="2003"/>
                <a:ext cx="278" cy="2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grpSp>
        <p:nvGrpSpPr>
          <p:cNvPr id="235522" name="Group 20"/>
          <p:cNvGrpSpPr>
            <a:grpSpLocks/>
          </p:cNvGrpSpPr>
          <p:nvPr/>
        </p:nvGrpSpPr>
        <p:grpSpPr bwMode="auto">
          <a:xfrm>
            <a:off x="5080000" y="3429000"/>
            <a:ext cx="1782763" cy="1554163"/>
            <a:chOff x="4401" y="1551"/>
            <a:chExt cx="712" cy="552"/>
          </a:xfrm>
        </p:grpSpPr>
        <p:sp>
          <p:nvSpPr>
            <p:cNvPr id="79893" name="Rectangle 21"/>
            <p:cNvSpPr>
              <a:spLocks noChangeArrowheads="1"/>
            </p:cNvSpPr>
            <p:nvPr/>
          </p:nvSpPr>
          <p:spPr bwMode="auto">
            <a:xfrm>
              <a:off x="4401" y="1551"/>
              <a:ext cx="712" cy="55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94" name="Freeform 22"/>
            <p:cNvSpPr>
              <a:spLocks/>
            </p:cNvSpPr>
            <p:nvPr/>
          </p:nvSpPr>
          <p:spPr bwMode="auto">
            <a:xfrm>
              <a:off x="4419" y="1915"/>
              <a:ext cx="673" cy="75"/>
            </a:xfrm>
            <a:custGeom>
              <a:avLst/>
              <a:gdLst>
                <a:gd name="T0" fmla="*/ 5 w 673"/>
                <a:gd name="T1" fmla="*/ 0 h 75"/>
                <a:gd name="T2" fmla="*/ 672 w 673"/>
                <a:gd name="T3" fmla="*/ 0 h 75"/>
                <a:gd name="T4" fmla="*/ 672 w 673"/>
                <a:gd name="T5" fmla="*/ 74 h 75"/>
                <a:gd name="T6" fmla="*/ 0 w 673"/>
                <a:gd name="T7" fmla="*/ 74 h 75"/>
                <a:gd name="T8" fmla="*/ 5 w 673"/>
                <a:gd name="T9" fmla="*/ 0 h 75"/>
              </a:gdLst>
              <a:ahLst/>
              <a:cxnLst>
                <a:cxn ang="0">
                  <a:pos x="T0" y="T1"/>
                </a:cxn>
                <a:cxn ang="0">
                  <a:pos x="T2" y="T3"/>
                </a:cxn>
                <a:cxn ang="0">
                  <a:pos x="T4" y="T5"/>
                </a:cxn>
                <a:cxn ang="0">
                  <a:pos x="T6" y="T7"/>
                </a:cxn>
                <a:cxn ang="0">
                  <a:pos x="T8" y="T9"/>
                </a:cxn>
              </a:cxnLst>
              <a:rect l="0" t="0" r="r" b="b"/>
              <a:pathLst>
                <a:path w="673" h="75">
                  <a:moveTo>
                    <a:pt x="5" y="0"/>
                  </a:moveTo>
                  <a:lnTo>
                    <a:pt x="672" y="0"/>
                  </a:lnTo>
                  <a:lnTo>
                    <a:pt x="672" y="74"/>
                  </a:lnTo>
                  <a:lnTo>
                    <a:pt x="0" y="74"/>
                  </a:lnTo>
                  <a:lnTo>
                    <a:pt x="5" y="0"/>
                  </a:lnTo>
                </a:path>
              </a:pathLst>
            </a:custGeom>
            <a:pattFill prst="pct20">
              <a:fgClr>
                <a:schemeClr val="accent1"/>
              </a:fgClr>
              <a:bgClr>
                <a:schemeClr val="bg1"/>
              </a:bgClr>
            </a:patt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9895" name="Text Box 23"/>
          <p:cNvSpPr txBox="1">
            <a:spLocks noChangeArrowheads="1"/>
          </p:cNvSpPr>
          <p:nvPr/>
        </p:nvSpPr>
        <p:spPr bwMode="auto">
          <a:xfrm>
            <a:off x="1241425" y="658813"/>
            <a:ext cx="70770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800" dirty="0">
                <a:cs typeface="+mn-cs"/>
              </a:rPr>
              <a:t>If the slice thickness is wider than the object, the surrounding tissue may be displayed along with the object of interest. </a:t>
            </a:r>
          </a:p>
        </p:txBody>
      </p:sp>
      <p:sp>
        <p:nvSpPr>
          <p:cNvPr id="79896" name="Text Box 24"/>
          <p:cNvSpPr txBox="1">
            <a:spLocks noChangeArrowheads="1"/>
          </p:cNvSpPr>
          <p:nvPr/>
        </p:nvSpPr>
        <p:spPr bwMode="auto">
          <a:xfrm>
            <a:off x="4975225" y="5307013"/>
            <a:ext cx="960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vessel</a:t>
            </a:r>
          </a:p>
        </p:txBody>
      </p:sp>
      <p:sp>
        <p:nvSpPr>
          <p:cNvPr id="79897" name="Line 25"/>
          <p:cNvSpPr>
            <a:spLocks noChangeShapeType="1"/>
          </p:cNvSpPr>
          <p:nvPr/>
        </p:nvSpPr>
        <p:spPr bwMode="auto">
          <a:xfrm flipV="1">
            <a:off x="5295900" y="4705350"/>
            <a:ext cx="514350" cy="6477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p14="http://schemas.microsoft.com/office/powerpoint/2010/main" val="14468828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69" name="Picture 3" descr="gsvTrans-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4500" y="1797050"/>
            <a:ext cx="3854450" cy="410051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37570" name="Picture 4" descr="GSV-long-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40250" y="1689100"/>
            <a:ext cx="4254500" cy="41656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14693" name="Rectangle 5"/>
          <p:cNvSpPr>
            <a:spLocks noGrp="1" noChangeArrowheads="1"/>
          </p:cNvSpPr>
          <p:nvPr>
            <p:ph type="title"/>
          </p:nvPr>
        </p:nvSpPr>
        <p:spPr/>
        <p:txBody>
          <a:bodyPr/>
          <a:lstStyle/>
          <a:p>
            <a:pPr>
              <a:defRPr/>
            </a:pPr>
            <a:r>
              <a:rPr lang="en-US" sz="2800" smtClean="0">
                <a:cs typeface="+mj-cs"/>
              </a:rPr>
              <a:t>5 MHz transducer with mid-elevation focal depth</a:t>
            </a:r>
          </a:p>
        </p:txBody>
      </p:sp>
      <p:sp>
        <p:nvSpPr>
          <p:cNvPr id="114695" name="Text Box 7"/>
          <p:cNvSpPr txBox="1">
            <a:spLocks noChangeArrowheads="1"/>
          </p:cNvSpPr>
          <p:nvPr/>
        </p:nvSpPr>
        <p:spPr bwMode="auto">
          <a:xfrm>
            <a:off x="1870075" y="5249863"/>
            <a:ext cx="720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GSV</a:t>
            </a:r>
          </a:p>
        </p:txBody>
      </p:sp>
      <p:sp>
        <p:nvSpPr>
          <p:cNvPr id="114696" name="Line 8"/>
          <p:cNvSpPr>
            <a:spLocks noChangeShapeType="1"/>
          </p:cNvSpPr>
          <p:nvPr/>
        </p:nvSpPr>
        <p:spPr bwMode="auto">
          <a:xfrm flipV="1">
            <a:off x="5505450" y="3771900"/>
            <a:ext cx="19050" cy="3810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7" name="Line 9"/>
          <p:cNvSpPr>
            <a:spLocks noChangeShapeType="1"/>
          </p:cNvSpPr>
          <p:nvPr/>
        </p:nvSpPr>
        <p:spPr bwMode="auto">
          <a:xfrm flipH="1" flipV="1">
            <a:off x="7391400" y="3752850"/>
            <a:ext cx="19050" cy="4381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8" name="Line 10"/>
          <p:cNvSpPr>
            <a:spLocks noChangeShapeType="1"/>
          </p:cNvSpPr>
          <p:nvPr/>
        </p:nvSpPr>
        <p:spPr bwMode="auto">
          <a:xfrm flipV="1">
            <a:off x="6000750" y="3810000"/>
            <a:ext cx="0" cy="4000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9" name="Line 11"/>
          <p:cNvSpPr>
            <a:spLocks noChangeShapeType="1"/>
          </p:cNvSpPr>
          <p:nvPr/>
        </p:nvSpPr>
        <p:spPr bwMode="auto">
          <a:xfrm flipV="1">
            <a:off x="5143500" y="3829050"/>
            <a:ext cx="19050" cy="3048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0" name="Line 12"/>
          <p:cNvSpPr>
            <a:spLocks noChangeShapeType="1"/>
          </p:cNvSpPr>
          <p:nvPr/>
        </p:nvSpPr>
        <p:spPr bwMode="auto">
          <a:xfrm>
            <a:off x="5124450" y="2762250"/>
            <a:ext cx="38100" cy="5905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1" name="Line 13"/>
          <p:cNvSpPr>
            <a:spLocks noChangeShapeType="1"/>
          </p:cNvSpPr>
          <p:nvPr/>
        </p:nvSpPr>
        <p:spPr bwMode="auto">
          <a:xfrm flipH="1">
            <a:off x="5638800" y="2895600"/>
            <a:ext cx="1905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2" name="Line 14"/>
          <p:cNvSpPr>
            <a:spLocks noChangeShapeType="1"/>
          </p:cNvSpPr>
          <p:nvPr/>
        </p:nvSpPr>
        <p:spPr bwMode="auto">
          <a:xfrm flipH="1">
            <a:off x="6038850" y="2876550"/>
            <a:ext cx="1905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3" name="Line 15"/>
          <p:cNvSpPr>
            <a:spLocks noChangeShapeType="1"/>
          </p:cNvSpPr>
          <p:nvPr/>
        </p:nvSpPr>
        <p:spPr bwMode="auto">
          <a:xfrm>
            <a:off x="7353300" y="3028950"/>
            <a:ext cx="0" cy="3810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4" name="Text Box 16"/>
          <p:cNvSpPr txBox="1">
            <a:spLocks noChangeArrowheads="1"/>
          </p:cNvSpPr>
          <p:nvPr/>
        </p:nvSpPr>
        <p:spPr bwMode="auto">
          <a:xfrm>
            <a:off x="2917825" y="6011863"/>
            <a:ext cx="2668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Partial volume effect</a:t>
            </a:r>
          </a:p>
        </p:txBody>
      </p:sp>
    </p:spTree>
    <p:extLst>
      <p:ext uri="{BB962C8B-B14F-4D97-AF65-F5344CB8AC3E}">
        <p14:creationId xmlns:p14="http://schemas.microsoft.com/office/powerpoint/2010/main" val="39597807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465263" y="247650"/>
            <a:ext cx="6365875" cy="1143000"/>
          </a:xfrm>
        </p:spPr>
        <p:txBody>
          <a:bodyPr/>
          <a:lstStyle/>
          <a:p>
            <a:pPr>
              <a:defRPr/>
            </a:pPr>
            <a:r>
              <a:rPr lang="en-US" sz="2800" smtClean="0">
                <a:cs typeface="+mj-cs"/>
              </a:rPr>
              <a:t>High frequency transducer with short (superficial) elevation focus</a:t>
            </a:r>
          </a:p>
        </p:txBody>
      </p:sp>
      <p:pic>
        <p:nvPicPr>
          <p:cNvPr id="239618" name="Picture 3" descr="gsv-long-1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73600" y="1778000"/>
            <a:ext cx="4178300" cy="41021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39619" name="Picture 4" descr="gsv-trans-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4800" y="1701800"/>
            <a:ext cx="3917950" cy="417671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15717" name="Line 5"/>
          <p:cNvSpPr>
            <a:spLocks noChangeShapeType="1"/>
          </p:cNvSpPr>
          <p:nvPr/>
        </p:nvSpPr>
        <p:spPr bwMode="auto">
          <a:xfrm flipH="1" flipV="1">
            <a:off x="7334250" y="3924300"/>
            <a:ext cx="38100" cy="7810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18" name="Line 6"/>
          <p:cNvSpPr>
            <a:spLocks noChangeShapeType="1"/>
          </p:cNvSpPr>
          <p:nvPr/>
        </p:nvSpPr>
        <p:spPr bwMode="auto">
          <a:xfrm flipH="1" flipV="1">
            <a:off x="6800850" y="3943350"/>
            <a:ext cx="38100" cy="5715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19" name="Line 7"/>
          <p:cNvSpPr>
            <a:spLocks noChangeShapeType="1"/>
          </p:cNvSpPr>
          <p:nvPr/>
        </p:nvSpPr>
        <p:spPr bwMode="auto">
          <a:xfrm>
            <a:off x="2762250" y="3048000"/>
            <a:ext cx="0" cy="3429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0" name="Line 8"/>
          <p:cNvSpPr>
            <a:spLocks noChangeShapeType="1"/>
          </p:cNvSpPr>
          <p:nvPr/>
        </p:nvSpPr>
        <p:spPr bwMode="auto">
          <a:xfrm flipV="1">
            <a:off x="5695950" y="3962400"/>
            <a:ext cx="0" cy="5524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1" name="Line 9"/>
          <p:cNvSpPr>
            <a:spLocks noChangeShapeType="1"/>
          </p:cNvSpPr>
          <p:nvPr/>
        </p:nvSpPr>
        <p:spPr bwMode="auto">
          <a:xfrm>
            <a:off x="5695950" y="3048000"/>
            <a:ext cx="38100" cy="457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2" name="Line 10"/>
          <p:cNvSpPr>
            <a:spLocks noChangeShapeType="1"/>
          </p:cNvSpPr>
          <p:nvPr/>
        </p:nvSpPr>
        <p:spPr bwMode="auto">
          <a:xfrm>
            <a:off x="6724650" y="3124200"/>
            <a:ext cx="38100" cy="4381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3" name="Line 11"/>
          <p:cNvSpPr>
            <a:spLocks noChangeShapeType="1"/>
          </p:cNvSpPr>
          <p:nvPr/>
        </p:nvSpPr>
        <p:spPr bwMode="auto">
          <a:xfrm>
            <a:off x="7315200" y="3067050"/>
            <a:ext cx="0" cy="457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4" name="Text Box 12"/>
          <p:cNvSpPr txBox="1">
            <a:spLocks noChangeArrowheads="1"/>
          </p:cNvSpPr>
          <p:nvPr/>
        </p:nvSpPr>
        <p:spPr bwMode="auto">
          <a:xfrm>
            <a:off x="2212975" y="5345113"/>
            <a:ext cx="720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GSV</a:t>
            </a:r>
          </a:p>
        </p:txBody>
      </p:sp>
    </p:spTree>
    <p:extLst>
      <p:ext uri="{BB962C8B-B14F-4D97-AF65-F5344CB8AC3E}">
        <p14:creationId xmlns:p14="http://schemas.microsoft.com/office/powerpoint/2010/main" val="9313848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p:cNvGrpSpPr>
            <a:grpSpLocks/>
          </p:cNvGrpSpPr>
          <p:nvPr/>
        </p:nvGrpSpPr>
        <p:grpSpPr bwMode="auto">
          <a:xfrm>
            <a:off x="876300" y="1790700"/>
            <a:ext cx="1893888" cy="4090988"/>
            <a:chOff x="3324" y="1242"/>
            <a:chExt cx="695" cy="1335"/>
          </a:xfrm>
        </p:grpSpPr>
        <p:sp>
          <p:nvSpPr>
            <p:cNvPr id="80899" name="Freeform 3"/>
            <p:cNvSpPr>
              <a:spLocks/>
            </p:cNvSpPr>
            <p:nvPr/>
          </p:nvSpPr>
          <p:spPr bwMode="auto">
            <a:xfrm>
              <a:off x="3541" y="2095"/>
              <a:ext cx="128" cy="187"/>
            </a:xfrm>
            <a:custGeom>
              <a:avLst/>
              <a:gdLst>
                <a:gd name="T0" fmla="*/ 99 w 128"/>
                <a:gd name="T1" fmla="*/ 0 h 187"/>
                <a:gd name="T2" fmla="*/ 0 w 128"/>
                <a:gd name="T3" fmla="*/ 69 h 187"/>
                <a:gd name="T4" fmla="*/ 31 w 128"/>
                <a:gd name="T5" fmla="*/ 75 h 187"/>
                <a:gd name="T6" fmla="*/ 49 w 128"/>
                <a:gd name="T7" fmla="*/ 85 h 187"/>
                <a:gd name="T8" fmla="*/ 65 w 128"/>
                <a:gd name="T9" fmla="*/ 101 h 187"/>
                <a:gd name="T10" fmla="*/ 71 w 128"/>
                <a:gd name="T11" fmla="*/ 130 h 187"/>
                <a:gd name="T12" fmla="*/ 74 w 128"/>
                <a:gd name="T13" fmla="*/ 166 h 187"/>
                <a:gd name="T14" fmla="*/ 68 w 128"/>
                <a:gd name="T15" fmla="*/ 173 h 187"/>
                <a:gd name="T16" fmla="*/ 71 w 128"/>
                <a:gd name="T17" fmla="*/ 186 h 187"/>
                <a:gd name="T18" fmla="*/ 127 w 128"/>
                <a:gd name="T19" fmla="*/ 137 h 187"/>
                <a:gd name="T20" fmla="*/ 99 w 128"/>
                <a:gd name="T2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87">
                  <a:moveTo>
                    <a:pt x="99" y="0"/>
                  </a:moveTo>
                  <a:lnTo>
                    <a:pt x="0" y="69"/>
                  </a:lnTo>
                  <a:lnTo>
                    <a:pt x="31" y="75"/>
                  </a:lnTo>
                  <a:lnTo>
                    <a:pt x="49" y="85"/>
                  </a:lnTo>
                  <a:lnTo>
                    <a:pt x="65" y="101"/>
                  </a:lnTo>
                  <a:lnTo>
                    <a:pt x="71" y="130"/>
                  </a:lnTo>
                  <a:lnTo>
                    <a:pt x="74" y="166"/>
                  </a:lnTo>
                  <a:lnTo>
                    <a:pt x="68" y="173"/>
                  </a:lnTo>
                  <a:lnTo>
                    <a:pt x="71" y="186"/>
                  </a:lnTo>
                  <a:lnTo>
                    <a:pt x="127" y="137"/>
                  </a:lnTo>
                  <a:lnTo>
                    <a:pt x="9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0" name="AutoShape 4"/>
            <p:cNvSpPr>
              <a:spLocks noChangeArrowheads="1"/>
            </p:cNvSpPr>
            <p:nvPr/>
          </p:nvSpPr>
          <p:spPr bwMode="auto">
            <a:xfrm>
              <a:off x="3324" y="1252"/>
              <a:ext cx="666" cy="389"/>
            </a:xfrm>
            <a:prstGeom prst="cube">
              <a:avLst>
                <a:gd name="adj" fmla="val 6287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01" name="Oval 5"/>
            <p:cNvSpPr>
              <a:spLocks noChangeArrowheads="1"/>
            </p:cNvSpPr>
            <p:nvPr/>
          </p:nvSpPr>
          <p:spPr bwMode="auto">
            <a:xfrm>
              <a:off x="3509" y="1864"/>
              <a:ext cx="69" cy="8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02" name="Freeform 6"/>
            <p:cNvSpPr>
              <a:spLocks/>
            </p:cNvSpPr>
            <p:nvPr/>
          </p:nvSpPr>
          <p:spPr bwMode="auto">
            <a:xfrm>
              <a:off x="3592" y="1640"/>
              <a:ext cx="129" cy="929"/>
            </a:xfrm>
            <a:custGeom>
              <a:avLst/>
              <a:gdLst>
                <a:gd name="T0" fmla="*/ 128 w 129"/>
                <a:gd name="T1" fmla="*/ 0 h 929"/>
                <a:gd name="T2" fmla="*/ 112 w 129"/>
                <a:gd name="T3" fmla="*/ 8 h 929"/>
                <a:gd name="T4" fmla="*/ 96 w 129"/>
                <a:gd name="T5" fmla="*/ 16 h 929"/>
                <a:gd name="T6" fmla="*/ 88 w 129"/>
                <a:gd name="T7" fmla="*/ 32 h 929"/>
                <a:gd name="T8" fmla="*/ 72 w 129"/>
                <a:gd name="T9" fmla="*/ 32 h 929"/>
                <a:gd name="T10" fmla="*/ 64 w 129"/>
                <a:gd name="T11" fmla="*/ 48 h 929"/>
                <a:gd name="T12" fmla="*/ 48 w 129"/>
                <a:gd name="T13" fmla="*/ 56 h 929"/>
                <a:gd name="T14" fmla="*/ 40 w 129"/>
                <a:gd name="T15" fmla="*/ 72 h 929"/>
                <a:gd name="T16" fmla="*/ 32 w 129"/>
                <a:gd name="T17" fmla="*/ 88 h 929"/>
                <a:gd name="T18" fmla="*/ 16 w 129"/>
                <a:gd name="T19" fmla="*/ 88 h 929"/>
                <a:gd name="T20" fmla="*/ 16 w 129"/>
                <a:gd name="T21" fmla="*/ 104 h 929"/>
                <a:gd name="T22" fmla="*/ 16 w 129"/>
                <a:gd name="T23" fmla="*/ 120 h 929"/>
                <a:gd name="T24" fmla="*/ 8 w 129"/>
                <a:gd name="T25" fmla="*/ 136 h 929"/>
                <a:gd name="T26" fmla="*/ 0 w 129"/>
                <a:gd name="T27" fmla="*/ 152 h 929"/>
                <a:gd name="T28" fmla="*/ 0 w 129"/>
                <a:gd name="T29" fmla="*/ 168 h 929"/>
                <a:gd name="T30" fmla="*/ 0 w 129"/>
                <a:gd name="T31" fmla="*/ 184 h 929"/>
                <a:gd name="T32" fmla="*/ 0 w 129"/>
                <a:gd name="T33" fmla="*/ 664 h 929"/>
                <a:gd name="T34" fmla="*/ 0 w 129"/>
                <a:gd name="T35" fmla="*/ 664 h 929"/>
                <a:gd name="T36" fmla="*/ 0 w 129"/>
                <a:gd name="T37" fmla="*/ 680 h 929"/>
                <a:gd name="T38" fmla="*/ 0 w 129"/>
                <a:gd name="T39" fmla="*/ 696 h 929"/>
                <a:gd name="T40" fmla="*/ 8 w 129"/>
                <a:gd name="T41" fmla="*/ 712 h 929"/>
                <a:gd name="T42" fmla="*/ 16 w 129"/>
                <a:gd name="T43" fmla="*/ 728 h 929"/>
                <a:gd name="T44" fmla="*/ 24 w 129"/>
                <a:gd name="T45" fmla="*/ 744 h 929"/>
                <a:gd name="T46" fmla="*/ 40 w 129"/>
                <a:gd name="T47" fmla="*/ 752 h 929"/>
                <a:gd name="T48" fmla="*/ 48 w 129"/>
                <a:gd name="T49" fmla="*/ 768 h 929"/>
                <a:gd name="T50" fmla="*/ 56 w 129"/>
                <a:gd name="T51" fmla="*/ 784 h 929"/>
                <a:gd name="T52" fmla="*/ 64 w 129"/>
                <a:gd name="T53" fmla="*/ 800 h 929"/>
                <a:gd name="T54" fmla="*/ 80 w 129"/>
                <a:gd name="T55" fmla="*/ 816 h 929"/>
                <a:gd name="T56" fmla="*/ 96 w 129"/>
                <a:gd name="T57" fmla="*/ 832 h 929"/>
                <a:gd name="T58" fmla="*/ 104 w 129"/>
                <a:gd name="T59" fmla="*/ 856 h 929"/>
                <a:gd name="T60" fmla="*/ 104 w 129"/>
                <a:gd name="T61" fmla="*/ 872 h 929"/>
                <a:gd name="T62" fmla="*/ 112 w 129"/>
                <a:gd name="T63" fmla="*/ 904 h 929"/>
                <a:gd name="T64" fmla="*/ 112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128" y="0"/>
                  </a:moveTo>
                  <a:lnTo>
                    <a:pt x="112" y="8"/>
                  </a:lnTo>
                  <a:lnTo>
                    <a:pt x="96" y="16"/>
                  </a:lnTo>
                  <a:lnTo>
                    <a:pt x="88" y="32"/>
                  </a:lnTo>
                  <a:lnTo>
                    <a:pt x="72" y="32"/>
                  </a:lnTo>
                  <a:lnTo>
                    <a:pt x="64" y="48"/>
                  </a:lnTo>
                  <a:lnTo>
                    <a:pt x="48" y="56"/>
                  </a:lnTo>
                  <a:lnTo>
                    <a:pt x="40" y="72"/>
                  </a:lnTo>
                  <a:lnTo>
                    <a:pt x="32" y="88"/>
                  </a:lnTo>
                  <a:lnTo>
                    <a:pt x="16" y="88"/>
                  </a:lnTo>
                  <a:lnTo>
                    <a:pt x="16" y="104"/>
                  </a:lnTo>
                  <a:lnTo>
                    <a:pt x="16" y="120"/>
                  </a:lnTo>
                  <a:lnTo>
                    <a:pt x="8" y="136"/>
                  </a:lnTo>
                  <a:lnTo>
                    <a:pt x="0" y="152"/>
                  </a:lnTo>
                  <a:lnTo>
                    <a:pt x="0" y="168"/>
                  </a:lnTo>
                  <a:lnTo>
                    <a:pt x="0" y="184"/>
                  </a:lnTo>
                  <a:lnTo>
                    <a:pt x="0" y="664"/>
                  </a:lnTo>
                  <a:lnTo>
                    <a:pt x="0" y="664"/>
                  </a:lnTo>
                  <a:lnTo>
                    <a:pt x="0" y="680"/>
                  </a:lnTo>
                  <a:lnTo>
                    <a:pt x="0" y="696"/>
                  </a:lnTo>
                  <a:lnTo>
                    <a:pt x="8" y="712"/>
                  </a:lnTo>
                  <a:lnTo>
                    <a:pt x="16" y="728"/>
                  </a:lnTo>
                  <a:lnTo>
                    <a:pt x="24" y="744"/>
                  </a:lnTo>
                  <a:lnTo>
                    <a:pt x="40" y="752"/>
                  </a:lnTo>
                  <a:lnTo>
                    <a:pt x="48" y="768"/>
                  </a:lnTo>
                  <a:lnTo>
                    <a:pt x="56" y="784"/>
                  </a:lnTo>
                  <a:lnTo>
                    <a:pt x="64" y="800"/>
                  </a:lnTo>
                  <a:lnTo>
                    <a:pt x="80" y="816"/>
                  </a:lnTo>
                  <a:lnTo>
                    <a:pt x="96" y="832"/>
                  </a:lnTo>
                  <a:lnTo>
                    <a:pt x="104" y="856"/>
                  </a:lnTo>
                  <a:lnTo>
                    <a:pt x="104" y="872"/>
                  </a:lnTo>
                  <a:lnTo>
                    <a:pt x="112" y="904"/>
                  </a:lnTo>
                  <a:lnTo>
                    <a:pt x="112"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3" name="Freeform 7"/>
            <p:cNvSpPr>
              <a:spLocks/>
            </p:cNvSpPr>
            <p:nvPr/>
          </p:nvSpPr>
          <p:spPr bwMode="auto">
            <a:xfrm>
              <a:off x="3368" y="1648"/>
              <a:ext cx="129" cy="929"/>
            </a:xfrm>
            <a:custGeom>
              <a:avLst/>
              <a:gdLst>
                <a:gd name="T0" fmla="*/ 0 w 129"/>
                <a:gd name="T1" fmla="*/ 0 h 929"/>
                <a:gd name="T2" fmla="*/ 16 w 129"/>
                <a:gd name="T3" fmla="*/ 8 h 929"/>
                <a:gd name="T4" fmla="*/ 32 w 129"/>
                <a:gd name="T5" fmla="*/ 16 h 929"/>
                <a:gd name="T6" fmla="*/ 40 w 129"/>
                <a:gd name="T7" fmla="*/ 32 h 929"/>
                <a:gd name="T8" fmla="*/ 56 w 129"/>
                <a:gd name="T9" fmla="*/ 32 h 929"/>
                <a:gd name="T10" fmla="*/ 64 w 129"/>
                <a:gd name="T11" fmla="*/ 48 h 929"/>
                <a:gd name="T12" fmla="*/ 80 w 129"/>
                <a:gd name="T13" fmla="*/ 56 h 929"/>
                <a:gd name="T14" fmla="*/ 88 w 129"/>
                <a:gd name="T15" fmla="*/ 72 h 929"/>
                <a:gd name="T16" fmla="*/ 96 w 129"/>
                <a:gd name="T17" fmla="*/ 88 h 929"/>
                <a:gd name="T18" fmla="*/ 112 w 129"/>
                <a:gd name="T19" fmla="*/ 88 h 929"/>
                <a:gd name="T20" fmla="*/ 112 w 129"/>
                <a:gd name="T21" fmla="*/ 104 h 929"/>
                <a:gd name="T22" fmla="*/ 112 w 129"/>
                <a:gd name="T23" fmla="*/ 120 h 929"/>
                <a:gd name="T24" fmla="*/ 120 w 129"/>
                <a:gd name="T25" fmla="*/ 136 h 929"/>
                <a:gd name="T26" fmla="*/ 128 w 129"/>
                <a:gd name="T27" fmla="*/ 152 h 929"/>
                <a:gd name="T28" fmla="*/ 128 w 129"/>
                <a:gd name="T29" fmla="*/ 168 h 929"/>
                <a:gd name="T30" fmla="*/ 128 w 129"/>
                <a:gd name="T31" fmla="*/ 184 h 929"/>
                <a:gd name="T32" fmla="*/ 128 w 129"/>
                <a:gd name="T33" fmla="*/ 664 h 929"/>
                <a:gd name="T34" fmla="*/ 128 w 129"/>
                <a:gd name="T35" fmla="*/ 664 h 929"/>
                <a:gd name="T36" fmla="*/ 128 w 129"/>
                <a:gd name="T37" fmla="*/ 680 h 929"/>
                <a:gd name="T38" fmla="*/ 128 w 129"/>
                <a:gd name="T39" fmla="*/ 696 h 929"/>
                <a:gd name="T40" fmla="*/ 120 w 129"/>
                <a:gd name="T41" fmla="*/ 712 h 929"/>
                <a:gd name="T42" fmla="*/ 112 w 129"/>
                <a:gd name="T43" fmla="*/ 728 h 929"/>
                <a:gd name="T44" fmla="*/ 104 w 129"/>
                <a:gd name="T45" fmla="*/ 744 h 929"/>
                <a:gd name="T46" fmla="*/ 88 w 129"/>
                <a:gd name="T47" fmla="*/ 752 h 929"/>
                <a:gd name="T48" fmla="*/ 80 w 129"/>
                <a:gd name="T49" fmla="*/ 768 h 929"/>
                <a:gd name="T50" fmla="*/ 72 w 129"/>
                <a:gd name="T51" fmla="*/ 784 h 929"/>
                <a:gd name="T52" fmla="*/ 64 w 129"/>
                <a:gd name="T53" fmla="*/ 800 h 929"/>
                <a:gd name="T54" fmla="*/ 48 w 129"/>
                <a:gd name="T55" fmla="*/ 816 h 929"/>
                <a:gd name="T56" fmla="*/ 32 w 129"/>
                <a:gd name="T57" fmla="*/ 832 h 929"/>
                <a:gd name="T58" fmla="*/ 24 w 129"/>
                <a:gd name="T59" fmla="*/ 856 h 929"/>
                <a:gd name="T60" fmla="*/ 24 w 129"/>
                <a:gd name="T61" fmla="*/ 872 h 929"/>
                <a:gd name="T62" fmla="*/ 16 w 129"/>
                <a:gd name="T63" fmla="*/ 904 h 929"/>
                <a:gd name="T64" fmla="*/ 16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0" y="0"/>
                  </a:moveTo>
                  <a:lnTo>
                    <a:pt x="16" y="8"/>
                  </a:lnTo>
                  <a:lnTo>
                    <a:pt x="32" y="16"/>
                  </a:lnTo>
                  <a:lnTo>
                    <a:pt x="40" y="32"/>
                  </a:lnTo>
                  <a:lnTo>
                    <a:pt x="56" y="32"/>
                  </a:lnTo>
                  <a:lnTo>
                    <a:pt x="64" y="48"/>
                  </a:lnTo>
                  <a:lnTo>
                    <a:pt x="80" y="56"/>
                  </a:lnTo>
                  <a:lnTo>
                    <a:pt x="88" y="72"/>
                  </a:lnTo>
                  <a:lnTo>
                    <a:pt x="96" y="88"/>
                  </a:lnTo>
                  <a:lnTo>
                    <a:pt x="112" y="88"/>
                  </a:lnTo>
                  <a:lnTo>
                    <a:pt x="112" y="104"/>
                  </a:lnTo>
                  <a:lnTo>
                    <a:pt x="112" y="120"/>
                  </a:lnTo>
                  <a:lnTo>
                    <a:pt x="120" y="136"/>
                  </a:lnTo>
                  <a:lnTo>
                    <a:pt x="128" y="152"/>
                  </a:lnTo>
                  <a:lnTo>
                    <a:pt x="128" y="168"/>
                  </a:lnTo>
                  <a:lnTo>
                    <a:pt x="128" y="184"/>
                  </a:lnTo>
                  <a:lnTo>
                    <a:pt x="128" y="664"/>
                  </a:lnTo>
                  <a:lnTo>
                    <a:pt x="128" y="664"/>
                  </a:lnTo>
                  <a:lnTo>
                    <a:pt x="128" y="680"/>
                  </a:lnTo>
                  <a:lnTo>
                    <a:pt x="128" y="696"/>
                  </a:lnTo>
                  <a:lnTo>
                    <a:pt x="120" y="712"/>
                  </a:lnTo>
                  <a:lnTo>
                    <a:pt x="112" y="728"/>
                  </a:lnTo>
                  <a:lnTo>
                    <a:pt x="104" y="744"/>
                  </a:lnTo>
                  <a:lnTo>
                    <a:pt x="88" y="752"/>
                  </a:lnTo>
                  <a:lnTo>
                    <a:pt x="80" y="768"/>
                  </a:lnTo>
                  <a:lnTo>
                    <a:pt x="72" y="784"/>
                  </a:lnTo>
                  <a:lnTo>
                    <a:pt x="64" y="800"/>
                  </a:lnTo>
                  <a:lnTo>
                    <a:pt x="48" y="816"/>
                  </a:lnTo>
                  <a:lnTo>
                    <a:pt x="32" y="832"/>
                  </a:lnTo>
                  <a:lnTo>
                    <a:pt x="24" y="856"/>
                  </a:lnTo>
                  <a:lnTo>
                    <a:pt x="24" y="872"/>
                  </a:lnTo>
                  <a:lnTo>
                    <a:pt x="16" y="904"/>
                  </a:lnTo>
                  <a:lnTo>
                    <a:pt x="16"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4" name="Line 8"/>
            <p:cNvSpPr>
              <a:spLocks noChangeShapeType="1"/>
            </p:cNvSpPr>
            <p:nvPr/>
          </p:nvSpPr>
          <p:spPr bwMode="auto">
            <a:xfrm flipH="1">
              <a:off x="3552" y="1245"/>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5" name="Line 9"/>
            <p:cNvSpPr>
              <a:spLocks noChangeShapeType="1"/>
            </p:cNvSpPr>
            <p:nvPr/>
          </p:nvSpPr>
          <p:spPr bwMode="auto">
            <a:xfrm flipH="1">
              <a:off x="3427" y="1242"/>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6" name="Line 10"/>
            <p:cNvSpPr>
              <a:spLocks noChangeShapeType="1"/>
            </p:cNvSpPr>
            <p:nvPr/>
          </p:nvSpPr>
          <p:spPr bwMode="auto">
            <a:xfrm flipH="1">
              <a:off x="3669" y="1243"/>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7" name="Line 11"/>
            <p:cNvSpPr>
              <a:spLocks noChangeShapeType="1"/>
            </p:cNvSpPr>
            <p:nvPr/>
          </p:nvSpPr>
          <p:spPr bwMode="auto">
            <a:xfrm>
              <a:off x="3960" y="1280"/>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8" name="Line 12"/>
            <p:cNvSpPr>
              <a:spLocks noChangeShapeType="1"/>
            </p:cNvSpPr>
            <p:nvPr/>
          </p:nvSpPr>
          <p:spPr bwMode="auto">
            <a:xfrm>
              <a:off x="3928" y="1320"/>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9" name="Line 13"/>
            <p:cNvSpPr>
              <a:spLocks noChangeShapeType="1"/>
            </p:cNvSpPr>
            <p:nvPr/>
          </p:nvSpPr>
          <p:spPr bwMode="auto">
            <a:xfrm>
              <a:off x="3896" y="1352"/>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0" name="Line 14"/>
            <p:cNvSpPr>
              <a:spLocks noChangeShapeType="1"/>
            </p:cNvSpPr>
            <p:nvPr/>
          </p:nvSpPr>
          <p:spPr bwMode="auto">
            <a:xfrm>
              <a:off x="3864" y="138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1" name="Line 15"/>
            <p:cNvSpPr>
              <a:spLocks noChangeShapeType="1"/>
            </p:cNvSpPr>
            <p:nvPr/>
          </p:nvSpPr>
          <p:spPr bwMode="auto">
            <a:xfrm>
              <a:off x="3832" y="141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2" name="Line 16"/>
            <p:cNvSpPr>
              <a:spLocks noChangeShapeType="1"/>
            </p:cNvSpPr>
            <p:nvPr/>
          </p:nvSpPr>
          <p:spPr bwMode="auto">
            <a:xfrm>
              <a:off x="3800" y="144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3" name="Line 17"/>
            <p:cNvSpPr>
              <a:spLocks noChangeShapeType="1"/>
            </p:cNvSpPr>
            <p:nvPr/>
          </p:nvSpPr>
          <p:spPr bwMode="auto">
            <a:xfrm>
              <a:off x="3773" y="1483"/>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4" name="Line 18"/>
            <p:cNvSpPr>
              <a:spLocks noChangeShapeType="1"/>
            </p:cNvSpPr>
            <p:nvPr/>
          </p:nvSpPr>
          <p:spPr bwMode="auto">
            <a:xfrm>
              <a:off x="3667" y="1499"/>
              <a:ext cx="0" cy="1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5" name="Line 19"/>
            <p:cNvSpPr>
              <a:spLocks noChangeShapeType="1"/>
            </p:cNvSpPr>
            <p:nvPr/>
          </p:nvSpPr>
          <p:spPr bwMode="auto">
            <a:xfrm flipH="1">
              <a:off x="3357" y="1477"/>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6" name="Line 20"/>
            <p:cNvSpPr>
              <a:spLocks noChangeShapeType="1"/>
            </p:cNvSpPr>
            <p:nvPr/>
          </p:nvSpPr>
          <p:spPr bwMode="auto">
            <a:xfrm flipH="1">
              <a:off x="3379" y="1445"/>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7" name="Line 21"/>
            <p:cNvSpPr>
              <a:spLocks noChangeShapeType="1"/>
            </p:cNvSpPr>
            <p:nvPr/>
          </p:nvSpPr>
          <p:spPr bwMode="auto">
            <a:xfrm flipH="1">
              <a:off x="3411" y="1413"/>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8" name="Line 22"/>
            <p:cNvSpPr>
              <a:spLocks noChangeShapeType="1"/>
            </p:cNvSpPr>
            <p:nvPr/>
          </p:nvSpPr>
          <p:spPr bwMode="auto">
            <a:xfrm flipH="1">
              <a:off x="3443" y="1381"/>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9" name="Line 23"/>
            <p:cNvSpPr>
              <a:spLocks noChangeShapeType="1"/>
            </p:cNvSpPr>
            <p:nvPr/>
          </p:nvSpPr>
          <p:spPr bwMode="auto">
            <a:xfrm flipH="1">
              <a:off x="3475" y="1349"/>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0" name="Line 24"/>
            <p:cNvSpPr>
              <a:spLocks noChangeShapeType="1"/>
            </p:cNvSpPr>
            <p:nvPr/>
          </p:nvSpPr>
          <p:spPr bwMode="auto">
            <a:xfrm flipH="1">
              <a:off x="3507" y="1317"/>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1" name="Line 25"/>
            <p:cNvSpPr>
              <a:spLocks noChangeShapeType="1"/>
            </p:cNvSpPr>
            <p:nvPr/>
          </p:nvSpPr>
          <p:spPr bwMode="auto">
            <a:xfrm flipH="1">
              <a:off x="3539" y="1285"/>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2" name="Line 26"/>
            <p:cNvSpPr>
              <a:spLocks noChangeShapeType="1"/>
            </p:cNvSpPr>
            <p:nvPr/>
          </p:nvSpPr>
          <p:spPr bwMode="auto">
            <a:xfrm>
              <a:off x="3560" y="1504"/>
              <a:ext cx="0" cy="1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3" name="Line 27"/>
            <p:cNvSpPr>
              <a:spLocks noChangeShapeType="1"/>
            </p:cNvSpPr>
            <p:nvPr/>
          </p:nvSpPr>
          <p:spPr bwMode="auto">
            <a:xfrm>
              <a:off x="3432" y="1504"/>
              <a:ext cx="0" cy="1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4" name="Oval 28"/>
            <p:cNvSpPr>
              <a:spLocks noChangeArrowheads="1"/>
            </p:cNvSpPr>
            <p:nvPr/>
          </p:nvSpPr>
          <p:spPr bwMode="auto">
            <a:xfrm>
              <a:off x="3504" y="2200"/>
              <a:ext cx="69" cy="8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25" name="Freeform 29"/>
            <p:cNvSpPr>
              <a:spLocks/>
            </p:cNvSpPr>
            <p:nvPr/>
          </p:nvSpPr>
          <p:spPr bwMode="auto">
            <a:xfrm>
              <a:off x="3890" y="1387"/>
              <a:ext cx="129" cy="929"/>
            </a:xfrm>
            <a:custGeom>
              <a:avLst/>
              <a:gdLst>
                <a:gd name="T0" fmla="*/ 128 w 129"/>
                <a:gd name="T1" fmla="*/ 0 h 929"/>
                <a:gd name="T2" fmla="*/ 112 w 129"/>
                <a:gd name="T3" fmla="*/ 8 h 929"/>
                <a:gd name="T4" fmla="*/ 96 w 129"/>
                <a:gd name="T5" fmla="*/ 16 h 929"/>
                <a:gd name="T6" fmla="*/ 88 w 129"/>
                <a:gd name="T7" fmla="*/ 32 h 929"/>
                <a:gd name="T8" fmla="*/ 72 w 129"/>
                <a:gd name="T9" fmla="*/ 32 h 929"/>
                <a:gd name="T10" fmla="*/ 64 w 129"/>
                <a:gd name="T11" fmla="*/ 48 h 929"/>
                <a:gd name="T12" fmla="*/ 48 w 129"/>
                <a:gd name="T13" fmla="*/ 56 h 929"/>
                <a:gd name="T14" fmla="*/ 40 w 129"/>
                <a:gd name="T15" fmla="*/ 72 h 929"/>
                <a:gd name="T16" fmla="*/ 32 w 129"/>
                <a:gd name="T17" fmla="*/ 88 h 929"/>
                <a:gd name="T18" fmla="*/ 16 w 129"/>
                <a:gd name="T19" fmla="*/ 88 h 929"/>
                <a:gd name="T20" fmla="*/ 16 w 129"/>
                <a:gd name="T21" fmla="*/ 104 h 929"/>
                <a:gd name="T22" fmla="*/ 16 w 129"/>
                <a:gd name="T23" fmla="*/ 120 h 929"/>
                <a:gd name="T24" fmla="*/ 8 w 129"/>
                <a:gd name="T25" fmla="*/ 136 h 929"/>
                <a:gd name="T26" fmla="*/ 0 w 129"/>
                <a:gd name="T27" fmla="*/ 152 h 929"/>
                <a:gd name="T28" fmla="*/ 0 w 129"/>
                <a:gd name="T29" fmla="*/ 168 h 929"/>
                <a:gd name="T30" fmla="*/ 0 w 129"/>
                <a:gd name="T31" fmla="*/ 184 h 929"/>
                <a:gd name="T32" fmla="*/ 0 w 129"/>
                <a:gd name="T33" fmla="*/ 664 h 929"/>
                <a:gd name="T34" fmla="*/ 0 w 129"/>
                <a:gd name="T35" fmla="*/ 664 h 929"/>
                <a:gd name="T36" fmla="*/ 0 w 129"/>
                <a:gd name="T37" fmla="*/ 680 h 929"/>
                <a:gd name="T38" fmla="*/ 0 w 129"/>
                <a:gd name="T39" fmla="*/ 696 h 929"/>
                <a:gd name="T40" fmla="*/ 8 w 129"/>
                <a:gd name="T41" fmla="*/ 712 h 929"/>
                <a:gd name="T42" fmla="*/ 16 w 129"/>
                <a:gd name="T43" fmla="*/ 728 h 929"/>
                <a:gd name="T44" fmla="*/ 24 w 129"/>
                <a:gd name="T45" fmla="*/ 744 h 929"/>
                <a:gd name="T46" fmla="*/ 40 w 129"/>
                <a:gd name="T47" fmla="*/ 752 h 929"/>
                <a:gd name="T48" fmla="*/ 48 w 129"/>
                <a:gd name="T49" fmla="*/ 768 h 929"/>
                <a:gd name="T50" fmla="*/ 56 w 129"/>
                <a:gd name="T51" fmla="*/ 784 h 929"/>
                <a:gd name="T52" fmla="*/ 64 w 129"/>
                <a:gd name="T53" fmla="*/ 800 h 929"/>
                <a:gd name="T54" fmla="*/ 80 w 129"/>
                <a:gd name="T55" fmla="*/ 816 h 929"/>
                <a:gd name="T56" fmla="*/ 96 w 129"/>
                <a:gd name="T57" fmla="*/ 832 h 929"/>
                <a:gd name="T58" fmla="*/ 104 w 129"/>
                <a:gd name="T59" fmla="*/ 856 h 929"/>
                <a:gd name="T60" fmla="*/ 104 w 129"/>
                <a:gd name="T61" fmla="*/ 872 h 929"/>
                <a:gd name="T62" fmla="*/ 112 w 129"/>
                <a:gd name="T63" fmla="*/ 904 h 929"/>
                <a:gd name="T64" fmla="*/ 112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128" y="0"/>
                  </a:moveTo>
                  <a:lnTo>
                    <a:pt x="112" y="8"/>
                  </a:lnTo>
                  <a:lnTo>
                    <a:pt x="96" y="16"/>
                  </a:lnTo>
                  <a:lnTo>
                    <a:pt x="88" y="32"/>
                  </a:lnTo>
                  <a:lnTo>
                    <a:pt x="72" y="32"/>
                  </a:lnTo>
                  <a:lnTo>
                    <a:pt x="64" y="48"/>
                  </a:lnTo>
                  <a:lnTo>
                    <a:pt x="48" y="56"/>
                  </a:lnTo>
                  <a:lnTo>
                    <a:pt x="40" y="72"/>
                  </a:lnTo>
                  <a:lnTo>
                    <a:pt x="32" y="88"/>
                  </a:lnTo>
                  <a:lnTo>
                    <a:pt x="16" y="88"/>
                  </a:lnTo>
                  <a:lnTo>
                    <a:pt x="16" y="104"/>
                  </a:lnTo>
                  <a:lnTo>
                    <a:pt x="16" y="120"/>
                  </a:lnTo>
                  <a:lnTo>
                    <a:pt x="8" y="136"/>
                  </a:lnTo>
                  <a:lnTo>
                    <a:pt x="0" y="152"/>
                  </a:lnTo>
                  <a:lnTo>
                    <a:pt x="0" y="168"/>
                  </a:lnTo>
                  <a:lnTo>
                    <a:pt x="0" y="184"/>
                  </a:lnTo>
                  <a:lnTo>
                    <a:pt x="0" y="664"/>
                  </a:lnTo>
                  <a:lnTo>
                    <a:pt x="0" y="664"/>
                  </a:lnTo>
                  <a:lnTo>
                    <a:pt x="0" y="680"/>
                  </a:lnTo>
                  <a:lnTo>
                    <a:pt x="0" y="696"/>
                  </a:lnTo>
                  <a:lnTo>
                    <a:pt x="8" y="712"/>
                  </a:lnTo>
                  <a:lnTo>
                    <a:pt x="16" y="728"/>
                  </a:lnTo>
                  <a:lnTo>
                    <a:pt x="24" y="744"/>
                  </a:lnTo>
                  <a:lnTo>
                    <a:pt x="40" y="752"/>
                  </a:lnTo>
                  <a:lnTo>
                    <a:pt x="48" y="768"/>
                  </a:lnTo>
                  <a:lnTo>
                    <a:pt x="56" y="784"/>
                  </a:lnTo>
                  <a:lnTo>
                    <a:pt x="64" y="800"/>
                  </a:lnTo>
                  <a:lnTo>
                    <a:pt x="80" y="816"/>
                  </a:lnTo>
                  <a:lnTo>
                    <a:pt x="96" y="832"/>
                  </a:lnTo>
                  <a:lnTo>
                    <a:pt x="104" y="856"/>
                  </a:lnTo>
                  <a:lnTo>
                    <a:pt x="104" y="872"/>
                  </a:lnTo>
                  <a:lnTo>
                    <a:pt x="112" y="904"/>
                  </a:lnTo>
                  <a:lnTo>
                    <a:pt x="112"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6" name="Line 30"/>
            <p:cNvSpPr>
              <a:spLocks noChangeShapeType="1"/>
            </p:cNvSpPr>
            <p:nvPr/>
          </p:nvSpPr>
          <p:spPr bwMode="auto">
            <a:xfrm flipV="1">
              <a:off x="3699" y="2325"/>
              <a:ext cx="304" cy="24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7" name="Line 31"/>
            <p:cNvSpPr>
              <a:spLocks noChangeShapeType="1"/>
            </p:cNvSpPr>
            <p:nvPr/>
          </p:nvSpPr>
          <p:spPr bwMode="auto">
            <a:xfrm>
              <a:off x="3384" y="2576"/>
              <a:ext cx="31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0928" name="Text Box 32"/>
          <p:cNvSpPr txBox="1">
            <a:spLocks noChangeArrowheads="1"/>
          </p:cNvSpPr>
          <p:nvPr/>
        </p:nvSpPr>
        <p:spPr bwMode="auto">
          <a:xfrm>
            <a:off x="739775" y="506413"/>
            <a:ext cx="77946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ja-JP" altLang="en-US" sz="2800">
                <a:latin typeface="Arial"/>
                <a:cs typeface="+mn-cs"/>
              </a:rPr>
              <a:t>“</a:t>
            </a:r>
            <a:r>
              <a:rPr lang="en-US" sz="2800">
                <a:cs typeface="+mn-cs"/>
              </a:rPr>
              <a:t>Matrix</a:t>
            </a:r>
            <a:r>
              <a:rPr lang="ja-JP" altLang="en-US" sz="2800">
                <a:latin typeface="Arial"/>
                <a:cs typeface="+mn-cs"/>
              </a:rPr>
              <a:t>”</a:t>
            </a:r>
            <a:r>
              <a:rPr lang="en-US" sz="2800">
                <a:cs typeface="+mn-cs"/>
              </a:rPr>
              <a:t> transducers can provide  a more uniform elevation focal zone.</a:t>
            </a:r>
            <a:endParaRPr lang="en-US">
              <a:cs typeface="+mn-cs"/>
            </a:endParaRPr>
          </a:p>
        </p:txBody>
      </p:sp>
      <p:pic>
        <p:nvPicPr>
          <p:cNvPr id="80929" name="Picture 3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83075" y="1851025"/>
            <a:ext cx="4532313"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5269587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00" y="554567"/>
            <a:ext cx="8128000" cy="1143000"/>
          </a:xfrm>
        </p:spPr>
        <p:txBody>
          <a:bodyPr/>
          <a:lstStyle/>
          <a:p>
            <a:r>
              <a:rPr lang="en-US" sz="4000" dirty="0" smtClean="0"/>
              <a:t>Intrinsic Spectral Broadening</a:t>
            </a:r>
            <a:br>
              <a:rPr lang="en-US" sz="4000" dirty="0" smtClean="0"/>
            </a:br>
            <a:r>
              <a:rPr lang="en-US" sz="4000" dirty="0" smtClean="0"/>
              <a:t>(ISB)</a:t>
            </a:r>
            <a:endParaRPr lang="en-US" sz="4000" dirty="0"/>
          </a:p>
        </p:txBody>
      </p:sp>
      <p:sp>
        <p:nvSpPr>
          <p:cNvPr id="3" name="Content Placeholder 2"/>
          <p:cNvSpPr>
            <a:spLocks noGrp="1"/>
          </p:cNvSpPr>
          <p:nvPr>
            <p:ph idx="1"/>
          </p:nvPr>
        </p:nvSpPr>
        <p:spPr>
          <a:xfrm>
            <a:off x="912813" y="1976967"/>
            <a:ext cx="7469187" cy="4114800"/>
          </a:xfrm>
        </p:spPr>
        <p:txBody>
          <a:bodyPr/>
          <a:lstStyle/>
          <a:p>
            <a:r>
              <a:rPr lang="en-US" dirty="0" smtClean="0"/>
              <a:t>According to the Doppler equation, one should get the </a:t>
            </a:r>
            <a:r>
              <a:rPr lang="en-US" dirty="0"/>
              <a:t>s</a:t>
            </a:r>
            <a:r>
              <a:rPr lang="en-US" dirty="0" smtClean="0"/>
              <a:t>ame velocity read-out at different Doppler angles</a:t>
            </a:r>
          </a:p>
          <a:p>
            <a:r>
              <a:rPr lang="en-US" dirty="0" smtClean="0"/>
              <a:t>But, ISB artifact adversely affects this “law” of physics</a:t>
            </a:r>
            <a:endParaRPr lang="en-US" dirty="0"/>
          </a:p>
        </p:txBody>
      </p:sp>
    </p:spTree>
    <p:extLst>
      <p:ext uri="{BB962C8B-B14F-4D97-AF65-F5344CB8AC3E}">
        <p14:creationId xmlns:p14="http://schemas.microsoft.com/office/powerpoint/2010/main" val="37302542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389063" y="342900"/>
            <a:ext cx="6365875" cy="1143000"/>
          </a:xfrm>
        </p:spPr>
        <p:txBody>
          <a:bodyPr/>
          <a:lstStyle/>
          <a:p>
            <a:pPr>
              <a:defRPr/>
            </a:pPr>
            <a:r>
              <a:rPr lang="en-US" dirty="0" smtClean="0">
                <a:cs typeface="+mj-cs"/>
              </a:rPr>
              <a:t>Doppler Shift</a:t>
            </a:r>
          </a:p>
        </p:txBody>
      </p:sp>
      <p:pic>
        <p:nvPicPr>
          <p:cNvPr id="18434" name="Picture 3" descr="circle-freq-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2288" y="1409700"/>
            <a:ext cx="3394075"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descr="circles-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9175" y="1446213"/>
            <a:ext cx="340042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ferrarri-crop"/>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28750" y="2890838"/>
            <a:ext cx="1052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ferrarri-crop"/>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18125" y="2890838"/>
            <a:ext cx="1052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3" name="Text Box 7"/>
          <p:cNvSpPr txBox="1">
            <a:spLocks noChangeArrowheads="1"/>
          </p:cNvSpPr>
          <p:nvPr/>
        </p:nvSpPr>
        <p:spPr bwMode="auto">
          <a:xfrm>
            <a:off x="1319213" y="4449763"/>
            <a:ext cx="18780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a:solidFill>
                  <a:srgbClr val="FC0128"/>
                </a:solidFill>
                <a:effectLst>
                  <a:outerShdw blurRad="38100" dist="38100" dir="2700000" algn="tl">
                    <a:srgbClr val="000000"/>
                  </a:outerShdw>
                </a:effectLst>
                <a:cs typeface="+mn-cs"/>
              </a:rPr>
              <a:t>120 MPH</a:t>
            </a:r>
          </a:p>
        </p:txBody>
      </p:sp>
      <p:sp>
        <p:nvSpPr>
          <p:cNvPr id="147464" name="Text Box 8"/>
          <p:cNvSpPr txBox="1">
            <a:spLocks noChangeArrowheads="1"/>
          </p:cNvSpPr>
          <p:nvPr/>
        </p:nvSpPr>
        <p:spPr bwMode="auto">
          <a:xfrm>
            <a:off x="5537200" y="4441825"/>
            <a:ext cx="19907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a:solidFill>
                  <a:srgbClr val="FC0128"/>
                </a:solidFill>
                <a:effectLst>
                  <a:outerShdw blurRad="38100" dist="38100" dir="2700000" algn="tl">
                    <a:srgbClr val="000000"/>
                  </a:outerShdw>
                </a:effectLst>
                <a:cs typeface="+mn-cs"/>
              </a:rPr>
              <a:t>200  MPH</a:t>
            </a:r>
          </a:p>
        </p:txBody>
      </p:sp>
      <p:sp>
        <p:nvSpPr>
          <p:cNvPr id="147465" name="Text Box 9"/>
          <p:cNvSpPr txBox="1">
            <a:spLocks noChangeArrowheads="1"/>
          </p:cNvSpPr>
          <p:nvPr/>
        </p:nvSpPr>
        <p:spPr bwMode="auto">
          <a:xfrm>
            <a:off x="1187450" y="5130800"/>
            <a:ext cx="7239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dirty="0">
                <a:cs typeface="+mn-cs"/>
              </a:rPr>
              <a:t>Frequency increases in front of </a:t>
            </a:r>
            <a:r>
              <a:rPr lang="en-US" dirty="0" smtClean="0">
                <a:cs typeface="+mn-cs"/>
              </a:rPr>
              <a:t>car</a:t>
            </a:r>
            <a:r>
              <a:rPr lang="en-US" dirty="0">
                <a:cs typeface="+mn-cs"/>
              </a:rPr>
              <a:t> </a:t>
            </a:r>
            <a:r>
              <a:rPr lang="en-US" dirty="0" smtClean="0">
                <a:cs typeface="+mn-cs"/>
              </a:rPr>
              <a:t>and decreases </a:t>
            </a:r>
            <a:r>
              <a:rPr lang="en-US" dirty="0">
                <a:cs typeface="+mn-cs"/>
              </a:rPr>
              <a:t>as it moves away.</a:t>
            </a:r>
          </a:p>
          <a:p>
            <a:pPr>
              <a:spcBef>
                <a:spcPct val="50000"/>
              </a:spcBef>
              <a:defRPr/>
            </a:pPr>
            <a:r>
              <a:rPr lang="en-US" dirty="0">
                <a:cs typeface="+mn-cs"/>
              </a:rPr>
              <a:t>The faster the car goes, the greater the frequency </a:t>
            </a:r>
            <a:r>
              <a:rPr lang="ja-JP" altLang="en-US" dirty="0">
                <a:latin typeface="Arial"/>
                <a:cs typeface="+mn-cs"/>
              </a:rPr>
              <a:t>“</a:t>
            </a:r>
            <a:r>
              <a:rPr lang="en-US" dirty="0">
                <a:cs typeface="+mn-cs"/>
              </a:rPr>
              <a:t>shift</a:t>
            </a:r>
            <a:r>
              <a:rPr lang="ja-JP" altLang="en-US" dirty="0">
                <a:latin typeface="Arial"/>
                <a:cs typeface="+mn-cs"/>
              </a:rPr>
              <a:t>”</a:t>
            </a:r>
            <a:r>
              <a:rPr lang="en-US" dirty="0">
                <a:cs typeface="+mn-cs"/>
              </a:rPr>
              <a:t>.</a:t>
            </a:r>
          </a:p>
        </p:txBody>
      </p:sp>
    </p:spTree>
    <p:extLst>
      <p:ext uri="{BB962C8B-B14F-4D97-AF65-F5344CB8AC3E}">
        <p14:creationId xmlns:p14="http://schemas.microsoft.com/office/powerpoint/2010/main" val="37068043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13" name="Group 2"/>
          <p:cNvGrpSpPr>
            <a:grpSpLocks/>
          </p:cNvGrpSpPr>
          <p:nvPr/>
        </p:nvGrpSpPr>
        <p:grpSpPr bwMode="auto">
          <a:xfrm>
            <a:off x="1084263" y="3048000"/>
            <a:ext cx="2025650" cy="1963738"/>
            <a:chOff x="232" y="1168"/>
            <a:chExt cx="1436" cy="1237"/>
          </a:xfrm>
        </p:grpSpPr>
        <p:grpSp>
          <p:nvGrpSpPr>
            <p:cNvPr id="243723" name="Group 3"/>
            <p:cNvGrpSpPr>
              <a:grpSpLocks/>
            </p:cNvGrpSpPr>
            <p:nvPr/>
          </p:nvGrpSpPr>
          <p:grpSpPr bwMode="auto">
            <a:xfrm>
              <a:off x="232" y="1168"/>
              <a:ext cx="1436" cy="1237"/>
              <a:chOff x="232" y="1168"/>
              <a:chExt cx="1436" cy="1237"/>
            </a:xfrm>
          </p:grpSpPr>
          <p:sp>
            <p:nvSpPr>
              <p:cNvPr id="81924" name="Rectangle 4"/>
              <p:cNvSpPr>
                <a:spLocks noChangeArrowheads="1"/>
              </p:cNvSpPr>
              <p:nvPr/>
            </p:nvSpPr>
            <p:spPr bwMode="auto">
              <a:xfrm>
                <a:off x="232" y="1168"/>
                <a:ext cx="1300" cy="112"/>
              </a:xfrm>
              <a:prstGeom prst="rect">
                <a:avLst/>
              </a:prstGeom>
              <a:pattFill prst="ltVert">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1925" name="Line 5"/>
              <p:cNvSpPr>
                <a:spLocks noChangeShapeType="1"/>
              </p:cNvSpPr>
              <p:nvPr/>
            </p:nvSpPr>
            <p:spPr bwMode="auto">
              <a:xfrm>
                <a:off x="852" y="1296"/>
                <a:ext cx="504" cy="1109"/>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6" name="Line 6"/>
              <p:cNvSpPr>
                <a:spLocks noChangeShapeType="1"/>
              </p:cNvSpPr>
              <p:nvPr/>
            </p:nvSpPr>
            <p:spPr bwMode="auto">
              <a:xfrm>
                <a:off x="372" y="188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7" name="Line 7"/>
              <p:cNvSpPr>
                <a:spLocks noChangeShapeType="1"/>
              </p:cNvSpPr>
              <p:nvPr/>
            </p:nvSpPr>
            <p:spPr bwMode="auto">
              <a:xfrm>
                <a:off x="384" y="206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8" name="Line 8"/>
              <p:cNvSpPr>
                <a:spLocks noChangeShapeType="1"/>
              </p:cNvSpPr>
              <p:nvPr/>
            </p:nvSpPr>
            <p:spPr bwMode="auto">
              <a:xfrm>
                <a:off x="1009" y="2088"/>
                <a:ext cx="492"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9" name="Line 9"/>
              <p:cNvSpPr>
                <a:spLocks noChangeShapeType="1"/>
              </p:cNvSpPr>
              <p:nvPr/>
            </p:nvSpPr>
            <p:spPr bwMode="auto">
              <a:xfrm>
                <a:off x="1120" y="1288"/>
                <a:ext cx="113"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0" name="Line 10"/>
              <p:cNvSpPr>
                <a:spLocks noChangeShapeType="1"/>
              </p:cNvSpPr>
              <p:nvPr/>
            </p:nvSpPr>
            <p:spPr bwMode="auto">
              <a:xfrm>
                <a:off x="1048" y="1280"/>
                <a:ext cx="185"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1" name="Line 11"/>
              <p:cNvSpPr>
                <a:spLocks noChangeShapeType="1"/>
              </p:cNvSpPr>
              <p:nvPr/>
            </p:nvSpPr>
            <p:spPr bwMode="auto">
              <a:xfrm>
                <a:off x="976" y="1272"/>
                <a:ext cx="248"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2" name="Line 12"/>
              <p:cNvSpPr>
                <a:spLocks noChangeShapeType="1"/>
              </p:cNvSpPr>
              <p:nvPr/>
            </p:nvSpPr>
            <p:spPr bwMode="auto">
              <a:xfrm>
                <a:off x="912" y="1296"/>
                <a:ext cx="312" cy="8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3" name="Line 13"/>
              <p:cNvSpPr>
                <a:spLocks noChangeShapeType="1"/>
              </p:cNvSpPr>
              <p:nvPr/>
            </p:nvSpPr>
            <p:spPr bwMode="auto">
              <a:xfrm>
                <a:off x="713" y="1280"/>
                <a:ext cx="511"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4" name="Line 14"/>
              <p:cNvSpPr>
                <a:spLocks noChangeShapeType="1"/>
              </p:cNvSpPr>
              <p:nvPr/>
            </p:nvSpPr>
            <p:spPr bwMode="auto">
              <a:xfrm>
                <a:off x="544" y="1288"/>
                <a:ext cx="672" cy="8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5" name="Line 15"/>
              <p:cNvSpPr>
                <a:spLocks noChangeShapeType="1"/>
              </p:cNvSpPr>
              <p:nvPr/>
            </p:nvSpPr>
            <p:spPr bwMode="auto">
              <a:xfrm>
                <a:off x="641" y="1288"/>
                <a:ext cx="567"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6" name="Line 16"/>
              <p:cNvSpPr>
                <a:spLocks noChangeShapeType="1"/>
              </p:cNvSpPr>
              <p:nvPr/>
            </p:nvSpPr>
            <p:spPr bwMode="auto">
              <a:xfrm>
                <a:off x="783" y="1280"/>
                <a:ext cx="440"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7" name="Oval 17"/>
              <p:cNvSpPr>
                <a:spLocks noChangeArrowheads="1"/>
              </p:cNvSpPr>
              <p:nvPr/>
            </p:nvSpPr>
            <p:spPr bwMode="auto">
              <a:xfrm>
                <a:off x="1180" y="2076"/>
                <a:ext cx="89" cy="8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81938" name="Rectangle 18"/>
            <p:cNvSpPr>
              <a:spLocks noChangeArrowheads="1"/>
            </p:cNvSpPr>
            <p:nvPr/>
          </p:nvSpPr>
          <p:spPr bwMode="auto">
            <a:xfrm>
              <a:off x="556" y="1168"/>
              <a:ext cx="544" cy="112"/>
            </a:xfrm>
            <a:prstGeom prst="rect">
              <a:avLst/>
            </a:prstGeom>
            <a:pattFill prst="pct25">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43714" name="Group 19"/>
          <p:cNvGrpSpPr>
            <a:grpSpLocks/>
          </p:cNvGrpSpPr>
          <p:nvPr/>
        </p:nvGrpSpPr>
        <p:grpSpPr bwMode="auto">
          <a:xfrm>
            <a:off x="3792538" y="3200400"/>
            <a:ext cx="4691062" cy="1809750"/>
            <a:chOff x="2100" y="1164"/>
            <a:chExt cx="3324" cy="1140"/>
          </a:xfrm>
        </p:grpSpPr>
        <p:sp>
          <p:nvSpPr>
            <p:cNvPr id="81940" name="Line 20"/>
            <p:cNvSpPr>
              <a:spLocks noChangeShapeType="1"/>
            </p:cNvSpPr>
            <p:nvPr/>
          </p:nvSpPr>
          <p:spPr bwMode="auto">
            <a:xfrm>
              <a:off x="2112" y="2100"/>
              <a:ext cx="33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1" name="Line 21"/>
            <p:cNvSpPr>
              <a:spLocks noChangeShapeType="1"/>
            </p:cNvSpPr>
            <p:nvPr/>
          </p:nvSpPr>
          <p:spPr bwMode="auto">
            <a:xfrm>
              <a:off x="2100" y="1368"/>
              <a:ext cx="0" cy="9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2" name="Freeform 22"/>
            <p:cNvSpPr>
              <a:spLocks/>
            </p:cNvSpPr>
            <p:nvPr/>
          </p:nvSpPr>
          <p:spPr bwMode="auto">
            <a:xfrm>
              <a:off x="2448" y="1320"/>
              <a:ext cx="1093" cy="781"/>
            </a:xfrm>
            <a:custGeom>
              <a:avLst/>
              <a:gdLst>
                <a:gd name="T0" fmla="*/ 0 w 1093"/>
                <a:gd name="T1" fmla="*/ 780 h 781"/>
                <a:gd name="T2" fmla="*/ 132 w 1093"/>
                <a:gd name="T3" fmla="*/ 0 h 781"/>
                <a:gd name="T4" fmla="*/ 300 w 1093"/>
                <a:gd name="T5" fmla="*/ 204 h 781"/>
                <a:gd name="T6" fmla="*/ 432 w 1093"/>
                <a:gd name="T7" fmla="*/ 420 h 781"/>
                <a:gd name="T8" fmla="*/ 636 w 1093"/>
                <a:gd name="T9" fmla="*/ 492 h 781"/>
                <a:gd name="T10" fmla="*/ 852 w 1093"/>
                <a:gd name="T11" fmla="*/ 624 h 781"/>
                <a:gd name="T12" fmla="*/ 996 w 1093"/>
                <a:gd name="T13" fmla="*/ 684 h 781"/>
                <a:gd name="T14" fmla="*/ 1092 w 1093"/>
                <a:gd name="T15" fmla="*/ 684 h 781"/>
                <a:gd name="T16" fmla="*/ 1092 w 1093"/>
                <a:gd name="T17" fmla="*/ 780 h 781"/>
                <a:gd name="T18" fmla="*/ 972 w 1093"/>
                <a:gd name="T19" fmla="*/ 768 h 781"/>
                <a:gd name="T20" fmla="*/ 624 w 1093"/>
                <a:gd name="T21" fmla="*/ 612 h 781"/>
                <a:gd name="T22" fmla="*/ 408 w 1093"/>
                <a:gd name="T23" fmla="*/ 528 h 781"/>
                <a:gd name="T24" fmla="*/ 264 w 1093"/>
                <a:gd name="T25" fmla="*/ 324 h 781"/>
                <a:gd name="T26" fmla="*/ 168 w 1093"/>
                <a:gd name="T27" fmla="*/ 168 h 781"/>
                <a:gd name="T28" fmla="*/ 0 w 1093"/>
                <a:gd name="T29" fmla="*/ 78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3" h="781">
                  <a:moveTo>
                    <a:pt x="0" y="780"/>
                  </a:moveTo>
                  <a:lnTo>
                    <a:pt x="132" y="0"/>
                  </a:lnTo>
                  <a:lnTo>
                    <a:pt x="300" y="204"/>
                  </a:lnTo>
                  <a:lnTo>
                    <a:pt x="432" y="420"/>
                  </a:lnTo>
                  <a:lnTo>
                    <a:pt x="636" y="492"/>
                  </a:lnTo>
                  <a:lnTo>
                    <a:pt x="852" y="624"/>
                  </a:lnTo>
                  <a:lnTo>
                    <a:pt x="996" y="684"/>
                  </a:lnTo>
                  <a:lnTo>
                    <a:pt x="1092" y="684"/>
                  </a:lnTo>
                  <a:lnTo>
                    <a:pt x="1092" y="780"/>
                  </a:lnTo>
                  <a:lnTo>
                    <a:pt x="972" y="768"/>
                  </a:lnTo>
                  <a:lnTo>
                    <a:pt x="624" y="612"/>
                  </a:lnTo>
                  <a:lnTo>
                    <a:pt x="408" y="528"/>
                  </a:lnTo>
                  <a:lnTo>
                    <a:pt x="264" y="324"/>
                  </a:lnTo>
                  <a:lnTo>
                    <a:pt x="168" y="168"/>
                  </a:lnTo>
                  <a:lnTo>
                    <a:pt x="0" y="780"/>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3" name="Line 23"/>
            <p:cNvSpPr>
              <a:spLocks noChangeShapeType="1"/>
            </p:cNvSpPr>
            <p:nvPr/>
          </p:nvSpPr>
          <p:spPr bwMode="auto">
            <a:xfrm>
              <a:off x="2124" y="1332"/>
              <a:ext cx="2712"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4" name="Freeform 24"/>
            <p:cNvSpPr>
              <a:spLocks/>
            </p:cNvSpPr>
            <p:nvPr/>
          </p:nvSpPr>
          <p:spPr bwMode="auto">
            <a:xfrm>
              <a:off x="3889" y="1164"/>
              <a:ext cx="1393" cy="937"/>
            </a:xfrm>
            <a:custGeom>
              <a:avLst/>
              <a:gdLst>
                <a:gd name="T0" fmla="*/ 0 w 1393"/>
                <a:gd name="T1" fmla="*/ 936 h 937"/>
                <a:gd name="T2" fmla="*/ 252 w 1393"/>
                <a:gd name="T3" fmla="*/ 0 h 937"/>
                <a:gd name="T4" fmla="*/ 516 w 1393"/>
                <a:gd name="T5" fmla="*/ 429 h 937"/>
                <a:gd name="T6" fmla="*/ 780 w 1393"/>
                <a:gd name="T7" fmla="*/ 609 h 937"/>
                <a:gd name="T8" fmla="*/ 1056 w 1393"/>
                <a:gd name="T9" fmla="*/ 677 h 937"/>
                <a:gd name="T10" fmla="*/ 1392 w 1393"/>
                <a:gd name="T11" fmla="*/ 801 h 937"/>
                <a:gd name="T12" fmla="*/ 1392 w 1393"/>
                <a:gd name="T13" fmla="*/ 936 h 937"/>
                <a:gd name="T14" fmla="*/ 984 w 1393"/>
                <a:gd name="T15" fmla="*/ 812 h 937"/>
                <a:gd name="T16" fmla="*/ 744 w 1393"/>
                <a:gd name="T17" fmla="*/ 778 h 937"/>
                <a:gd name="T18" fmla="*/ 444 w 1393"/>
                <a:gd name="T19" fmla="*/ 564 h 937"/>
                <a:gd name="T20" fmla="*/ 276 w 1393"/>
                <a:gd name="T21" fmla="*/ 316 h 937"/>
                <a:gd name="T22" fmla="*/ 240 w 1393"/>
                <a:gd name="T23" fmla="*/ 417 h 937"/>
                <a:gd name="T24" fmla="*/ 192 w 1393"/>
                <a:gd name="T25" fmla="*/ 485 h 937"/>
                <a:gd name="T26" fmla="*/ 0 w 1393"/>
                <a:gd name="T27" fmla="*/ 9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937">
                  <a:moveTo>
                    <a:pt x="0" y="936"/>
                  </a:moveTo>
                  <a:lnTo>
                    <a:pt x="252" y="0"/>
                  </a:lnTo>
                  <a:lnTo>
                    <a:pt x="516" y="429"/>
                  </a:lnTo>
                  <a:lnTo>
                    <a:pt x="780" y="609"/>
                  </a:lnTo>
                  <a:lnTo>
                    <a:pt x="1056" y="677"/>
                  </a:lnTo>
                  <a:lnTo>
                    <a:pt x="1392" y="801"/>
                  </a:lnTo>
                  <a:lnTo>
                    <a:pt x="1392" y="936"/>
                  </a:lnTo>
                  <a:lnTo>
                    <a:pt x="984" y="812"/>
                  </a:lnTo>
                  <a:lnTo>
                    <a:pt x="744" y="778"/>
                  </a:lnTo>
                  <a:lnTo>
                    <a:pt x="444" y="564"/>
                  </a:lnTo>
                  <a:lnTo>
                    <a:pt x="276" y="316"/>
                  </a:lnTo>
                  <a:lnTo>
                    <a:pt x="240" y="417"/>
                  </a:lnTo>
                  <a:lnTo>
                    <a:pt x="192" y="485"/>
                  </a:lnTo>
                  <a:lnTo>
                    <a:pt x="0" y="936"/>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1945" name="Rectangle 25"/>
          <p:cNvSpPr>
            <a:spLocks noGrp="1" noChangeArrowheads="1"/>
          </p:cNvSpPr>
          <p:nvPr>
            <p:ph type="title"/>
          </p:nvPr>
        </p:nvSpPr>
        <p:spPr>
          <a:xfrm>
            <a:off x="1331913" y="450850"/>
            <a:ext cx="6365875" cy="1143000"/>
          </a:xfrm>
        </p:spPr>
        <p:txBody>
          <a:bodyPr/>
          <a:lstStyle/>
          <a:p>
            <a:pPr>
              <a:defRPr/>
            </a:pPr>
            <a:r>
              <a:rPr lang="en-US" sz="3200" dirty="0" smtClean="0">
                <a:cs typeface="+mj-cs"/>
              </a:rPr>
              <a:t>ISB</a:t>
            </a:r>
            <a:r>
              <a:rPr lang="en-US" sz="3200" dirty="0">
                <a:cs typeface="+mj-cs"/>
              </a:rPr>
              <a:t> </a:t>
            </a:r>
            <a:r>
              <a:rPr lang="en-US" sz="3200" dirty="0" smtClean="0">
                <a:cs typeface="+mj-cs"/>
              </a:rPr>
              <a:t>is the result of wide Doppler apertures used in linear array transducers</a:t>
            </a:r>
          </a:p>
        </p:txBody>
      </p:sp>
      <p:sp>
        <p:nvSpPr>
          <p:cNvPr id="81947" name="Text Box 27"/>
          <p:cNvSpPr txBox="1">
            <a:spLocks noChangeArrowheads="1"/>
          </p:cNvSpPr>
          <p:nvPr/>
        </p:nvSpPr>
        <p:spPr bwMode="auto">
          <a:xfrm>
            <a:off x="422275" y="2392363"/>
            <a:ext cx="3317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Wide aperture linear array</a:t>
            </a:r>
          </a:p>
        </p:txBody>
      </p:sp>
      <p:sp>
        <p:nvSpPr>
          <p:cNvPr id="81948" name="Text Box 28"/>
          <p:cNvSpPr txBox="1">
            <a:spLocks noChangeArrowheads="1"/>
          </p:cNvSpPr>
          <p:nvPr/>
        </p:nvSpPr>
        <p:spPr bwMode="auto">
          <a:xfrm>
            <a:off x="5584825" y="2212975"/>
            <a:ext cx="30178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600">
                <a:cs typeface="+mn-cs"/>
              </a:rPr>
              <a:t>Waveform broadened and peak frequency artificially elevated </a:t>
            </a:r>
          </a:p>
        </p:txBody>
      </p:sp>
      <p:sp>
        <p:nvSpPr>
          <p:cNvPr id="2" name="TextBox 1"/>
          <p:cNvSpPr txBox="1"/>
          <p:nvPr/>
        </p:nvSpPr>
        <p:spPr>
          <a:xfrm>
            <a:off x="1084263" y="5266266"/>
            <a:ext cx="7043737" cy="1200328"/>
          </a:xfrm>
          <a:prstGeom prst="rect">
            <a:avLst/>
          </a:prstGeom>
          <a:noFill/>
        </p:spPr>
        <p:txBody>
          <a:bodyPr wrap="square" rtlCol="0">
            <a:spAutoFit/>
          </a:bodyPr>
          <a:lstStyle/>
          <a:p>
            <a:r>
              <a:rPr lang="en-US" dirty="0" smtClean="0"/>
              <a:t>Multiple elements on the face of the transducer are used for Doppler, the Doppler line represents the center elements.</a:t>
            </a:r>
            <a:endParaRPr lang="en-US" dirty="0"/>
          </a:p>
        </p:txBody>
      </p:sp>
    </p:spTree>
    <p:extLst>
      <p:ext uri="{BB962C8B-B14F-4D97-AF65-F5344CB8AC3E}">
        <p14:creationId xmlns:p14="http://schemas.microsoft.com/office/powerpoint/2010/main" val="41478663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13" name="Group 2"/>
          <p:cNvGrpSpPr>
            <a:grpSpLocks/>
          </p:cNvGrpSpPr>
          <p:nvPr/>
        </p:nvGrpSpPr>
        <p:grpSpPr bwMode="auto">
          <a:xfrm>
            <a:off x="1084263" y="3048000"/>
            <a:ext cx="2025650" cy="1963738"/>
            <a:chOff x="232" y="1168"/>
            <a:chExt cx="1436" cy="1237"/>
          </a:xfrm>
        </p:grpSpPr>
        <p:grpSp>
          <p:nvGrpSpPr>
            <p:cNvPr id="243723" name="Group 3"/>
            <p:cNvGrpSpPr>
              <a:grpSpLocks/>
            </p:cNvGrpSpPr>
            <p:nvPr/>
          </p:nvGrpSpPr>
          <p:grpSpPr bwMode="auto">
            <a:xfrm>
              <a:off x="232" y="1168"/>
              <a:ext cx="1436" cy="1237"/>
              <a:chOff x="232" y="1168"/>
              <a:chExt cx="1436" cy="1237"/>
            </a:xfrm>
          </p:grpSpPr>
          <p:sp>
            <p:nvSpPr>
              <p:cNvPr id="81924" name="Rectangle 4"/>
              <p:cNvSpPr>
                <a:spLocks noChangeArrowheads="1"/>
              </p:cNvSpPr>
              <p:nvPr/>
            </p:nvSpPr>
            <p:spPr bwMode="auto">
              <a:xfrm>
                <a:off x="232" y="1168"/>
                <a:ext cx="1300" cy="112"/>
              </a:xfrm>
              <a:prstGeom prst="rect">
                <a:avLst/>
              </a:prstGeom>
              <a:pattFill prst="ltVert">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1925" name="Line 5"/>
              <p:cNvSpPr>
                <a:spLocks noChangeShapeType="1"/>
              </p:cNvSpPr>
              <p:nvPr/>
            </p:nvSpPr>
            <p:spPr bwMode="auto">
              <a:xfrm>
                <a:off x="852" y="1296"/>
                <a:ext cx="504" cy="1109"/>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6" name="Line 6"/>
              <p:cNvSpPr>
                <a:spLocks noChangeShapeType="1"/>
              </p:cNvSpPr>
              <p:nvPr/>
            </p:nvSpPr>
            <p:spPr bwMode="auto">
              <a:xfrm>
                <a:off x="372" y="188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7" name="Line 7"/>
              <p:cNvSpPr>
                <a:spLocks noChangeShapeType="1"/>
              </p:cNvSpPr>
              <p:nvPr/>
            </p:nvSpPr>
            <p:spPr bwMode="auto">
              <a:xfrm>
                <a:off x="384" y="206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8" name="Line 8"/>
              <p:cNvSpPr>
                <a:spLocks noChangeShapeType="1"/>
              </p:cNvSpPr>
              <p:nvPr/>
            </p:nvSpPr>
            <p:spPr bwMode="auto">
              <a:xfrm>
                <a:off x="1009" y="2088"/>
                <a:ext cx="492"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9" name="Line 9"/>
              <p:cNvSpPr>
                <a:spLocks noChangeShapeType="1"/>
              </p:cNvSpPr>
              <p:nvPr/>
            </p:nvSpPr>
            <p:spPr bwMode="auto">
              <a:xfrm>
                <a:off x="1120" y="1288"/>
                <a:ext cx="113"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0" name="Line 10"/>
              <p:cNvSpPr>
                <a:spLocks noChangeShapeType="1"/>
              </p:cNvSpPr>
              <p:nvPr/>
            </p:nvSpPr>
            <p:spPr bwMode="auto">
              <a:xfrm>
                <a:off x="1048" y="1280"/>
                <a:ext cx="185"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1" name="Line 11"/>
              <p:cNvSpPr>
                <a:spLocks noChangeShapeType="1"/>
              </p:cNvSpPr>
              <p:nvPr/>
            </p:nvSpPr>
            <p:spPr bwMode="auto">
              <a:xfrm>
                <a:off x="976" y="1272"/>
                <a:ext cx="248"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2" name="Line 12"/>
              <p:cNvSpPr>
                <a:spLocks noChangeShapeType="1"/>
              </p:cNvSpPr>
              <p:nvPr/>
            </p:nvSpPr>
            <p:spPr bwMode="auto">
              <a:xfrm>
                <a:off x="912" y="1296"/>
                <a:ext cx="312" cy="8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3" name="Line 13"/>
              <p:cNvSpPr>
                <a:spLocks noChangeShapeType="1"/>
              </p:cNvSpPr>
              <p:nvPr/>
            </p:nvSpPr>
            <p:spPr bwMode="auto">
              <a:xfrm>
                <a:off x="713" y="1280"/>
                <a:ext cx="511"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4" name="Line 14"/>
              <p:cNvSpPr>
                <a:spLocks noChangeShapeType="1"/>
              </p:cNvSpPr>
              <p:nvPr/>
            </p:nvSpPr>
            <p:spPr bwMode="auto">
              <a:xfrm>
                <a:off x="544" y="1288"/>
                <a:ext cx="672" cy="8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5" name="Line 15"/>
              <p:cNvSpPr>
                <a:spLocks noChangeShapeType="1"/>
              </p:cNvSpPr>
              <p:nvPr/>
            </p:nvSpPr>
            <p:spPr bwMode="auto">
              <a:xfrm>
                <a:off x="641" y="1288"/>
                <a:ext cx="567"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6" name="Line 16"/>
              <p:cNvSpPr>
                <a:spLocks noChangeShapeType="1"/>
              </p:cNvSpPr>
              <p:nvPr/>
            </p:nvSpPr>
            <p:spPr bwMode="auto">
              <a:xfrm>
                <a:off x="783" y="1280"/>
                <a:ext cx="440"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7" name="Oval 17"/>
              <p:cNvSpPr>
                <a:spLocks noChangeArrowheads="1"/>
              </p:cNvSpPr>
              <p:nvPr/>
            </p:nvSpPr>
            <p:spPr bwMode="auto">
              <a:xfrm>
                <a:off x="1180" y="2076"/>
                <a:ext cx="89" cy="8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81938" name="Rectangle 18"/>
            <p:cNvSpPr>
              <a:spLocks noChangeArrowheads="1"/>
            </p:cNvSpPr>
            <p:nvPr/>
          </p:nvSpPr>
          <p:spPr bwMode="auto">
            <a:xfrm>
              <a:off x="556" y="1168"/>
              <a:ext cx="544" cy="112"/>
            </a:xfrm>
            <a:prstGeom prst="rect">
              <a:avLst/>
            </a:prstGeom>
            <a:pattFill prst="pct25">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43714" name="Group 19"/>
          <p:cNvGrpSpPr>
            <a:grpSpLocks/>
          </p:cNvGrpSpPr>
          <p:nvPr/>
        </p:nvGrpSpPr>
        <p:grpSpPr bwMode="auto">
          <a:xfrm>
            <a:off x="3792538" y="3200400"/>
            <a:ext cx="4691062" cy="1809750"/>
            <a:chOff x="2100" y="1164"/>
            <a:chExt cx="3324" cy="1140"/>
          </a:xfrm>
        </p:grpSpPr>
        <p:sp>
          <p:nvSpPr>
            <p:cNvPr id="81940" name="Line 20"/>
            <p:cNvSpPr>
              <a:spLocks noChangeShapeType="1"/>
            </p:cNvSpPr>
            <p:nvPr/>
          </p:nvSpPr>
          <p:spPr bwMode="auto">
            <a:xfrm>
              <a:off x="2112" y="2100"/>
              <a:ext cx="33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1" name="Line 21"/>
            <p:cNvSpPr>
              <a:spLocks noChangeShapeType="1"/>
            </p:cNvSpPr>
            <p:nvPr/>
          </p:nvSpPr>
          <p:spPr bwMode="auto">
            <a:xfrm>
              <a:off x="2100" y="1368"/>
              <a:ext cx="0" cy="9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2" name="Freeform 22"/>
            <p:cNvSpPr>
              <a:spLocks/>
            </p:cNvSpPr>
            <p:nvPr/>
          </p:nvSpPr>
          <p:spPr bwMode="auto">
            <a:xfrm>
              <a:off x="2448" y="1320"/>
              <a:ext cx="1093" cy="781"/>
            </a:xfrm>
            <a:custGeom>
              <a:avLst/>
              <a:gdLst>
                <a:gd name="T0" fmla="*/ 0 w 1093"/>
                <a:gd name="T1" fmla="*/ 780 h 781"/>
                <a:gd name="T2" fmla="*/ 132 w 1093"/>
                <a:gd name="T3" fmla="*/ 0 h 781"/>
                <a:gd name="T4" fmla="*/ 300 w 1093"/>
                <a:gd name="T5" fmla="*/ 204 h 781"/>
                <a:gd name="T6" fmla="*/ 432 w 1093"/>
                <a:gd name="T7" fmla="*/ 420 h 781"/>
                <a:gd name="T8" fmla="*/ 636 w 1093"/>
                <a:gd name="T9" fmla="*/ 492 h 781"/>
                <a:gd name="T10" fmla="*/ 852 w 1093"/>
                <a:gd name="T11" fmla="*/ 624 h 781"/>
                <a:gd name="T12" fmla="*/ 996 w 1093"/>
                <a:gd name="T13" fmla="*/ 684 h 781"/>
                <a:gd name="T14" fmla="*/ 1092 w 1093"/>
                <a:gd name="T15" fmla="*/ 684 h 781"/>
                <a:gd name="T16" fmla="*/ 1092 w 1093"/>
                <a:gd name="T17" fmla="*/ 780 h 781"/>
                <a:gd name="T18" fmla="*/ 972 w 1093"/>
                <a:gd name="T19" fmla="*/ 768 h 781"/>
                <a:gd name="T20" fmla="*/ 624 w 1093"/>
                <a:gd name="T21" fmla="*/ 612 h 781"/>
                <a:gd name="T22" fmla="*/ 408 w 1093"/>
                <a:gd name="T23" fmla="*/ 528 h 781"/>
                <a:gd name="T24" fmla="*/ 264 w 1093"/>
                <a:gd name="T25" fmla="*/ 324 h 781"/>
                <a:gd name="T26" fmla="*/ 168 w 1093"/>
                <a:gd name="T27" fmla="*/ 168 h 781"/>
                <a:gd name="T28" fmla="*/ 0 w 1093"/>
                <a:gd name="T29" fmla="*/ 78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3" h="781">
                  <a:moveTo>
                    <a:pt x="0" y="780"/>
                  </a:moveTo>
                  <a:lnTo>
                    <a:pt x="132" y="0"/>
                  </a:lnTo>
                  <a:lnTo>
                    <a:pt x="300" y="204"/>
                  </a:lnTo>
                  <a:lnTo>
                    <a:pt x="432" y="420"/>
                  </a:lnTo>
                  <a:lnTo>
                    <a:pt x="636" y="492"/>
                  </a:lnTo>
                  <a:lnTo>
                    <a:pt x="852" y="624"/>
                  </a:lnTo>
                  <a:lnTo>
                    <a:pt x="996" y="684"/>
                  </a:lnTo>
                  <a:lnTo>
                    <a:pt x="1092" y="684"/>
                  </a:lnTo>
                  <a:lnTo>
                    <a:pt x="1092" y="780"/>
                  </a:lnTo>
                  <a:lnTo>
                    <a:pt x="972" y="768"/>
                  </a:lnTo>
                  <a:lnTo>
                    <a:pt x="624" y="612"/>
                  </a:lnTo>
                  <a:lnTo>
                    <a:pt x="408" y="528"/>
                  </a:lnTo>
                  <a:lnTo>
                    <a:pt x="264" y="324"/>
                  </a:lnTo>
                  <a:lnTo>
                    <a:pt x="168" y="168"/>
                  </a:lnTo>
                  <a:lnTo>
                    <a:pt x="0" y="780"/>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3" name="Line 23"/>
            <p:cNvSpPr>
              <a:spLocks noChangeShapeType="1"/>
            </p:cNvSpPr>
            <p:nvPr/>
          </p:nvSpPr>
          <p:spPr bwMode="auto">
            <a:xfrm>
              <a:off x="2124" y="1332"/>
              <a:ext cx="2712"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4" name="Freeform 24"/>
            <p:cNvSpPr>
              <a:spLocks/>
            </p:cNvSpPr>
            <p:nvPr/>
          </p:nvSpPr>
          <p:spPr bwMode="auto">
            <a:xfrm>
              <a:off x="3889" y="1164"/>
              <a:ext cx="1393" cy="937"/>
            </a:xfrm>
            <a:custGeom>
              <a:avLst/>
              <a:gdLst>
                <a:gd name="T0" fmla="*/ 0 w 1393"/>
                <a:gd name="T1" fmla="*/ 936 h 937"/>
                <a:gd name="T2" fmla="*/ 252 w 1393"/>
                <a:gd name="T3" fmla="*/ 0 h 937"/>
                <a:gd name="T4" fmla="*/ 516 w 1393"/>
                <a:gd name="T5" fmla="*/ 429 h 937"/>
                <a:gd name="T6" fmla="*/ 780 w 1393"/>
                <a:gd name="T7" fmla="*/ 609 h 937"/>
                <a:gd name="T8" fmla="*/ 1056 w 1393"/>
                <a:gd name="T9" fmla="*/ 677 h 937"/>
                <a:gd name="T10" fmla="*/ 1392 w 1393"/>
                <a:gd name="T11" fmla="*/ 801 h 937"/>
                <a:gd name="T12" fmla="*/ 1392 w 1393"/>
                <a:gd name="T13" fmla="*/ 936 h 937"/>
                <a:gd name="T14" fmla="*/ 984 w 1393"/>
                <a:gd name="T15" fmla="*/ 812 h 937"/>
                <a:gd name="T16" fmla="*/ 744 w 1393"/>
                <a:gd name="T17" fmla="*/ 778 h 937"/>
                <a:gd name="T18" fmla="*/ 444 w 1393"/>
                <a:gd name="T19" fmla="*/ 564 h 937"/>
                <a:gd name="T20" fmla="*/ 276 w 1393"/>
                <a:gd name="T21" fmla="*/ 316 h 937"/>
                <a:gd name="T22" fmla="*/ 240 w 1393"/>
                <a:gd name="T23" fmla="*/ 417 h 937"/>
                <a:gd name="T24" fmla="*/ 192 w 1393"/>
                <a:gd name="T25" fmla="*/ 485 h 937"/>
                <a:gd name="T26" fmla="*/ 0 w 1393"/>
                <a:gd name="T27" fmla="*/ 9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937">
                  <a:moveTo>
                    <a:pt x="0" y="936"/>
                  </a:moveTo>
                  <a:lnTo>
                    <a:pt x="252" y="0"/>
                  </a:lnTo>
                  <a:lnTo>
                    <a:pt x="516" y="429"/>
                  </a:lnTo>
                  <a:lnTo>
                    <a:pt x="780" y="609"/>
                  </a:lnTo>
                  <a:lnTo>
                    <a:pt x="1056" y="677"/>
                  </a:lnTo>
                  <a:lnTo>
                    <a:pt x="1392" y="801"/>
                  </a:lnTo>
                  <a:lnTo>
                    <a:pt x="1392" y="936"/>
                  </a:lnTo>
                  <a:lnTo>
                    <a:pt x="984" y="812"/>
                  </a:lnTo>
                  <a:lnTo>
                    <a:pt x="744" y="778"/>
                  </a:lnTo>
                  <a:lnTo>
                    <a:pt x="444" y="564"/>
                  </a:lnTo>
                  <a:lnTo>
                    <a:pt x="276" y="316"/>
                  </a:lnTo>
                  <a:lnTo>
                    <a:pt x="240" y="417"/>
                  </a:lnTo>
                  <a:lnTo>
                    <a:pt x="192" y="485"/>
                  </a:lnTo>
                  <a:lnTo>
                    <a:pt x="0" y="936"/>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1945" name="Rectangle 25"/>
          <p:cNvSpPr>
            <a:spLocks noGrp="1" noChangeArrowheads="1"/>
          </p:cNvSpPr>
          <p:nvPr>
            <p:ph type="title"/>
          </p:nvPr>
        </p:nvSpPr>
        <p:spPr>
          <a:xfrm>
            <a:off x="1311277" y="670983"/>
            <a:ext cx="6365875" cy="1143000"/>
          </a:xfrm>
        </p:spPr>
        <p:txBody>
          <a:bodyPr/>
          <a:lstStyle/>
          <a:p>
            <a:pPr>
              <a:defRPr/>
            </a:pPr>
            <a:r>
              <a:rPr lang="en-US" sz="3200" dirty="0" smtClean="0">
                <a:cs typeface="+mj-cs"/>
              </a:rPr>
              <a:t>Because of the “wide” Doppler, the waveform is broadened and peak frequencies are </a:t>
            </a:r>
            <a:r>
              <a:rPr lang="en-US" sz="3200" dirty="0" err="1" smtClean="0">
                <a:cs typeface="+mj-cs"/>
              </a:rPr>
              <a:t>artifically</a:t>
            </a:r>
            <a:r>
              <a:rPr lang="en-US" sz="3200" dirty="0" smtClean="0">
                <a:cs typeface="+mj-cs"/>
              </a:rPr>
              <a:t> elevated</a:t>
            </a:r>
          </a:p>
        </p:txBody>
      </p:sp>
      <p:sp>
        <p:nvSpPr>
          <p:cNvPr id="81947" name="Text Box 27"/>
          <p:cNvSpPr txBox="1">
            <a:spLocks noChangeArrowheads="1"/>
          </p:cNvSpPr>
          <p:nvPr/>
        </p:nvSpPr>
        <p:spPr bwMode="auto">
          <a:xfrm>
            <a:off x="422275" y="2392363"/>
            <a:ext cx="3317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Wide aperture linear array</a:t>
            </a:r>
          </a:p>
        </p:txBody>
      </p:sp>
      <p:sp>
        <p:nvSpPr>
          <p:cNvPr id="81948" name="Text Box 28"/>
          <p:cNvSpPr txBox="1">
            <a:spLocks noChangeArrowheads="1"/>
          </p:cNvSpPr>
          <p:nvPr/>
        </p:nvSpPr>
        <p:spPr bwMode="auto">
          <a:xfrm>
            <a:off x="5584825" y="2212975"/>
            <a:ext cx="30178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600">
                <a:cs typeface="+mn-cs"/>
              </a:rPr>
              <a:t>Waveform broadened and peak frequency artificially elevated </a:t>
            </a:r>
          </a:p>
        </p:txBody>
      </p:sp>
    </p:spTree>
    <p:extLst>
      <p:ext uri="{BB962C8B-B14F-4D97-AF65-F5344CB8AC3E}">
        <p14:creationId xmlns:p14="http://schemas.microsoft.com/office/powerpoint/2010/main" val="5468048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a:xfrm>
            <a:off x="1158875" y="495300"/>
            <a:ext cx="6850063" cy="1143000"/>
          </a:xfrm>
        </p:spPr>
        <p:txBody>
          <a:bodyPr/>
          <a:lstStyle/>
          <a:p>
            <a:pPr>
              <a:lnSpc>
                <a:spcPct val="105000"/>
              </a:lnSpc>
              <a:defRPr/>
            </a:pPr>
            <a:r>
              <a:rPr lang="en-US" sz="4000" dirty="0" smtClean="0">
                <a:cs typeface="+mj-cs"/>
              </a:rPr>
              <a:t>Doppler Flow Phantom </a:t>
            </a:r>
            <a:br>
              <a:rPr lang="en-US" sz="4000" dirty="0" smtClean="0">
                <a:cs typeface="+mj-cs"/>
              </a:rPr>
            </a:br>
            <a:r>
              <a:rPr lang="en-US" sz="4000" dirty="0" smtClean="0">
                <a:cs typeface="+mj-cs"/>
              </a:rPr>
              <a:t> </a:t>
            </a:r>
            <a:r>
              <a:rPr lang="en-US" sz="2800" dirty="0" smtClean="0">
                <a:solidFill>
                  <a:schemeClr val="tx1"/>
                </a:solidFill>
                <a:cs typeface="+mj-cs"/>
              </a:rPr>
              <a:t>Phantom</a:t>
            </a:r>
            <a:r>
              <a:rPr lang="en-US" sz="4000" dirty="0" smtClean="0">
                <a:cs typeface="+mj-cs"/>
              </a:rPr>
              <a:t> </a:t>
            </a:r>
            <a:r>
              <a:rPr lang="en-US" sz="2800" dirty="0" smtClean="0">
                <a:solidFill>
                  <a:schemeClr val="tx1"/>
                </a:solidFill>
                <a:cs typeface="+mj-cs"/>
              </a:rPr>
              <a:t>PSV 98 cm/s (red line) </a:t>
            </a:r>
          </a:p>
        </p:txBody>
      </p:sp>
      <p:pic>
        <p:nvPicPr>
          <p:cNvPr id="245762"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27200" y="1752600"/>
            <a:ext cx="5621338" cy="454342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77508" name="Line 4"/>
          <p:cNvSpPr>
            <a:spLocks noChangeShapeType="1"/>
          </p:cNvSpPr>
          <p:nvPr/>
        </p:nvSpPr>
        <p:spPr bwMode="auto">
          <a:xfrm flipH="1">
            <a:off x="4267200" y="3200400"/>
            <a:ext cx="2166938" cy="0"/>
          </a:xfrm>
          <a:prstGeom prst="line">
            <a:avLst/>
          </a:prstGeom>
          <a:noFill/>
          <a:ln w="254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6206301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a:xfrm>
            <a:off x="1401763" y="441326"/>
            <a:ext cx="6365875" cy="1143000"/>
          </a:xfrm>
        </p:spPr>
        <p:txBody>
          <a:bodyPr/>
          <a:lstStyle/>
          <a:p>
            <a:pPr>
              <a:defRPr/>
            </a:pPr>
            <a:r>
              <a:rPr lang="en-US" sz="3600" dirty="0" smtClean="0">
                <a:cs typeface="+mj-cs"/>
              </a:rPr>
              <a:t>String Phantom </a:t>
            </a:r>
            <a:r>
              <a:rPr lang="en-US" sz="3600" dirty="0">
                <a:cs typeface="+mj-cs"/>
              </a:rPr>
              <a:t>D</a:t>
            </a:r>
            <a:r>
              <a:rPr lang="en-US" sz="3600" dirty="0" smtClean="0">
                <a:cs typeface="+mj-cs"/>
              </a:rPr>
              <a:t>emo of ISB</a:t>
            </a:r>
            <a:endParaRPr lang="en-US" dirty="0" smtClean="0">
              <a:cs typeface="+mj-cs"/>
            </a:endParaRPr>
          </a:p>
        </p:txBody>
      </p:sp>
      <p:pic>
        <p:nvPicPr>
          <p:cNvPr id="247810"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4663" y="2514600"/>
            <a:ext cx="4064000" cy="315436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47811"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6800" y="2514600"/>
            <a:ext cx="4064000" cy="32004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79557" name="Text Box 5"/>
          <p:cNvSpPr txBox="1">
            <a:spLocks noChangeArrowheads="1"/>
          </p:cNvSpPr>
          <p:nvPr/>
        </p:nvSpPr>
        <p:spPr bwMode="auto">
          <a:xfrm>
            <a:off x="1084263" y="5764213"/>
            <a:ext cx="31384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35 degree angle to flow,</a:t>
            </a:r>
          </a:p>
          <a:p>
            <a:pPr>
              <a:defRPr/>
            </a:pPr>
            <a:r>
              <a:rPr lang="en-US" sz="2400" b="0">
                <a:solidFill>
                  <a:schemeClr val="tx1"/>
                </a:solidFill>
                <a:latin typeface="Times New Roman" charset="0"/>
                <a:cs typeface="+mn-cs"/>
              </a:rPr>
              <a:t>ISB spread is low.</a:t>
            </a:r>
          </a:p>
        </p:txBody>
      </p:sp>
      <p:sp>
        <p:nvSpPr>
          <p:cNvPr id="279558" name="Text Box 6"/>
          <p:cNvSpPr txBox="1">
            <a:spLocks noChangeArrowheads="1"/>
          </p:cNvSpPr>
          <p:nvPr/>
        </p:nvSpPr>
        <p:spPr bwMode="auto">
          <a:xfrm>
            <a:off x="4851400" y="5764213"/>
            <a:ext cx="37639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70 degree angle to flow,</a:t>
            </a:r>
          </a:p>
          <a:p>
            <a:pPr>
              <a:defRPr/>
            </a:pPr>
            <a:r>
              <a:rPr lang="en-US" sz="2400" b="0">
                <a:solidFill>
                  <a:schemeClr val="tx1"/>
                </a:solidFill>
                <a:latin typeface="Times New Roman" charset="0"/>
                <a:cs typeface="+mn-cs"/>
              </a:rPr>
              <a:t>elevated spread and peak vel.</a:t>
            </a:r>
          </a:p>
        </p:txBody>
      </p:sp>
      <p:sp>
        <p:nvSpPr>
          <p:cNvPr id="279559" name="Text Box 7"/>
          <p:cNvSpPr txBox="1">
            <a:spLocks noChangeArrowheads="1"/>
          </p:cNvSpPr>
          <p:nvPr/>
        </p:nvSpPr>
        <p:spPr bwMode="auto">
          <a:xfrm>
            <a:off x="1557338" y="1828800"/>
            <a:ext cx="2628900" cy="7016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solidFill>
                  <a:schemeClr val="tx1"/>
                </a:solidFill>
                <a:latin typeface="Times New Roman" charset="0"/>
                <a:cs typeface="+mn-cs"/>
              </a:rPr>
              <a:t>Peak vel = 59 cm/s </a:t>
            </a:r>
          </a:p>
          <a:p>
            <a:pPr>
              <a:defRPr/>
            </a:pPr>
            <a:r>
              <a:rPr lang="en-US">
                <a:solidFill>
                  <a:schemeClr val="tx1"/>
                </a:solidFill>
                <a:latin typeface="Times New Roman" charset="0"/>
                <a:cs typeface="+mn-cs"/>
              </a:rPr>
              <a:t>Avg vel = 45 cm/s</a:t>
            </a:r>
          </a:p>
        </p:txBody>
      </p:sp>
      <p:sp>
        <p:nvSpPr>
          <p:cNvPr id="279560" name="Text Box 8"/>
          <p:cNvSpPr txBox="1">
            <a:spLocks noChangeArrowheads="1"/>
          </p:cNvSpPr>
          <p:nvPr/>
        </p:nvSpPr>
        <p:spPr bwMode="auto">
          <a:xfrm>
            <a:off x="5689600" y="1752600"/>
            <a:ext cx="2176463" cy="7016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chemeClr val="tx1"/>
                </a:solidFill>
                <a:latin typeface="Times New Roman" charset="0"/>
                <a:cs typeface="+mn-cs"/>
              </a:rPr>
              <a:t>Peak vel = 78 cm/s</a:t>
            </a:r>
          </a:p>
          <a:p>
            <a:pPr>
              <a:defRPr/>
            </a:pPr>
            <a:r>
              <a:rPr lang="en-US">
                <a:solidFill>
                  <a:schemeClr val="tx1"/>
                </a:solidFill>
                <a:latin typeface="Times New Roman" charset="0"/>
                <a:cs typeface="+mn-cs"/>
              </a:rPr>
              <a:t>Avg vel = 46 cm/s</a:t>
            </a:r>
          </a:p>
        </p:txBody>
      </p:sp>
      <p:sp>
        <p:nvSpPr>
          <p:cNvPr id="279561" name="Text Box 9"/>
          <p:cNvSpPr txBox="1">
            <a:spLocks noChangeArrowheads="1"/>
          </p:cNvSpPr>
          <p:nvPr/>
        </p:nvSpPr>
        <p:spPr bwMode="auto">
          <a:xfrm>
            <a:off x="947738" y="3505200"/>
            <a:ext cx="993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string</a:t>
            </a:r>
          </a:p>
        </p:txBody>
      </p:sp>
      <p:sp>
        <p:nvSpPr>
          <p:cNvPr id="279562" name="Line 10"/>
          <p:cNvSpPr>
            <a:spLocks noChangeShapeType="1"/>
          </p:cNvSpPr>
          <p:nvPr/>
        </p:nvSpPr>
        <p:spPr bwMode="auto">
          <a:xfrm flipV="1">
            <a:off x="1828800" y="3276600"/>
            <a:ext cx="609600" cy="3810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79563" name="Text Box 11"/>
          <p:cNvSpPr txBox="1">
            <a:spLocks noChangeArrowheads="1"/>
          </p:cNvSpPr>
          <p:nvPr/>
        </p:nvSpPr>
        <p:spPr bwMode="auto">
          <a:xfrm>
            <a:off x="7653338" y="3505200"/>
            <a:ext cx="993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string</a:t>
            </a:r>
          </a:p>
        </p:txBody>
      </p:sp>
      <p:sp>
        <p:nvSpPr>
          <p:cNvPr id="279564" name="Line 12"/>
          <p:cNvSpPr>
            <a:spLocks noChangeShapeType="1"/>
          </p:cNvSpPr>
          <p:nvPr/>
        </p:nvSpPr>
        <p:spPr bwMode="auto">
          <a:xfrm flipH="1" flipV="1">
            <a:off x="6908800" y="3505200"/>
            <a:ext cx="609600" cy="3810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79565" name="Text Box 13"/>
          <p:cNvSpPr txBox="1">
            <a:spLocks noChangeArrowheads="1"/>
          </p:cNvSpPr>
          <p:nvPr/>
        </p:nvSpPr>
        <p:spPr bwMode="auto">
          <a:xfrm>
            <a:off x="1828800" y="4419600"/>
            <a:ext cx="328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chemeClr val="tx1"/>
                </a:solidFill>
                <a:latin typeface="Times New Roman" charset="0"/>
                <a:cs typeface="+mn-cs"/>
              </a:rPr>
              <a:t>+</a:t>
            </a:r>
            <a:endParaRPr lang="en-US" sz="2800" b="0">
              <a:solidFill>
                <a:schemeClr val="tx1"/>
              </a:solidFill>
              <a:latin typeface="Times New Roman" charset="0"/>
              <a:cs typeface="+mn-cs"/>
            </a:endParaRPr>
          </a:p>
        </p:txBody>
      </p:sp>
    </p:spTree>
    <p:extLst>
      <p:ext uri="{BB962C8B-B14F-4D97-AF65-F5344CB8AC3E}">
        <p14:creationId xmlns:p14="http://schemas.microsoft.com/office/powerpoint/2010/main" val="591302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792163" y="368300"/>
            <a:ext cx="7864475" cy="1143000"/>
          </a:xfrm>
        </p:spPr>
        <p:txBody>
          <a:bodyPr/>
          <a:lstStyle/>
          <a:p>
            <a:pPr>
              <a:defRPr/>
            </a:pPr>
            <a:r>
              <a:rPr lang="en-US" sz="4000" dirty="0" smtClean="0">
                <a:cs typeface="+mj-cs"/>
              </a:rPr>
              <a:t>Intrinsic Spectral </a:t>
            </a:r>
            <a:r>
              <a:rPr lang="en-US" sz="4000" dirty="0">
                <a:cs typeface="+mj-cs"/>
              </a:rPr>
              <a:t>B</a:t>
            </a:r>
            <a:r>
              <a:rPr lang="en-US" sz="4000" dirty="0" smtClean="0">
                <a:cs typeface="+mj-cs"/>
              </a:rPr>
              <a:t>roadening</a:t>
            </a:r>
            <a:endParaRPr lang="en-US" sz="3200" dirty="0" smtClean="0">
              <a:cs typeface="+mj-cs"/>
            </a:endParaRPr>
          </a:p>
        </p:txBody>
      </p:sp>
      <p:sp>
        <p:nvSpPr>
          <p:cNvPr id="118787" name="Rectangle 3"/>
          <p:cNvSpPr>
            <a:spLocks noGrp="1" noChangeArrowheads="1"/>
          </p:cNvSpPr>
          <p:nvPr>
            <p:ph idx="1"/>
          </p:nvPr>
        </p:nvSpPr>
        <p:spPr>
          <a:xfrm>
            <a:off x="906463" y="1651000"/>
            <a:ext cx="7750175" cy="4114800"/>
          </a:xfrm>
        </p:spPr>
        <p:txBody>
          <a:bodyPr/>
          <a:lstStyle/>
          <a:p>
            <a:pPr>
              <a:defRPr/>
            </a:pPr>
            <a:r>
              <a:rPr lang="en-US" dirty="0" smtClean="0">
                <a:cs typeface="+mn-cs"/>
              </a:rPr>
              <a:t>Results in an overestimation of true blood flow velocity</a:t>
            </a:r>
          </a:p>
          <a:p>
            <a:pPr>
              <a:defRPr/>
            </a:pPr>
            <a:r>
              <a:rPr lang="en-US" dirty="0" smtClean="0">
                <a:cs typeface="+mn-cs"/>
              </a:rPr>
              <a:t>ISB is minimal at low Doppler angles.</a:t>
            </a:r>
          </a:p>
          <a:p>
            <a:pPr>
              <a:defRPr/>
            </a:pPr>
            <a:r>
              <a:rPr lang="en-US" dirty="0" smtClean="0">
                <a:cs typeface="+mn-cs"/>
              </a:rPr>
              <a:t>ISB is severe at angles </a:t>
            </a:r>
            <a:r>
              <a:rPr lang="en-US" dirty="0">
                <a:cs typeface="+mn-cs"/>
                <a:sym typeface="Symbol" charset="0"/>
              </a:rPr>
              <a:t>≥</a:t>
            </a:r>
            <a:r>
              <a:rPr lang="en-US" dirty="0" smtClean="0">
                <a:cs typeface="+mn-cs"/>
                <a:sym typeface="Symbol" charset="0"/>
              </a:rPr>
              <a:t> 70</a:t>
            </a:r>
            <a:r>
              <a:rPr lang="en-US" dirty="0" smtClean="0">
                <a:cs typeface="Arial" charset="0"/>
                <a:sym typeface="Symbol" charset="0"/>
              </a:rPr>
              <a:t>º</a:t>
            </a:r>
            <a:endParaRPr lang="en-US" dirty="0" smtClean="0">
              <a:cs typeface="+mn-cs"/>
            </a:endParaRPr>
          </a:p>
        </p:txBody>
      </p:sp>
    </p:spTree>
    <p:extLst>
      <p:ext uri="{BB962C8B-B14F-4D97-AF65-F5344CB8AC3E}">
        <p14:creationId xmlns:p14="http://schemas.microsoft.com/office/powerpoint/2010/main" val="33904016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defRPr/>
            </a:pPr>
            <a:r>
              <a:rPr lang="en-US" sz="4000" smtClean="0">
                <a:cs typeface="+mj-cs"/>
              </a:rPr>
              <a:t>Range Gate Ambiguity- in High PRF</a:t>
            </a:r>
            <a:r>
              <a:rPr lang="en-US" smtClean="0">
                <a:cs typeface="+mj-cs"/>
              </a:rPr>
              <a:t> </a:t>
            </a:r>
          </a:p>
        </p:txBody>
      </p:sp>
      <p:sp>
        <p:nvSpPr>
          <p:cNvPr id="106499" name="Rectangle 3"/>
          <p:cNvSpPr>
            <a:spLocks noGrp="1" noChangeArrowheads="1"/>
          </p:cNvSpPr>
          <p:nvPr>
            <p:ph type="body" sz="half" idx="1"/>
          </p:nvPr>
        </p:nvSpPr>
        <p:spPr>
          <a:xfrm>
            <a:off x="342900" y="2095500"/>
            <a:ext cx="4097338" cy="4114800"/>
          </a:xfrm>
        </p:spPr>
        <p:txBody>
          <a:bodyPr/>
          <a:lstStyle/>
          <a:p>
            <a:pPr>
              <a:defRPr/>
            </a:pPr>
            <a:r>
              <a:rPr lang="en-US" sz="2400" smtClean="0">
                <a:cs typeface="+mn-cs"/>
              </a:rPr>
              <a:t>Manufacturers can double the PRF by transmitting before echoes have returned</a:t>
            </a:r>
          </a:p>
          <a:p>
            <a:pPr>
              <a:defRPr/>
            </a:pPr>
            <a:r>
              <a:rPr lang="en-US" sz="2400" smtClean="0">
                <a:cs typeface="+mn-cs"/>
              </a:rPr>
              <a:t>This creates multiple, or phantom sample gates. </a:t>
            </a:r>
          </a:p>
          <a:p>
            <a:pPr>
              <a:defRPr/>
            </a:pPr>
            <a:r>
              <a:rPr lang="en-US" sz="2400" smtClean="0">
                <a:cs typeface="+mn-cs"/>
              </a:rPr>
              <a:t>No problem, as long as the phantom SV don</a:t>
            </a:r>
            <a:r>
              <a:rPr lang="ja-JP" altLang="en-US" sz="2400" smtClean="0">
                <a:latin typeface="Arial"/>
                <a:cs typeface="+mn-cs"/>
              </a:rPr>
              <a:t>’</a:t>
            </a:r>
            <a:r>
              <a:rPr lang="en-US" sz="2400" smtClean="0">
                <a:cs typeface="+mn-cs"/>
              </a:rPr>
              <a:t>t lie in an artery or vein.</a:t>
            </a:r>
          </a:p>
        </p:txBody>
      </p:sp>
      <p:grpSp>
        <p:nvGrpSpPr>
          <p:cNvPr id="251907" name="Group 7"/>
          <p:cNvGrpSpPr>
            <a:grpSpLocks/>
          </p:cNvGrpSpPr>
          <p:nvPr/>
        </p:nvGrpSpPr>
        <p:grpSpPr bwMode="auto">
          <a:xfrm>
            <a:off x="4648200" y="2743200"/>
            <a:ext cx="3925888" cy="2667000"/>
            <a:chOff x="2928" y="1728"/>
            <a:chExt cx="2473" cy="1680"/>
          </a:xfrm>
        </p:grpSpPr>
        <p:pic>
          <p:nvPicPr>
            <p:cNvPr id="106501"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44" y="1733"/>
              <a:ext cx="1957" cy="1670"/>
            </a:xfrm>
            <a:prstGeom prst="rect">
              <a:avLst/>
            </a:prstGeom>
            <a:solidFill>
              <a:schemeClr val="tx2"/>
            </a:solidFill>
            <a:ln>
              <a:noFill/>
            </a:ln>
            <a:effectLst/>
            <a:extLst>
              <a:ext uri="{91240B29-F687-4f45-9708-019B960494DF}">
                <a14:hiddenLine xmlns:a14="http://schemas.microsoft.com/office/drawing/2010/main" w="25400" cap="flat" cmpd="sng">
                  <a:solidFill>
                    <a:schemeClr val="accent1"/>
                  </a:solidFill>
                  <a:prstDash val="solid"/>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6502" name="Rectangle 6"/>
            <p:cNvSpPr>
              <a:spLocks noChangeArrowheads="1"/>
            </p:cNvSpPr>
            <p:nvPr/>
          </p:nvSpPr>
          <p:spPr bwMode="auto">
            <a:xfrm>
              <a:off x="2928" y="1728"/>
              <a:ext cx="516" cy="1680"/>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Tree>
    <p:extLst>
      <p:ext uri="{BB962C8B-B14F-4D97-AF65-F5344CB8AC3E}">
        <p14:creationId xmlns:p14="http://schemas.microsoft.com/office/powerpoint/2010/main" val="20539390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Multiple Range </a:t>
            </a:r>
            <a:r>
              <a:rPr lang="en-US" sz="4000" dirty="0"/>
              <a:t>G</a:t>
            </a:r>
            <a:r>
              <a:rPr lang="en-US" sz="4000" dirty="0" smtClean="0"/>
              <a:t>ates in High PRF Mode</a:t>
            </a:r>
            <a:endParaRPr lang="en-US" sz="4000" dirty="0"/>
          </a:p>
        </p:txBody>
      </p:sp>
      <p:pic>
        <p:nvPicPr>
          <p:cNvPr id="5" name="Picture 4"/>
          <p:cNvPicPr>
            <a:picLocks noChangeAspect="1"/>
          </p:cNvPicPr>
          <p:nvPr/>
        </p:nvPicPr>
        <p:blipFill>
          <a:blip r:embed="rId2"/>
          <a:stretch>
            <a:fillRect/>
          </a:stretch>
        </p:blipFill>
        <p:spPr>
          <a:xfrm>
            <a:off x="180514" y="2243667"/>
            <a:ext cx="8811086" cy="3361266"/>
          </a:xfrm>
          <a:prstGeom prst="rect">
            <a:avLst/>
          </a:prstGeom>
        </p:spPr>
      </p:pic>
    </p:spTree>
    <p:extLst>
      <p:ext uri="{BB962C8B-B14F-4D97-AF65-F5344CB8AC3E}">
        <p14:creationId xmlns:p14="http://schemas.microsoft.com/office/powerpoint/2010/main" val="2652022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685800" y="304800"/>
            <a:ext cx="7772400" cy="1143000"/>
          </a:xfrm>
        </p:spPr>
        <p:txBody>
          <a:bodyPr/>
          <a:lstStyle/>
          <a:p>
            <a:pPr>
              <a:defRPr/>
            </a:pPr>
            <a:r>
              <a:rPr lang="en-US" dirty="0" smtClean="0">
                <a:cs typeface="+mj-cs"/>
              </a:rPr>
              <a:t>Doppler in Vascular Diagnosis</a:t>
            </a:r>
          </a:p>
        </p:txBody>
      </p:sp>
      <p:sp>
        <p:nvSpPr>
          <p:cNvPr id="150531" name="Rectangle 3"/>
          <p:cNvSpPr>
            <a:spLocks noGrp="1" noChangeArrowheads="1"/>
          </p:cNvSpPr>
          <p:nvPr>
            <p:ph idx="1"/>
          </p:nvPr>
        </p:nvSpPr>
        <p:spPr>
          <a:xfrm>
            <a:off x="838200" y="1905000"/>
            <a:ext cx="7405255" cy="4114800"/>
          </a:xfrm>
        </p:spPr>
        <p:txBody>
          <a:bodyPr/>
          <a:lstStyle/>
          <a:p>
            <a:pPr>
              <a:buFont typeface="Times" charset="0"/>
              <a:buChar char="•"/>
              <a:defRPr/>
            </a:pPr>
            <a:r>
              <a:rPr lang="en-US" dirty="0" smtClean="0">
                <a:cs typeface="+mn-cs"/>
              </a:rPr>
              <a:t>Blood cells don</a:t>
            </a:r>
            <a:r>
              <a:rPr lang="ja-JP" altLang="en-US" dirty="0" smtClean="0">
                <a:latin typeface="Arial"/>
                <a:cs typeface="+mn-cs"/>
              </a:rPr>
              <a:t>’</a:t>
            </a:r>
            <a:r>
              <a:rPr lang="en-US" dirty="0" smtClean="0">
                <a:cs typeface="+mn-cs"/>
              </a:rPr>
              <a:t>t emit  sound.</a:t>
            </a:r>
          </a:p>
          <a:p>
            <a:pPr>
              <a:buFont typeface="Times" charset="0"/>
              <a:buChar char="•"/>
              <a:defRPr/>
            </a:pPr>
            <a:r>
              <a:rPr lang="en-US" dirty="0" smtClean="0">
                <a:cs typeface="+mn-cs"/>
              </a:rPr>
              <a:t>So, we must transmit a sound and evaluate the echo.</a:t>
            </a:r>
          </a:p>
          <a:p>
            <a:pPr>
              <a:buFont typeface="Times" charset="0"/>
              <a:buChar char="•"/>
              <a:defRPr/>
            </a:pPr>
            <a:r>
              <a:rPr lang="en-US" dirty="0"/>
              <a:t>The difference </a:t>
            </a:r>
            <a:r>
              <a:rPr lang="en-US" dirty="0" smtClean="0"/>
              <a:t>between </a:t>
            </a:r>
            <a:r>
              <a:rPr lang="en-US" dirty="0"/>
              <a:t>the transmitted frequency and the reflected frequency (the echo) </a:t>
            </a:r>
            <a:r>
              <a:rPr lang="en-US" dirty="0" smtClean="0"/>
              <a:t>is </a:t>
            </a:r>
            <a:r>
              <a:rPr lang="en-US" dirty="0"/>
              <a:t>called the Doppler </a:t>
            </a:r>
            <a:r>
              <a:rPr lang="en-US" dirty="0" smtClean="0"/>
              <a:t>shift</a:t>
            </a:r>
            <a:endParaRPr lang="en-US" dirty="0" smtClean="0">
              <a:cs typeface="+mn-cs"/>
            </a:endParaRPr>
          </a:p>
          <a:p>
            <a:pPr>
              <a:buFont typeface="Times" charset="0"/>
              <a:buChar char="•"/>
              <a:defRPr/>
            </a:pPr>
            <a:r>
              <a:rPr lang="en-US" dirty="0" smtClean="0">
                <a:cs typeface="+mn-cs"/>
              </a:rPr>
              <a:t>Imaging and Doppler ultrasound use </a:t>
            </a:r>
            <a:r>
              <a:rPr lang="en-US" dirty="0" err="1" smtClean="0">
                <a:cs typeface="+mn-cs"/>
              </a:rPr>
              <a:t>Piezo</a:t>
            </a:r>
            <a:r>
              <a:rPr lang="en-US" dirty="0" smtClean="0">
                <a:cs typeface="+mn-cs"/>
              </a:rPr>
              <a:t>-electric effect </a:t>
            </a:r>
          </a:p>
        </p:txBody>
      </p:sp>
    </p:spTree>
    <p:extLst>
      <p:ext uri="{BB962C8B-B14F-4D97-AF65-F5344CB8AC3E}">
        <p14:creationId xmlns:p14="http://schemas.microsoft.com/office/powerpoint/2010/main" val="38707066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389063" y="279400"/>
            <a:ext cx="6365875" cy="1435100"/>
          </a:xfrm>
        </p:spPr>
        <p:txBody>
          <a:bodyPr/>
          <a:lstStyle/>
          <a:p>
            <a:pPr>
              <a:spcBef>
                <a:spcPct val="30000"/>
              </a:spcBef>
              <a:defRPr/>
            </a:pPr>
            <a:r>
              <a:rPr lang="en-US" sz="3200" dirty="0" smtClean="0">
                <a:cs typeface="+mj-cs"/>
              </a:rPr>
              <a:t>Piezoelectric elements vibrate when voltage is applied:</a:t>
            </a:r>
            <a:endParaRPr lang="en-US" dirty="0" smtClean="0">
              <a:cs typeface="+mj-cs"/>
            </a:endParaRPr>
          </a:p>
        </p:txBody>
      </p:sp>
      <p:pic>
        <p:nvPicPr>
          <p:cNvPr id="22530"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0500" y="1949450"/>
            <a:ext cx="1638300"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0" name="Text Box 4"/>
          <p:cNvSpPr txBox="1">
            <a:spLocks noChangeArrowheads="1"/>
          </p:cNvSpPr>
          <p:nvPr/>
        </p:nvSpPr>
        <p:spPr bwMode="auto">
          <a:xfrm>
            <a:off x="228600" y="2073275"/>
            <a:ext cx="23002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Piezo-electric </a:t>
            </a:r>
          </a:p>
          <a:p>
            <a:pPr>
              <a:defRPr/>
            </a:pPr>
            <a:r>
              <a:rPr lang="ja-JP" altLang="en-US" sz="2400">
                <a:latin typeface="Arial"/>
                <a:cs typeface="+mn-cs"/>
              </a:rPr>
              <a:t>“</a:t>
            </a:r>
            <a:r>
              <a:rPr lang="en-US" sz="2400">
                <a:cs typeface="+mn-cs"/>
              </a:rPr>
              <a:t>piston</a:t>
            </a:r>
            <a:r>
              <a:rPr lang="ja-JP" altLang="en-US" sz="2400">
                <a:latin typeface="Arial"/>
                <a:cs typeface="+mn-cs"/>
              </a:rPr>
              <a:t>”</a:t>
            </a:r>
            <a:r>
              <a:rPr lang="en-US" sz="2400">
                <a:cs typeface="+mn-cs"/>
              </a:rPr>
              <a:t> effect</a:t>
            </a:r>
            <a:endParaRPr lang="en-US">
              <a:cs typeface="+mn-cs"/>
            </a:endParaRPr>
          </a:p>
        </p:txBody>
      </p:sp>
      <p:sp>
        <p:nvSpPr>
          <p:cNvPr id="152581" name="Text Box 5"/>
          <p:cNvSpPr txBox="1">
            <a:spLocks noChangeArrowheads="1"/>
          </p:cNvSpPr>
          <p:nvPr/>
        </p:nvSpPr>
        <p:spPr bwMode="auto">
          <a:xfrm>
            <a:off x="1855788" y="4427835"/>
            <a:ext cx="18174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cs typeface="+mn-cs"/>
              </a:rPr>
              <a:t>Sound </a:t>
            </a:r>
            <a:r>
              <a:rPr lang="en-US" sz="2400" dirty="0" smtClean="0">
                <a:cs typeface="+mn-cs"/>
              </a:rPr>
              <a:t>waves</a:t>
            </a:r>
            <a:endParaRPr lang="en-US" dirty="0">
              <a:cs typeface="+mn-cs"/>
            </a:endParaRPr>
          </a:p>
        </p:txBody>
      </p:sp>
      <p:grpSp>
        <p:nvGrpSpPr>
          <p:cNvPr id="22533" name="Group 6"/>
          <p:cNvGrpSpPr>
            <a:grpSpLocks/>
          </p:cNvGrpSpPr>
          <p:nvPr/>
        </p:nvGrpSpPr>
        <p:grpSpPr bwMode="auto">
          <a:xfrm>
            <a:off x="2355850" y="2476500"/>
            <a:ext cx="1206500" cy="1968500"/>
            <a:chOff x="1252" y="1592"/>
            <a:chExt cx="760" cy="1240"/>
          </a:xfrm>
        </p:grpSpPr>
        <p:grpSp>
          <p:nvGrpSpPr>
            <p:cNvPr id="22541" name="Group 7"/>
            <p:cNvGrpSpPr>
              <a:grpSpLocks/>
            </p:cNvGrpSpPr>
            <p:nvPr/>
          </p:nvGrpSpPr>
          <p:grpSpPr bwMode="auto">
            <a:xfrm>
              <a:off x="1327" y="1868"/>
              <a:ext cx="277" cy="856"/>
              <a:chOff x="1327" y="1868"/>
              <a:chExt cx="277" cy="856"/>
            </a:xfrm>
          </p:grpSpPr>
          <p:sp>
            <p:nvSpPr>
              <p:cNvPr id="152584" name="Rectangle 8"/>
              <p:cNvSpPr>
                <a:spLocks noChangeArrowheads="1"/>
              </p:cNvSpPr>
              <p:nvPr/>
            </p:nvSpPr>
            <p:spPr bwMode="auto">
              <a:xfrm>
                <a:off x="1327" y="1868"/>
                <a:ext cx="277" cy="400"/>
              </a:xfrm>
              <a:prstGeom prst="rect">
                <a:avLst/>
              </a:prstGeom>
              <a:solidFill>
                <a:schemeClr val="tx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5" name="Arc 9"/>
              <p:cNvSpPr>
                <a:spLocks/>
              </p:cNvSpPr>
              <p:nvPr/>
            </p:nvSpPr>
            <p:spPr bwMode="auto">
              <a:xfrm rot="8322983">
                <a:off x="1391" y="2348"/>
                <a:ext cx="16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6" name="Arc 10"/>
              <p:cNvSpPr>
                <a:spLocks/>
              </p:cNvSpPr>
              <p:nvPr/>
            </p:nvSpPr>
            <p:spPr bwMode="auto">
              <a:xfrm rot="8322983">
                <a:off x="1398" y="2556"/>
                <a:ext cx="16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542" name="Group 11"/>
            <p:cNvGrpSpPr>
              <a:grpSpLocks/>
            </p:cNvGrpSpPr>
            <p:nvPr/>
          </p:nvGrpSpPr>
          <p:grpSpPr bwMode="auto">
            <a:xfrm>
              <a:off x="1252" y="1592"/>
              <a:ext cx="760" cy="1240"/>
              <a:chOff x="872" y="1216"/>
              <a:chExt cx="856" cy="1240"/>
            </a:xfrm>
          </p:grpSpPr>
          <p:sp>
            <p:nvSpPr>
              <p:cNvPr id="152588" name="Rectangle 12"/>
              <p:cNvSpPr>
                <a:spLocks noChangeArrowheads="1"/>
              </p:cNvSpPr>
              <p:nvPr/>
            </p:nvSpPr>
            <p:spPr bwMode="auto">
              <a:xfrm>
                <a:off x="952" y="1520"/>
                <a:ext cx="304" cy="5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9" name="Arc 13"/>
              <p:cNvSpPr>
                <a:spLocks/>
              </p:cNvSpPr>
              <p:nvPr/>
            </p:nvSpPr>
            <p:spPr bwMode="auto">
              <a:xfrm rot="8322983">
                <a:off x="1032" y="208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0" name="Arc 14"/>
              <p:cNvSpPr>
                <a:spLocks/>
              </p:cNvSpPr>
              <p:nvPr/>
            </p:nvSpPr>
            <p:spPr bwMode="auto">
              <a:xfrm rot="8322983">
                <a:off x="1040" y="2288"/>
                <a:ext cx="185"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1" name="Line 15"/>
              <p:cNvSpPr>
                <a:spLocks noChangeShapeType="1"/>
              </p:cNvSpPr>
              <p:nvPr/>
            </p:nvSpPr>
            <p:spPr bwMode="auto">
              <a:xfrm flipH="1">
                <a:off x="872" y="1536"/>
                <a:ext cx="0" cy="312"/>
              </a:xfrm>
              <a:prstGeom prst="line">
                <a:avLst/>
              </a:prstGeom>
              <a:noFill/>
              <a:ln w="25400">
                <a:solidFill>
                  <a:schemeClr val="accent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2" name="Line 16"/>
              <p:cNvSpPr>
                <a:spLocks noChangeShapeType="1"/>
              </p:cNvSpPr>
              <p:nvPr/>
            </p:nvSpPr>
            <p:spPr bwMode="auto">
              <a:xfrm>
                <a:off x="960" y="1805"/>
                <a:ext cx="312" cy="8"/>
              </a:xfrm>
              <a:prstGeom prst="line">
                <a:avLst/>
              </a:prstGeom>
              <a:noFill/>
              <a:ln w="12700" cap="rnd">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3" name="Line 17"/>
              <p:cNvSpPr>
                <a:spLocks noChangeShapeType="1"/>
              </p:cNvSpPr>
              <p:nvPr/>
            </p:nvSpPr>
            <p:spPr bwMode="auto">
              <a:xfrm flipV="1">
                <a:off x="1339" y="1763"/>
                <a:ext cx="0" cy="133"/>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4" name="Line 18"/>
              <p:cNvSpPr>
                <a:spLocks noChangeShapeType="1"/>
              </p:cNvSpPr>
              <p:nvPr/>
            </p:nvSpPr>
            <p:spPr bwMode="auto">
              <a:xfrm>
                <a:off x="1333" y="1501"/>
                <a:ext cx="0" cy="118"/>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5" name="Freeform 19"/>
              <p:cNvSpPr>
                <a:spLocks/>
              </p:cNvSpPr>
              <p:nvPr/>
            </p:nvSpPr>
            <p:spPr bwMode="auto">
              <a:xfrm>
                <a:off x="1096" y="1216"/>
                <a:ext cx="632" cy="256"/>
              </a:xfrm>
              <a:custGeom>
                <a:avLst/>
                <a:gdLst>
                  <a:gd name="T0" fmla="*/ 0 w 632"/>
                  <a:gd name="T1" fmla="*/ 256 h 256"/>
                  <a:gd name="T2" fmla="*/ 0 w 632"/>
                  <a:gd name="T3" fmla="*/ 0 h 256"/>
                  <a:gd name="T4" fmla="*/ 632 w 632"/>
                  <a:gd name="T5" fmla="*/ 0 h 256"/>
                </a:gdLst>
                <a:ahLst/>
                <a:cxnLst>
                  <a:cxn ang="0">
                    <a:pos x="T0" y="T1"/>
                  </a:cxn>
                  <a:cxn ang="0">
                    <a:pos x="T2" y="T3"/>
                  </a:cxn>
                  <a:cxn ang="0">
                    <a:pos x="T4" y="T5"/>
                  </a:cxn>
                </a:cxnLst>
                <a:rect l="0" t="0" r="r" b="b"/>
                <a:pathLst>
                  <a:path w="632" h="256">
                    <a:moveTo>
                      <a:pt x="0" y="256"/>
                    </a:moveTo>
                    <a:lnTo>
                      <a:pt x="0" y="0"/>
                    </a:lnTo>
                    <a:lnTo>
                      <a:pt x="632" y="0"/>
                    </a:lnTo>
                  </a:path>
                </a:pathLst>
              </a:custGeom>
              <a:noFill/>
              <a:ln w="25400" cap="flat" cmpd="sng">
                <a:solidFill>
                  <a:srgbClr val="F9002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pic>
        <p:nvPicPr>
          <p:cNvPr id="22534" name="Picture 2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02400" y="3060700"/>
            <a:ext cx="1625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97" name="Text Box 21"/>
          <p:cNvSpPr txBox="1">
            <a:spLocks noChangeArrowheads="1"/>
          </p:cNvSpPr>
          <p:nvPr/>
        </p:nvSpPr>
        <p:spPr bwMode="auto">
          <a:xfrm>
            <a:off x="752475" y="5222875"/>
            <a:ext cx="7468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cs typeface="+mn-cs"/>
              </a:rPr>
              <a:t>Electrical energy                           </a:t>
            </a:r>
            <a:r>
              <a:rPr lang="en-US" sz="2400" dirty="0" smtClean="0">
                <a:cs typeface="+mn-cs"/>
              </a:rPr>
              <a:t>          Mechanical </a:t>
            </a:r>
            <a:r>
              <a:rPr lang="en-US" sz="2400" dirty="0">
                <a:cs typeface="+mn-cs"/>
              </a:rPr>
              <a:t>energy</a:t>
            </a:r>
            <a:endParaRPr lang="en-US" dirty="0">
              <a:cs typeface="+mn-cs"/>
            </a:endParaRPr>
          </a:p>
        </p:txBody>
      </p:sp>
      <p:sp>
        <p:nvSpPr>
          <p:cNvPr id="152598" name="Line 22"/>
          <p:cNvSpPr>
            <a:spLocks noChangeShapeType="1"/>
          </p:cNvSpPr>
          <p:nvPr/>
        </p:nvSpPr>
        <p:spPr bwMode="auto">
          <a:xfrm>
            <a:off x="4090988" y="5435600"/>
            <a:ext cx="960437"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9" name="Text Box 23"/>
          <p:cNvSpPr txBox="1">
            <a:spLocks noChangeArrowheads="1"/>
          </p:cNvSpPr>
          <p:nvPr/>
        </p:nvSpPr>
        <p:spPr bwMode="auto">
          <a:xfrm>
            <a:off x="3522663" y="2590800"/>
            <a:ext cx="1778000" cy="5191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solidFill>
                  <a:schemeClr val="tx1"/>
                </a:solidFill>
                <a:cs typeface="+mn-cs"/>
              </a:rPr>
              <a:t>voltage</a:t>
            </a:r>
            <a:endParaRPr lang="en-US">
              <a:cs typeface="+mn-cs"/>
            </a:endParaRPr>
          </a:p>
        </p:txBody>
      </p:sp>
      <p:sp>
        <p:nvSpPr>
          <p:cNvPr id="152600" name="AutoShape 24"/>
          <p:cNvSpPr>
            <a:spLocks noChangeArrowheads="1"/>
          </p:cNvSpPr>
          <p:nvPr/>
        </p:nvSpPr>
        <p:spPr bwMode="auto">
          <a:xfrm flipH="1">
            <a:off x="3663950" y="2336800"/>
            <a:ext cx="395288" cy="304800"/>
          </a:xfrm>
          <a:prstGeom prst="rightArrow">
            <a:avLst>
              <a:gd name="adj1" fmla="val 41667"/>
              <a:gd name="adj2" fmla="val 28717"/>
            </a:avLst>
          </a:prstGeom>
          <a:solidFill>
            <a:srgbClr val="F9002B"/>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601" name="Line 25"/>
          <p:cNvSpPr>
            <a:spLocks noChangeShapeType="1"/>
          </p:cNvSpPr>
          <p:nvPr/>
        </p:nvSpPr>
        <p:spPr bwMode="auto">
          <a:xfrm>
            <a:off x="2732088" y="3797300"/>
            <a:ext cx="0" cy="584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602" name="Text Box 26"/>
          <p:cNvSpPr txBox="1">
            <a:spLocks noChangeArrowheads="1"/>
          </p:cNvSpPr>
          <p:nvPr/>
        </p:nvSpPr>
        <p:spPr bwMode="auto">
          <a:xfrm>
            <a:off x="1206500" y="5905500"/>
            <a:ext cx="619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400" dirty="0">
                <a:solidFill>
                  <a:schemeClr val="accent1"/>
                </a:solidFill>
                <a:cs typeface="+mn-cs"/>
              </a:rPr>
              <a:t>Conversion of electrical energy into mechanical.</a:t>
            </a:r>
            <a:endParaRPr lang="en-US" sz="2400" dirty="0">
              <a:cs typeface="+mn-cs"/>
            </a:endParaRPr>
          </a:p>
        </p:txBody>
      </p:sp>
    </p:spTree>
    <p:extLst>
      <p:ext uri="{BB962C8B-B14F-4D97-AF65-F5344CB8AC3E}">
        <p14:creationId xmlns:p14="http://schemas.microsoft.com/office/powerpoint/2010/main" val="13859989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758825" y="304800"/>
            <a:ext cx="7623175" cy="1143000"/>
          </a:xfrm>
        </p:spPr>
        <p:txBody>
          <a:bodyPr/>
          <a:lstStyle/>
          <a:p>
            <a:pPr>
              <a:defRPr/>
            </a:pPr>
            <a:r>
              <a:rPr lang="en-US" sz="3200" smtClean="0">
                <a:cs typeface="+mj-cs"/>
              </a:rPr>
              <a:t>Returning sound waves vibrates the piezo elements</a:t>
            </a:r>
            <a:endParaRPr lang="en-US" smtClean="0">
              <a:cs typeface="+mj-cs"/>
            </a:endParaRPr>
          </a:p>
        </p:txBody>
      </p:sp>
      <p:sp>
        <p:nvSpPr>
          <p:cNvPr id="154627" name="Text Box 3"/>
          <p:cNvSpPr txBox="1">
            <a:spLocks noChangeArrowheads="1"/>
          </p:cNvSpPr>
          <p:nvPr/>
        </p:nvSpPr>
        <p:spPr bwMode="auto">
          <a:xfrm>
            <a:off x="373063" y="2462213"/>
            <a:ext cx="223361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Piezo-electric </a:t>
            </a:r>
          </a:p>
          <a:p>
            <a:pPr>
              <a:defRPr/>
            </a:pPr>
            <a:r>
              <a:rPr lang="ja-JP" altLang="en-US" sz="2400">
                <a:latin typeface="Arial"/>
                <a:cs typeface="+mn-cs"/>
              </a:rPr>
              <a:t>“</a:t>
            </a:r>
            <a:r>
              <a:rPr lang="en-US" sz="2400">
                <a:cs typeface="+mn-cs"/>
              </a:rPr>
              <a:t>piston</a:t>
            </a:r>
            <a:r>
              <a:rPr lang="ja-JP" altLang="en-US" sz="2400">
                <a:latin typeface="Arial"/>
                <a:cs typeface="+mn-cs"/>
              </a:rPr>
              <a:t>”</a:t>
            </a:r>
            <a:endParaRPr lang="en-US">
              <a:cs typeface="+mn-cs"/>
            </a:endParaRPr>
          </a:p>
        </p:txBody>
      </p:sp>
      <p:sp>
        <p:nvSpPr>
          <p:cNvPr id="154628" name="Text Box 4"/>
          <p:cNvSpPr txBox="1">
            <a:spLocks noChangeArrowheads="1"/>
          </p:cNvSpPr>
          <p:nvPr/>
        </p:nvSpPr>
        <p:spPr bwMode="auto">
          <a:xfrm>
            <a:off x="1673682" y="4575479"/>
            <a:ext cx="2789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a:cs typeface="+mn-cs"/>
              </a:rPr>
              <a:t>Echo sound wave</a:t>
            </a:r>
          </a:p>
        </p:txBody>
      </p:sp>
      <p:sp>
        <p:nvSpPr>
          <p:cNvPr id="154629" name="Line 5"/>
          <p:cNvSpPr>
            <a:spLocks noChangeShapeType="1"/>
          </p:cNvSpPr>
          <p:nvPr/>
        </p:nvSpPr>
        <p:spPr bwMode="auto">
          <a:xfrm>
            <a:off x="2641600" y="3221038"/>
            <a:ext cx="439738" cy="12700"/>
          </a:xfrm>
          <a:prstGeom prst="line">
            <a:avLst/>
          </a:prstGeom>
          <a:noFill/>
          <a:ln w="12700" cap="rnd">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581" name="Group 6"/>
          <p:cNvGrpSpPr>
            <a:grpSpLocks/>
          </p:cNvGrpSpPr>
          <p:nvPr/>
        </p:nvGrpSpPr>
        <p:grpSpPr bwMode="auto">
          <a:xfrm>
            <a:off x="2551113" y="1676400"/>
            <a:ext cx="1658937" cy="2990850"/>
            <a:chOff x="1792" y="1336"/>
            <a:chExt cx="1176" cy="1884"/>
          </a:xfrm>
        </p:grpSpPr>
        <p:sp>
          <p:nvSpPr>
            <p:cNvPr id="154631" name="Rectangle 7"/>
            <p:cNvSpPr>
              <a:spLocks noChangeArrowheads="1"/>
            </p:cNvSpPr>
            <p:nvPr/>
          </p:nvSpPr>
          <p:spPr bwMode="auto">
            <a:xfrm>
              <a:off x="1876" y="1724"/>
              <a:ext cx="312" cy="400"/>
            </a:xfrm>
            <a:prstGeom prst="rect">
              <a:avLst/>
            </a:prstGeom>
            <a:solidFill>
              <a:schemeClr val="tx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2" name="Rectangle 8"/>
            <p:cNvSpPr>
              <a:spLocks noChangeArrowheads="1"/>
            </p:cNvSpPr>
            <p:nvPr/>
          </p:nvSpPr>
          <p:spPr bwMode="auto">
            <a:xfrm>
              <a:off x="1872" y="1752"/>
              <a:ext cx="304" cy="5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595" name="Group 9"/>
            <p:cNvGrpSpPr>
              <a:grpSpLocks/>
            </p:cNvGrpSpPr>
            <p:nvPr/>
          </p:nvGrpSpPr>
          <p:grpSpPr bwMode="auto">
            <a:xfrm flipV="1">
              <a:off x="1936" y="2208"/>
              <a:ext cx="184" cy="532"/>
              <a:chOff x="2416" y="2336"/>
              <a:chExt cx="184" cy="532"/>
            </a:xfrm>
          </p:grpSpPr>
          <p:sp>
            <p:nvSpPr>
              <p:cNvPr id="154634" name="Arc 10"/>
              <p:cNvSpPr>
                <a:spLocks/>
              </p:cNvSpPr>
              <p:nvPr/>
            </p:nvSpPr>
            <p:spPr bwMode="auto">
              <a:xfrm rot="8322983">
                <a:off x="2416" y="2700"/>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5" name="Arc 11"/>
              <p:cNvSpPr>
                <a:spLocks/>
              </p:cNvSpPr>
              <p:nvPr/>
            </p:nvSpPr>
            <p:spPr bwMode="auto">
              <a:xfrm rot="8322983">
                <a:off x="2416" y="2452"/>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6" name="Arc 12"/>
              <p:cNvSpPr>
                <a:spLocks/>
              </p:cNvSpPr>
              <p:nvPr/>
            </p:nvSpPr>
            <p:spPr bwMode="auto">
              <a:xfrm rot="8322983">
                <a:off x="2416" y="2336"/>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7" name="Arc 13"/>
              <p:cNvSpPr>
                <a:spLocks/>
              </p:cNvSpPr>
              <p:nvPr/>
            </p:nvSpPr>
            <p:spPr bwMode="auto">
              <a:xfrm rot="8322983">
                <a:off x="2416" y="2568"/>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38" name="Line 14"/>
            <p:cNvSpPr>
              <a:spLocks noChangeShapeType="1"/>
            </p:cNvSpPr>
            <p:nvPr/>
          </p:nvSpPr>
          <p:spPr bwMode="auto">
            <a:xfrm flipH="1">
              <a:off x="1792" y="1768"/>
              <a:ext cx="0" cy="312"/>
            </a:xfrm>
            <a:prstGeom prst="line">
              <a:avLst/>
            </a:prstGeom>
            <a:noFill/>
            <a:ln w="25400">
              <a:solidFill>
                <a:schemeClr val="accent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9" name="Line 15"/>
            <p:cNvSpPr>
              <a:spLocks noChangeShapeType="1"/>
            </p:cNvSpPr>
            <p:nvPr/>
          </p:nvSpPr>
          <p:spPr bwMode="auto">
            <a:xfrm flipV="1">
              <a:off x="2259" y="1995"/>
              <a:ext cx="0" cy="133"/>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0" name="Line 16"/>
            <p:cNvSpPr>
              <a:spLocks noChangeShapeType="1"/>
            </p:cNvSpPr>
            <p:nvPr/>
          </p:nvSpPr>
          <p:spPr bwMode="auto">
            <a:xfrm>
              <a:off x="2255" y="1733"/>
              <a:ext cx="0" cy="118"/>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1" name="Freeform 17"/>
            <p:cNvSpPr>
              <a:spLocks/>
            </p:cNvSpPr>
            <p:nvPr/>
          </p:nvSpPr>
          <p:spPr bwMode="auto">
            <a:xfrm>
              <a:off x="2016" y="1448"/>
              <a:ext cx="632" cy="256"/>
            </a:xfrm>
            <a:custGeom>
              <a:avLst/>
              <a:gdLst>
                <a:gd name="T0" fmla="*/ 0 w 632"/>
                <a:gd name="T1" fmla="*/ 256 h 256"/>
                <a:gd name="T2" fmla="*/ 0 w 632"/>
                <a:gd name="T3" fmla="*/ 0 h 256"/>
                <a:gd name="T4" fmla="*/ 632 w 632"/>
                <a:gd name="T5" fmla="*/ 0 h 256"/>
              </a:gdLst>
              <a:ahLst/>
              <a:cxnLst>
                <a:cxn ang="0">
                  <a:pos x="T0" y="T1"/>
                </a:cxn>
                <a:cxn ang="0">
                  <a:pos x="T2" y="T3"/>
                </a:cxn>
                <a:cxn ang="0">
                  <a:pos x="T4" y="T5"/>
                </a:cxn>
              </a:cxnLst>
              <a:rect l="0" t="0" r="r" b="b"/>
              <a:pathLst>
                <a:path w="632" h="256">
                  <a:moveTo>
                    <a:pt x="0" y="256"/>
                  </a:moveTo>
                  <a:lnTo>
                    <a:pt x="0" y="0"/>
                  </a:lnTo>
                  <a:lnTo>
                    <a:pt x="632" y="0"/>
                  </a:lnTo>
                </a:path>
              </a:pathLst>
            </a:custGeom>
            <a:noFill/>
            <a:ln w="25400" cap="flat" cmpd="sng">
              <a:solidFill>
                <a:srgbClr val="F9002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2" name="Line 18"/>
            <p:cNvSpPr>
              <a:spLocks noChangeShapeType="1"/>
            </p:cNvSpPr>
            <p:nvPr/>
          </p:nvSpPr>
          <p:spPr bwMode="auto">
            <a:xfrm flipV="1">
              <a:off x="2304" y="2480"/>
              <a:ext cx="0" cy="36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601" name="Group 19"/>
            <p:cNvGrpSpPr>
              <a:grpSpLocks/>
            </p:cNvGrpSpPr>
            <p:nvPr/>
          </p:nvGrpSpPr>
          <p:grpSpPr bwMode="auto">
            <a:xfrm flipV="1">
              <a:off x="1944" y="2688"/>
              <a:ext cx="185" cy="532"/>
              <a:chOff x="2416" y="2336"/>
              <a:chExt cx="184" cy="532"/>
            </a:xfrm>
          </p:grpSpPr>
          <p:sp>
            <p:nvSpPr>
              <p:cNvPr id="154644" name="Arc 20"/>
              <p:cNvSpPr>
                <a:spLocks/>
              </p:cNvSpPr>
              <p:nvPr/>
            </p:nvSpPr>
            <p:spPr bwMode="auto">
              <a:xfrm rot="8322983">
                <a:off x="2416" y="270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5" name="Arc 21"/>
              <p:cNvSpPr>
                <a:spLocks/>
              </p:cNvSpPr>
              <p:nvPr/>
            </p:nvSpPr>
            <p:spPr bwMode="auto">
              <a:xfrm rot="8322983">
                <a:off x="2416" y="2452"/>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6" name="Arc 22"/>
              <p:cNvSpPr>
                <a:spLocks/>
              </p:cNvSpPr>
              <p:nvPr/>
            </p:nvSpPr>
            <p:spPr bwMode="auto">
              <a:xfrm rot="8322983">
                <a:off x="2416" y="2336"/>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7" name="Arc 23"/>
              <p:cNvSpPr>
                <a:spLocks/>
              </p:cNvSpPr>
              <p:nvPr/>
            </p:nvSpPr>
            <p:spPr bwMode="auto">
              <a:xfrm rot="8322983">
                <a:off x="2416" y="2568"/>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48" name="AutoShape 24"/>
            <p:cNvSpPr>
              <a:spLocks noChangeArrowheads="1"/>
            </p:cNvSpPr>
            <p:nvPr/>
          </p:nvSpPr>
          <p:spPr bwMode="auto">
            <a:xfrm>
              <a:off x="2688" y="1336"/>
              <a:ext cx="280" cy="192"/>
            </a:xfrm>
            <a:prstGeom prst="rightArrow">
              <a:avLst>
                <a:gd name="adj1" fmla="val 41667"/>
                <a:gd name="adj2" fmla="val 32293"/>
              </a:avLst>
            </a:prstGeom>
            <a:solidFill>
              <a:srgbClr val="F9002B"/>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49" name="Text Box 25"/>
          <p:cNvSpPr txBox="1">
            <a:spLocks noChangeArrowheads="1"/>
          </p:cNvSpPr>
          <p:nvPr/>
        </p:nvSpPr>
        <p:spPr bwMode="auto">
          <a:xfrm>
            <a:off x="3784600" y="2019300"/>
            <a:ext cx="1574800" cy="5191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solidFill>
                  <a:schemeClr val="tx1"/>
                </a:solidFill>
                <a:cs typeface="+mn-cs"/>
              </a:rPr>
              <a:t>Voltage</a:t>
            </a:r>
            <a:endParaRPr lang="en-US" sz="2800">
              <a:cs typeface="+mn-cs"/>
            </a:endParaRPr>
          </a:p>
        </p:txBody>
      </p:sp>
      <p:pic>
        <p:nvPicPr>
          <p:cNvPr id="24583" name="Picture 2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24600" y="1744663"/>
            <a:ext cx="16637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4" name="Group 27"/>
          <p:cNvGrpSpPr>
            <a:grpSpLocks/>
          </p:cNvGrpSpPr>
          <p:nvPr/>
        </p:nvGrpSpPr>
        <p:grpSpPr bwMode="auto">
          <a:xfrm flipV="1">
            <a:off x="7096125" y="4064000"/>
            <a:ext cx="247650" cy="819150"/>
            <a:chOff x="2416" y="2336"/>
            <a:chExt cx="184" cy="532"/>
          </a:xfrm>
        </p:grpSpPr>
        <p:sp>
          <p:nvSpPr>
            <p:cNvPr id="154652" name="Arc 28"/>
            <p:cNvSpPr>
              <a:spLocks/>
            </p:cNvSpPr>
            <p:nvPr/>
          </p:nvSpPr>
          <p:spPr bwMode="auto">
            <a:xfrm rot="8322983">
              <a:off x="2416" y="270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3" name="Arc 29"/>
            <p:cNvSpPr>
              <a:spLocks/>
            </p:cNvSpPr>
            <p:nvPr/>
          </p:nvSpPr>
          <p:spPr bwMode="auto">
            <a:xfrm rot="8322983">
              <a:off x="2416" y="2453"/>
              <a:ext cx="184" cy="16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4" name="Arc 30"/>
            <p:cNvSpPr>
              <a:spLocks/>
            </p:cNvSpPr>
            <p:nvPr/>
          </p:nvSpPr>
          <p:spPr bwMode="auto">
            <a:xfrm rot="8322983">
              <a:off x="2416" y="2336"/>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5" name="Arc 31"/>
            <p:cNvSpPr>
              <a:spLocks/>
            </p:cNvSpPr>
            <p:nvPr/>
          </p:nvSpPr>
          <p:spPr bwMode="auto">
            <a:xfrm rot="8322983">
              <a:off x="2416" y="2568"/>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56" name="Line 32"/>
          <p:cNvSpPr>
            <a:spLocks noChangeShapeType="1"/>
          </p:cNvSpPr>
          <p:nvPr/>
        </p:nvSpPr>
        <p:spPr bwMode="auto">
          <a:xfrm flipV="1">
            <a:off x="7589838" y="4152900"/>
            <a:ext cx="0" cy="5715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7" name="Text Box 33"/>
          <p:cNvSpPr txBox="1">
            <a:spLocks noChangeArrowheads="1"/>
          </p:cNvSpPr>
          <p:nvPr/>
        </p:nvSpPr>
        <p:spPr bwMode="auto">
          <a:xfrm>
            <a:off x="576263" y="5121275"/>
            <a:ext cx="79585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dirty="0">
                <a:cs typeface="+mn-cs"/>
              </a:rPr>
              <a:t>Mechanical energy                  </a:t>
            </a:r>
            <a:r>
              <a:rPr lang="en-US" sz="2800" dirty="0" smtClean="0">
                <a:cs typeface="+mn-cs"/>
              </a:rPr>
              <a:t>           Electrical </a:t>
            </a:r>
            <a:r>
              <a:rPr lang="en-US" sz="2800" dirty="0">
                <a:cs typeface="+mn-cs"/>
              </a:rPr>
              <a:t>energy</a:t>
            </a:r>
            <a:endParaRPr lang="en-US" dirty="0">
              <a:cs typeface="+mn-cs"/>
            </a:endParaRPr>
          </a:p>
        </p:txBody>
      </p:sp>
      <p:sp>
        <p:nvSpPr>
          <p:cNvPr id="154658" name="Line 34"/>
          <p:cNvSpPr>
            <a:spLocks noChangeShapeType="1"/>
          </p:cNvSpPr>
          <p:nvPr/>
        </p:nvSpPr>
        <p:spPr bwMode="auto">
          <a:xfrm flipV="1">
            <a:off x="4165600" y="5416550"/>
            <a:ext cx="1241425" cy="127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9" name="Text Box 35"/>
          <p:cNvSpPr txBox="1">
            <a:spLocks noChangeArrowheads="1"/>
          </p:cNvSpPr>
          <p:nvPr/>
        </p:nvSpPr>
        <p:spPr bwMode="auto">
          <a:xfrm>
            <a:off x="1336675" y="5829300"/>
            <a:ext cx="724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a:solidFill>
                  <a:schemeClr val="accent1"/>
                </a:solidFill>
                <a:effectLst>
                  <a:outerShdw blurRad="38100" dist="38100" dir="2700000" algn="tl">
                    <a:srgbClr val="000000"/>
                  </a:outerShdw>
                </a:effectLst>
                <a:cs typeface="+mn-cs"/>
              </a:rPr>
              <a:t>Conversion of mechanical energy into electrical.</a:t>
            </a:r>
          </a:p>
        </p:txBody>
      </p:sp>
    </p:spTree>
    <p:extLst>
      <p:ext uri="{BB962C8B-B14F-4D97-AF65-F5344CB8AC3E}">
        <p14:creationId xmlns:p14="http://schemas.microsoft.com/office/powerpoint/2010/main" val="35235642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title"/>
          </p:nvPr>
        </p:nvSpPr>
        <p:spPr>
          <a:xfrm>
            <a:off x="1376363" y="419100"/>
            <a:ext cx="6365875" cy="1143000"/>
          </a:xfrm>
        </p:spPr>
        <p:txBody>
          <a:bodyPr/>
          <a:lstStyle/>
          <a:p>
            <a:pPr>
              <a:defRPr/>
            </a:pPr>
            <a:r>
              <a:rPr lang="en-US" dirty="0" smtClean="0">
                <a:cs typeface="+mj-cs"/>
              </a:rPr>
              <a:t>Frequency</a:t>
            </a:r>
          </a:p>
        </p:txBody>
      </p:sp>
      <p:sp>
        <p:nvSpPr>
          <p:cNvPr id="443395" name="Rectangle 3"/>
          <p:cNvSpPr>
            <a:spLocks noGrp="1" noChangeArrowheads="1"/>
          </p:cNvSpPr>
          <p:nvPr>
            <p:ph idx="1"/>
          </p:nvPr>
        </p:nvSpPr>
        <p:spPr>
          <a:xfrm>
            <a:off x="927100" y="1562100"/>
            <a:ext cx="7229475" cy="4114800"/>
          </a:xfrm>
        </p:spPr>
        <p:txBody>
          <a:bodyPr/>
          <a:lstStyle/>
          <a:p>
            <a:pPr>
              <a:spcAft>
                <a:spcPct val="30000"/>
              </a:spcAft>
              <a:defRPr/>
            </a:pPr>
            <a:r>
              <a:rPr lang="en-US" sz="2800" b="0" dirty="0" smtClean="0">
                <a:effectLst/>
                <a:cs typeface="+mn-cs"/>
              </a:rPr>
              <a:t>The frequency of the transmitted signal depends on the size (thickness) of the elements: the smaller the elements, the higher the frequency.</a:t>
            </a:r>
          </a:p>
          <a:p>
            <a:pPr>
              <a:spcAft>
                <a:spcPct val="30000"/>
              </a:spcAft>
              <a:defRPr/>
            </a:pPr>
            <a:r>
              <a:rPr lang="en-US" sz="2800" b="0" dirty="0" smtClean="0">
                <a:effectLst/>
                <a:cs typeface="+mn-cs"/>
              </a:rPr>
              <a:t>Frequency is expressed in hertz, 1 sound wave or cycle per second = 1 hertz. </a:t>
            </a:r>
          </a:p>
          <a:p>
            <a:pPr>
              <a:spcAft>
                <a:spcPct val="30000"/>
              </a:spcAft>
              <a:defRPr/>
            </a:pPr>
            <a:r>
              <a:rPr lang="en-US" sz="2800" b="0" dirty="0" smtClean="0">
                <a:cs typeface="+mn-cs"/>
              </a:rPr>
              <a:t>For diagnostic ultrasound, Doppler frequency is between 2.0 - 10 MHz</a:t>
            </a:r>
            <a:endParaRPr lang="en-US" sz="2800" b="0" dirty="0" smtClean="0">
              <a:effectLst/>
              <a:cs typeface="+mn-cs"/>
            </a:endParaRPr>
          </a:p>
          <a:p>
            <a:pPr>
              <a:defRPr/>
            </a:pPr>
            <a:endParaRPr lang="en-US" sz="3600" dirty="0" smtClean="0">
              <a:cs typeface="+mn-cs"/>
            </a:endParaRPr>
          </a:p>
        </p:txBody>
      </p:sp>
    </p:spTree>
    <p:extLst>
      <p:ext uri="{BB962C8B-B14F-4D97-AF65-F5344CB8AC3E}">
        <p14:creationId xmlns:p14="http://schemas.microsoft.com/office/powerpoint/2010/main" val="9791845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
            <a:ext cx="7772400" cy="1143000"/>
          </a:xfrm>
        </p:spPr>
        <p:txBody>
          <a:bodyPr/>
          <a:lstStyle/>
          <a:p>
            <a:r>
              <a:rPr lang="en-US" dirty="0" smtClean="0"/>
              <a:t>Bi-directional Doppler</a:t>
            </a:r>
            <a:endParaRPr lang="en-US" dirty="0"/>
          </a:p>
        </p:txBody>
      </p:sp>
      <p:sp>
        <p:nvSpPr>
          <p:cNvPr id="3" name="Content Placeholder 2"/>
          <p:cNvSpPr>
            <a:spLocks noGrp="1"/>
          </p:cNvSpPr>
          <p:nvPr>
            <p:ph idx="1"/>
          </p:nvPr>
        </p:nvSpPr>
        <p:spPr>
          <a:xfrm>
            <a:off x="914400" y="1574800"/>
            <a:ext cx="7200900" cy="4114800"/>
          </a:xfrm>
        </p:spPr>
        <p:txBody>
          <a:bodyPr/>
          <a:lstStyle/>
          <a:p>
            <a:r>
              <a:rPr lang="en-US" dirty="0" smtClean="0"/>
              <a:t>Quadrature detection and processing  allows “directionality”  to be determined.</a:t>
            </a:r>
          </a:p>
          <a:p>
            <a:r>
              <a:rPr lang="en-US" dirty="0" smtClean="0"/>
              <a:t>A simplified description: the  transmitted frequency is subtracted from the returning frequency. </a:t>
            </a:r>
          </a:p>
          <a:p>
            <a:r>
              <a:rPr lang="en-US" dirty="0" smtClean="0"/>
              <a:t>If the returning frequency is higher, the Doppler shift is “positive” (+) shift</a:t>
            </a:r>
          </a:p>
          <a:p>
            <a:r>
              <a:rPr lang="en-US" dirty="0"/>
              <a:t>If the returning frequency is </a:t>
            </a:r>
            <a:r>
              <a:rPr lang="en-US" dirty="0" smtClean="0"/>
              <a:t>lower, </a:t>
            </a:r>
            <a:r>
              <a:rPr lang="en-US" dirty="0"/>
              <a:t>the Doppler shift is </a:t>
            </a:r>
            <a:r>
              <a:rPr lang="en-US" dirty="0" smtClean="0"/>
              <a:t>“negative” (–) shift.</a:t>
            </a:r>
            <a:endParaRPr lang="en-US" dirty="0"/>
          </a:p>
          <a:p>
            <a:endParaRPr lang="en-US" dirty="0"/>
          </a:p>
        </p:txBody>
      </p:sp>
    </p:spTree>
    <p:extLst>
      <p:ext uri="{BB962C8B-B14F-4D97-AF65-F5344CB8AC3E}">
        <p14:creationId xmlns:p14="http://schemas.microsoft.com/office/powerpoint/2010/main" val="4127875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32"/>
          <p:cNvGrpSpPr>
            <a:grpSpLocks/>
          </p:cNvGrpSpPr>
          <p:nvPr/>
        </p:nvGrpSpPr>
        <p:grpSpPr bwMode="auto">
          <a:xfrm>
            <a:off x="1581150" y="469900"/>
            <a:ext cx="6007100" cy="4732338"/>
            <a:chOff x="564" y="480"/>
            <a:chExt cx="4608" cy="3630"/>
          </a:xfrm>
        </p:grpSpPr>
        <p:sp>
          <p:nvSpPr>
            <p:cNvPr id="7170" name="Rectangle 2"/>
            <p:cNvSpPr>
              <a:spLocks noChangeArrowheads="1"/>
            </p:cNvSpPr>
            <p:nvPr/>
          </p:nvSpPr>
          <p:spPr bwMode="auto">
            <a:xfrm>
              <a:off x="960" y="480"/>
              <a:ext cx="4011"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1" name="Rectangle 3"/>
            <p:cNvSpPr>
              <a:spLocks noChangeArrowheads="1"/>
            </p:cNvSpPr>
            <p:nvPr/>
          </p:nvSpPr>
          <p:spPr bwMode="auto">
            <a:xfrm>
              <a:off x="960" y="1345"/>
              <a:ext cx="4011" cy="2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2" name="Rectangle 4"/>
            <p:cNvSpPr>
              <a:spLocks noChangeArrowheads="1"/>
            </p:cNvSpPr>
            <p:nvPr/>
          </p:nvSpPr>
          <p:spPr bwMode="auto">
            <a:xfrm>
              <a:off x="564" y="480"/>
              <a:ext cx="4608" cy="3630"/>
            </a:xfrm>
            <a:prstGeom prst="rect">
              <a:avLst/>
            </a:prstGeom>
            <a:solidFill>
              <a:srgbClr val="FCD1C1"/>
            </a:solidFill>
            <a:ln w="50800">
              <a:solidFill>
                <a:srgbClr val="E5405D"/>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aphicFrame>
          <p:nvGraphicFramePr>
            <p:cNvPr id="28679" name="Object 5">
              <a:hlinkClick r:id="" action="ppaction://ole?verb=0"/>
            </p:cNvPr>
            <p:cNvGraphicFramePr>
              <a:graphicFrameLocks/>
            </p:cNvGraphicFramePr>
            <p:nvPr/>
          </p:nvGraphicFramePr>
          <p:xfrm>
            <a:off x="683" y="1680"/>
            <a:ext cx="4221" cy="1296"/>
          </p:xfrm>
          <a:graphic>
            <a:graphicData uri="http://schemas.openxmlformats.org/presentationml/2006/ole">
              <mc:AlternateContent xmlns:mc="http://schemas.openxmlformats.org/markup-compatibility/2006">
                <mc:Choice xmlns:v="urn:schemas-microsoft-com:vml" Requires="v">
                  <p:oleObj spid="_x0000_s22570" name="Document" r:id="rId4" imgW="3340100" imgH="927100" progId="Word.Document.8">
                    <p:embed/>
                  </p:oleObj>
                </mc:Choice>
                <mc:Fallback>
                  <p:oleObj name="Document" r:id="rId4" imgW="3340100" imgH="927100" progId="Word.Documen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 y="1680"/>
                          <a:ext cx="4221" cy="1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174" name="Rectangle 6"/>
            <p:cNvSpPr>
              <a:spLocks noChangeArrowheads="1"/>
            </p:cNvSpPr>
            <p:nvPr/>
          </p:nvSpPr>
          <p:spPr bwMode="auto">
            <a:xfrm>
              <a:off x="1217" y="1740"/>
              <a:ext cx="907"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bg2"/>
                  </a:solidFill>
                  <a:cs typeface="+mn-cs"/>
                </a:rPr>
                <a:t>transmit</a:t>
              </a:r>
            </a:p>
          </p:txBody>
        </p:sp>
        <p:sp>
          <p:nvSpPr>
            <p:cNvPr id="7175" name="Rectangle 7"/>
            <p:cNvSpPr>
              <a:spLocks noChangeArrowheads="1"/>
            </p:cNvSpPr>
            <p:nvPr/>
          </p:nvSpPr>
          <p:spPr bwMode="auto">
            <a:xfrm>
              <a:off x="64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6" name="Rectangle 8"/>
            <p:cNvSpPr>
              <a:spLocks noChangeArrowheads="1"/>
            </p:cNvSpPr>
            <p:nvPr/>
          </p:nvSpPr>
          <p:spPr bwMode="auto">
            <a:xfrm>
              <a:off x="3420" y="1711"/>
              <a:ext cx="921"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bg2"/>
                  </a:solidFill>
                  <a:cs typeface="+mn-cs"/>
                </a:rPr>
                <a:t>t</a:t>
              </a:r>
              <a:r>
                <a:rPr lang="en-US">
                  <a:solidFill>
                    <a:schemeClr val="bg2"/>
                  </a:solidFill>
                  <a:cs typeface="+mn-cs"/>
                </a:rPr>
                <a:t>ransmit</a:t>
              </a:r>
            </a:p>
          </p:txBody>
        </p:sp>
        <p:sp>
          <p:nvSpPr>
            <p:cNvPr id="7177" name="Rectangle 9"/>
            <p:cNvSpPr>
              <a:spLocks noChangeArrowheads="1"/>
            </p:cNvSpPr>
            <p:nvPr/>
          </p:nvSpPr>
          <p:spPr bwMode="auto">
            <a:xfrm>
              <a:off x="273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8" name="Line 10"/>
            <p:cNvSpPr>
              <a:spLocks noChangeShapeType="1"/>
            </p:cNvSpPr>
            <p:nvPr/>
          </p:nvSpPr>
          <p:spPr bwMode="auto">
            <a:xfrm>
              <a:off x="3662" y="2080"/>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9" name="Line 11"/>
            <p:cNvSpPr>
              <a:spLocks noChangeShapeType="1"/>
            </p:cNvSpPr>
            <p:nvPr/>
          </p:nvSpPr>
          <p:spPr bwMode="auto">
            <a:xfrm>
              <a:off x="1358" y="1984"/>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0" name="Line 12"/>
            <p:cNvSpPr>
              <a:spLocks noChangeShapeType="1"/>
            </p:cNvSpPr>
            <p:nvPr/>
          </p:nvSpPr>
          <p:spPr bwMode="auto">
            <a:xfrm flipH="1" flipV="1">
              <a:off x="1159" y="2432"/>
              <a:ext cx="369"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1" name="Line 13"/>
            <p:cNvSpPr>
              <a:spLocks noChangeShapeType="1"/>
            </p:cNvSpPr>
            <p:nvPr/>
          </p:nvSpPr>
          <p:spPr bwMode="auto">
            <a:xfrm flipH="1" flipV="1">
              <a:off x="3250" y="2432"/>
              <a:ext cx="370"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2" name="AutoShape 14"/>
            <p:cNvSpPr>
              <a:spLocks noChangeArrowheads="1"/>
            </p:cNvSpPr>
            <p:nvPr/>
          </p:nvSpPr>
          <p:spPr bwMode="auto">
            <a:xfrm>
              <a:off x="2012" y="704"/>
              <a:ext cx="256" cy="240"/>
            </a:xfrm>
            <a:prstGeom prst="triangle">
              <a:avLst>
                <a:gd name="adj" fmla="val 49995"/>
              </a:avLst>
            </a:prstGeom>
            <a:noFill/>
            <a:ln w="508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3" name="Rectangle 15"/>
            <p:cNvSpPr>
              <a:spLocks noChangeArrowheads="1"/>
            </p:cNvSpPr>
            <p:nvPr/>
          </p:nvSpPr>
          <p:spPr bwMode="auto">
            <a:xfrm>
              <a:off x="2326" y="528"/>
              <a:ext cx="1833" cy="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rgbClr val="000000"/>
                  </a:solidFill>
                  <a:cs typeface="+mn-cs"/>
                </a:rPr>
                <a:t>F = </a:t>
              </a:r>
              <a:r>
                <a:rPr lang="en-US" sz="4000" dirty="0" err="1">
                  <a:solidFill>
                    <a:srgbClr val="000000"/>
                  </a:solidFill>
                  <a:cs typeface="+mn-cs"/>
                </a:rPr>
                <a:t>F</a:t>
              </a:r>
              <a:r>
                <a:rPr lang="en-US" sz="4000" baseline="-25000" dirty="0" err="1">
                  <a:solidFill>
                    <a:srgbClr val="000000"/>
                  </a:solidFill>
                  <a:cs typeface="+mn-cs"/>
                </a:rPr>
                <a:t>r</a:t>
              </a:r>
              <a:r>
                <a:rPr lang="en-US" sz="4000" dirty="0">
                  <a:solidFill>
                    <a:srgbClr val="000000"/>
                  </a:solidFill>
                  <a:cs typeface="+mn-cs"/>
                </a:rPr>
                <a:t> - F</a:t>
              </a:r>
              <a:r>
                <a:rPr lang="en-US" sz="4000" baseline="-25000" dirty="0">
                  <a:solidFill>
                    <a:srgbClr val="000000"/>
                  </a:solidFill>
                  <a:cs typeface="+mn-cs"/>
                </a:rPr>
                <a:t>t</a:t>
              </a:r>
            </a:p>
          </p:txBody>
        </p:sp>
        <p:sp>
          <p:nvSpPr>
            <p:cNvPr id="7184" name="Line 16"/>
            <p:cNvSpPr>
              <a:spLocks noChangeShapeType="1"/>
            </p:cNvSpPr>
            <p:nvPr/>
          </p:nvSpPr>
          <p:spPr bwMode="auto">
            <a:xfrm>
              <a:off x="932" y="3552"/>
              <a:ext cx="3897" cy="0"/>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5" name="Line 17"/>
            <p:cNvSpPr>
              <a:spLocks noChangeShapeType="1"/>
            </p:cNvSpPr>
            <p:nvPr/>
          </p:nvSpPr>
          <p:spPr bwMode="auto">
            <a:xfrm>
              <a:off x="917" y="3185"/>
              <a:ext cx="0" cy="783"/>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6" name="Freeform 18"/>
            <p:cNvSpPr>
              <a:spLocks/>
            </p:cNvSpPr>
            <p:nvPr/>
          </p:nvSpPr>
          <p:spPr bwMode="auto">
            <a:xfrm>
              <a:off x="1088" y="3552"/>
              <a:ext cx="1238" cy="528"/>
            </a:xfrm>
            <a:custGeom>
              <a:avLst/>
              <a:gdLst>
                <a:gd name="T0" fmla="*/ 0 w 1393"/>
                <a:gd name="T1" fmla="*/ 0 h 529"/>
                <a:gd name="T2" fmla="*/ 48 w 1393"/>
                <a:gd name="T3" fmla="*/ 288 h 529"/>
                <a:gd name="T4" fmla="*/ 48 w 1393"/>
                <a:gd name="T5" fmla="*/ 432 h 529"/>
                <a:gd name="T6" fmla="*/ 144 w 1393"/>
                <a:gd name="T7" fmla="*/ 240 h 529"/>
                <a:gd name="T8" fmla="*/ 240 w 1393"/>
                <a:gd name="T9" fmla="*/ 96 h 529"/>
                <a:gd name="T10" fmla="*/ 336 w 1393"/>
                <a:gd name="T11" fmla="*/ 96 h 529"/>
                <a:gd name="T12" fmla="*/ 480 w 1393"/>
                <a:gd name="T13" fmla="*/ 96 h 529"/>
                <a:gd name="T14" fmla="*/ 480 w 1393"/>
                <a:gd name="T15" fmla="*/ 336 h 529"/>
                <a:gd name="T16" fmla="*/ 528 w 1393"/>
                <a:gd name="T17" fmla="*/ 480 h 529"/>
                <a:gd name="T18" fmla="*/ 624 w 1393"/>
                <a:gd name="T19" fmla="*/ 240 h 529"/>
                <a:gd name="T20" fmla="*/ 672 w 1393"/>
                <a:gd name="T21" fmla="*/ 144 h 529"/>
                <a:gd name="T22" fmla="*/ 720 w 1393"/>
                <a:gd name="T23" fmla="*/ 96 h 529"/>
                <a:gd name="T24" fmla="*/ 960 w 1393"/>
                <a:gd name="T25" fmla="*/ 96 h 529"/>
                <a:gd name="T26" fmla="*/ 960 w 1393"/>
                <a:gd name="T27" fmla="*/ 288 h 529"/>
                <a:gd name="T28" fmla="*/ 1008 w 1393"/>
                <a:gd name="T29" fmla="*/ 432 h 529"/>
                <a:gd name="T30" fmla="*/ 1008 w 1393"/>
                <a:gd name="T31" fmla="*/ 528 h 529"/>
                <a:gd name="T32" fmla="*/ 1104 w 1393"/>
                <a:gd name="T33" fmla="*/ 336 h 529"/>
                <a:gd name="T34" fmla="*/ 1152 w 1393"/>
                <a:gd name="T35" fmla="*/ 144 h 529"/>
                <a:gd name="T36" fmla="*/ 1248 w 1393"/>
                <a:gd name="T37" fmla="*/ 96 h 529"/>
                <a:gd name="T38" fmla="*/ 1392 w 1393"/>
                <a:gd name="T39" fmla="*/ 14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3" h="529">
                  <a:moveTo>
                    <a:pt x="0" y="0"/>
                  </a:moveTo>
                  <a:lnTo>
                    <a:pt x="48" y="288"/>
                  </a:lnTo>
                  <a:lnTo>
                    <a:pt x="48" y="432"/>
                  </a:lnTo>
                  <a:lnTo>
                    <a:pt x="144" y="240"/>
                  </a:lnTo>
                  <a:lnTo>
                    <a:pt x="240" y="96"/>
                  </a:lnTo>
                  <a:lnTo>
                    <a:pt x="336" y="96"/>
                  </a:lnTo>
                  <a:lnTo>
                    <a:pt x="480" y="96"/>
                  </a:lnTo>
                  <a:lnTo>
                    <a:pt x="480" y="336"/>
                  </a:lnTo>
                  <a:lnTo>
                    <a:pt x="528" y="480"/>
                  </a:lnTo>
                  <a:lnTo>
                    <a:pt x="624" y="240"/>
                  </a:lnTo>
                  <a:lnTo>
                    <a:pt x="672" y="144"/>
                  </a:lnTo>
                  <a:lnTo>
                    <a:pt x="720" y="96"/>
                  </a:lnTo>
                  <a:lnTo>
                    <a:pt x="960" y="96"/>
                  </a:lnTo>
                  <a:lnTo>
                    <a:pt x="960" y="288"/>
                  </a:lnTo>
                  <a:lnTo>
                    <a:pt x="1008" y="432"/>
                  </a:lnTo>
                  <a:lnTo>
                    <a:pt x="1008" y="528"/>
                  </a:lnTo>
                  <a:lnTo>
                    <a:pt x="1104" y="336"/>
                  </a:lnTo>
                  <a:lnTo>
                    <a:pt x="1152" y="144"/>
                  </a:lnTo>
                  <a:lnTo>
                    <a:pt x="1248" y="96"/>
                  </a:lnTo>
                  <a:lnTo>
                    <a:pt x="1392" y="14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187" name="Freeform 19"/>
            <p:cNvSpPr>
              <a:spLocks/>
            </p:cNvSpPr>
            <p:nvPr/>
          </p:nvSpPr>
          <p:spPr bwMode="auto">
            <a:xfrm>
              <a:off x="2880" y="3073"/>
              <a:ext cx="1494" cy="432"/>
            </a:xfrm>
            <a:custGeom>
              <a:avLst/>
              <a:gdLst>
                <a:gd name="T0" fmla="*/ 0 w 1681"/>
                <a:gd name="T1" fmla="*/ 432 h 433"/>
                <a:gd name="T2" fmla="*/ 96 w 1681"/>
                <a:gd name="T3" fmla="*/ 48 h 433"/>
                <a:gd name="T4" fmla="*/ 144 w 1681"/>
                <a:gd name="T5" fmla="*/ 240 h 433"/>
                <a:gd name="T6" fmla="*/ 240 w 1681"/>
                <a:gd name="T7" fmla="*/ 384 h 433"/>
                <a:gd name="T8" fmla="*/ 480 w 1681"/>
                <a:gd name="T9" fmla="*/ 384 h 433"/>
                <a:gd name="T10" fmla="*/ 624 w 1681"/>
                <a:gd name="T11" fmla="*/ 384 h 433"/>
                <a:gd name="T12" fmla="*/ 720 w 1681"/>
                <a:gd name="T13" fmla="*/ 144 h 433"/>
                <a:gd name="T14" fmla="*/ 768 w 1681"/>
                <a:gd name="T15" fmla="*/ 0 h 433"/>
                <a:gd name="T16" fmla="*/ 816 w 1681"/>
                <a:gd name="T17" fmla="*/ 192 h 433"/>
                <a:gd name="T18" fmla="*/ 864 w 1681"/>
                <a:gd name="T19" fmla="*/ 336 h 433"/>
                <a:gd name="T20" fmla="*/ 960 w 1681"/>
                <a:gd name="T21" fmla="*/ 336 h 433"/>
                <a:gd name="T22" fmla="*/ 1248 w 1681"/>
                <a:gd name="T23" fmla="*/ 384 h 433"/>
                <a:gd name="T24" fmla="*/ 1296 w 1681"/>
                <a:gd name="T25" fmla="*/ 144 h 433"/>
                <a:gd name="T26" fmla="*/ 1344 w 1681"/>
                <a:gd name="T27" fmla="*/ 0 h 433"/>
                <a:gd name="T28" fmla="*/ 1392 w 1681"/>
                <a:gd name="T29" fmla="*/ 240 h 433"/>
                <a:gd name="T30" fmla="*/ 1440 w 1681"/>
                <a:gd name="T31" fmla="*/ 384 h 433"/>
                <a:gd name="T32" fmla="*/ 1680 w 1681"/>
                <a:gd name="T33" fmla="*/ 38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1" h="433">
                  <a:moveTo>
                    <a:pt x="0" y="432"/>
                  </a:moveTo>
                  <a:lnTo>
                    <a:pt x="96" y="48"/>
                  </a:lnTo>
                  <a:lnTo>
                    <a:pt x="144" y="240"/>
                  </a:lnTo>
                  <a:lnTo>
                    <a:pt x="240" y="384"/>
                  </a:lnTo>
                  <a:lnTo>
                    <a:pt x="480" y="384"/>
                  </a:lnTo>
                  <a:lnTo>
                    <a:pt x="624" y="384"/>
                  </a:lnTo>
                  <a:lnTo>
                    <a:pt x="720" y="144"/>
                  </a:lnTo>
                  <a:lnTo>
                    <a:pt x="768" y="0"/>
                  </a:lnTo>
                  <a:lnTo>
                    <a:pt x="816" y="192"/>
                  </a:lnTo>
                  <a:lnTo>
                    <a:pt x="864" y="336"/>
                  </a:lnTo>
                  <a:lnTo>
                    <a:pt x="960" y="336"/>
                  </a:lnTo>
                  <a:lnTo>
                    <a:pt x="1248" y="384"/>
                  </a:lnTo>
                  <a:lnTo>
                    <a:pt x="1296" y="144"/>
                  </a:lnTo>
                  <a:lnTo>
                    <a:pt x="1344" y="0"/>
                  </a:lnTo>
                  <a:lnTo>
                    <a:pt x="1392" y="240"/>
                  </a:lnTo>
                  <a:lnTo>
                    <a:pt x="1440" y="384"/>
                  </a:lnTo>
                  <a:lnTo>
                    <a:pt x="1680" y="38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8694" name="Group 20"/>
            <p:cNvGrpSpPr>
              <a:grpSpLocks/>
            </p:cNvGrpSpPr>
            <p:nvPr/>
          </p:nvGrpSpPr>
          <p:grpSpPr bwMode="auto">
            <a:xfrm>
              <a:off x="660" y="3133"/>
              <a:ext cx="142" cy="160"/>
              <a:chOff x="742" y="3133"/>
              <a:chExt cx="160" cy="160"/>
            </a:xfrm>
          </p:grpSpPr>
          <p:sp>
            <p:nvSpPr>
              <p:cNvPr id="7189" name="Line 21"/>
              <p:cNvSpPr>
                <a:spLocks noChangeShapeType="1"/>
              </p:cNvSpPr>
              <p:nvPr/>
            </p:nvSpPr>
            <p:spPr bwMode="auto">
              <a:xfrm>
                <a:off x="834" y="3133"/>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0" name="Line 22"/>
              <p:cNvSpPr>
                <a:spLocks noChangeShapeType="1"/>
              </p:cNvSpPr>
              <p:nvPr/>
            </p:nvSpPr>
            <p:spPr bwMode="auto">
              <a:xfrm>
                <a:off x="742" y="3214"/>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1" name="Line 23"/>
            <p:cNvSpPr>
              <a:spLocks noChangeShapeType="1"/>
            </p:cNvSpPr>
            <p:nvPr/>
          </p:nvSpPr>
          <p:spPr bwMode="auto">
            <a:xfrm>
              <a:off x="644" y="3949"/>
              <a:ext cx="138"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8696" name="Group 24"/>
            <p:cNvGrpSpPr>
              <a:grpSpLocks/>
            </p:cNvGrpSpPr>
            <p:nvPr/>
          </p:nvGrpSpPr>
          <p:grpSpPr bwMode="auto">
            <a:xfrm>
              <a:off x="4892" y="3122"/>
              <a:ext cx="143" cy="160"/>
              <a:chOff x="5504" y="3122"/>
              <a:chExt cx="160" cy="160"/>
            </a:xfrm>
          </p:grpSpPr>
          <p:sp>
            <p:nvSpPr>
              <p:cNvPr id="7193" name="Line 25"/>
              <p:cNvSpPr>
                <a:spLocks noChangeShapeType="1"/>
              </p:cNvSpPr>
              <p:nvPr/>
            </p:nvSpPr>
            <p:spPr bwMode="auto">
              <a:xfrm>
                <a:off x="5597" y="3122"/>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4" name="Line 26"/>
              <p:cNvSpPr>
                <a:spLocks noChangeShapeType="1"/>
              </p:cNvSpPr>
              <p:nvPr/>
            </p:nvSpPr>
            <p:spPr bwMode="auto">
              <a:xfrm>
                <a:off x="5504" y="3203"/>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5" name="Line 27"/>
            <p:cNvSpPr>
              <a:spLocks noChangeShapeType="1"/>
            </p:cNvSpPr>
            <p:nvPr/>
          </p:nvSpPr>
          <p:spPr bwMode="auto">
            <a:xfrm>
              <a:off x="4889" y="3885"/>
              <a:ext cx="13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6" name="Line 28"/>
            <p:cNvSpPr>
              <a:spLocks noChangeShapeType="1"/>
            </p:cNvSpPr>
            <p:nvPr/>
          </p:nvSpPr>
          <p:spPr bwMode="auto">
            <a:xfrm>
              <a:off x="4826" y="3165"/>
              <a:ext cx="0" cy="807"/>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7" name="Rectangle 29"/>
            <p:cNvSpPr>
              <a:spLocks noChangeArrowheads="1"/>
            </p:cNvSpPr>
            <p:nvPr/>
          </p:nvSpPr>
          <p:spPr bwMode="auto">
            <a:xfrm>
              <a:off x="1357" y="1231"/>
              <a:ext cx="2375"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rgbClr val="00279F"/>
                  </a:solidFill>
                  <a:cs typeface="+mn-cs"/>
                </a:rPr>
                <a:t>piezoelectric crystal</a:t>
              </a:r>
            </a:p>
          </p:txBody>
        </p:sp>
        <p:sp>
          <p:nvSpPr>
            <p:cNvPr id="7198" name="Line 30"/>
            <p:cNvSpPr>
              <a:spLocks noChangeShapeType="1"/>
            </p:cNvSpPr>
            <p:nvPr/>
          </p:nvSpPr>
          <p:spPr bwMode="auto">
            <a:xfrm flipH="1">
              <a:off x="999" y="1429"/>
              <a:ext cx="349" cy="247"/>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9" name="Line 31"/>
            <p:cNvSpPr>
              <a:spLocks noChangeShapeType="1"/>
            </p:cNvSpPr>
            <p:nvPr/>
          </p:nvSpPr>
          <p:spPr bwMode="auto">
            <a:xfrm>
              <a:off x="2812" y="1492"/>
              <a:ext cx="136" cy="200"/>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201" name="Text Box 33"/>
          <p:cNvSpPr txBox="1">
            <a:spLocks noChangeArrowheads="1"/>
          </p:cNvSpPr>
          <p:nvPr/>
        </p:nvSpPr>
        <p:spPr bwMode="auto">
          <a:xfrm>
            <a:off x="0" y="17463"/>
            <a:ext cx="24650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i="1" dirty="0" smtClean="0">
                <a:cs typeface="+mn-cs"/>
              </a:rPr>
              <a:t>The Frequency Shift</a:t>
            </a:r>
            <a:endParaRPr lang="en-US" sz="2000" b="1" i="1" dirty="0">
              <a:cs typeface="+mn-cs"/>
            </a:endParaRPr>
          </a:p>
        </p:txBody>
      </p:sp>
      <p:sp>
        <p:nvSpPr>
          <p:cNvPr id="7202" name="Text Box 34"/>
          <p:cNvSpPr txBox="1">
            <a:spLocks noChangeArrowheads="1"/>
          </p:cNvSpPr>
          <p:nvPr/>
        </p:nvSpPr>
        <p:spPr bwMode="auto">
          <a:xfrm>
            <a:off x="256991" y="5359400"/>
            <a:ext cx="49657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ts val="0"/>
              </a:spcBef>
              <a:defRPr/>
            </a:pPr>
            <a:r>
              <a:rPr lang="en-US" dirty="0">
                <a:cs typeface="+mn-cs"/>
              </a:rPr>
              <a:t>∆</a:t>
            </a:r>
            <a:r>
              <a:rPr lang="en-US" dirty="0" smtClean="0">
                <a:cs typeface="+mn-cs"/>
              </a:rPr>
              <a:t>F (delta F) </a:t>
            </a:r>
            <a:r>
              <a:rPr lang="en-US" dirty="0">
                <a:cs typeface="+mn-cs"/>
              </a:rPr>
              <a:t>= frequency shift</a:t>
            </a:r>
          </a:p>
          <a:p>
            <a:pPr>
              <a:spcBef>
                <a:spcPts val="0"/>
              </a:spcBef>
              <a:defRPr/>
            </a:pPr>
            <a:r>
              <a:rPr lang="en-US" dirty="0" err="1">
                <a:cs typeface="+mn-cs"/>
              </a:rPr>
              <a:t>F</a:t>
            </a:r>
            <a:r>
              <a:rPr lang="en-US" baseline="-9000" dirty="0" err="1">
                <a:cs typeface="+mn-cs"/>
              </a:rPr>
              <a:t>r</a:t>
            </a:r>
            <a:r>
              <a:rPr lang="en-US" baseline="-9000" dirty="0">
                <a:cs typeface="+mn-cs"/>
              </a:rPr>
              <a:t> </a:t>
            </a:r>
            <a:r>
              <a:rPr lang="en-US" dirty="0">
                <a:cs typeface="+mn-cs"/>
              </a:rPr>
              <a:t>= returning frequency</a:t>
            </a:r>
          </a:p>
          <a:p>
            <a:pPr>
              <a:spcBef>
                <a:spcPts val="0"/>
              </a:spcBef>
              <a:defRPr/>
            </a:pPr>
            <a:r>
              <a:rPr lang="en-US" dirty="0">
                <a:cs typeface="+mn-cs"/>
              </a:rPr>
              <a:t>F</a:t>
            </a:r>
            <a:r>
              <a:rPr lang="en-US" baseline="-11000" dirty="0">
                <a:cs typeface="+mn-cs"/>
              </a:rPr>
              <a:t>t </a:t>
            </a:r>
            <a:r>
              <a:rPr lang="en-US" dirty="0">
                <a:cs typeface="+mn-cs"/>
              </a:rPr>
              <a:t>= transmitted (incident frequency)</a:t>
            </a:r>
          </a:p>
        </p:txBody>
      </p:sp>
    </p:spTree>
    <p:extLst>
      <p:ext uri="{BB962C8B-B14F-4D97-AF65-F5344CB8AC3E}">
        <p14:creationId xmlns:p14="http://schemas.microsoft.com/office/powerpoint/2010/main" val="36222999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ctrTitle"/>
          </p:nvPr>
        </p:nvSpPr>
        <p:spPr>
          <a:xfrm>
            <a:off x="546100" y="1511300"/>
            <a:ext cx="7772400" cy="1143000"/>
          </a:xfrm>
        </p:spPr>
        <p:txBody>
          <a:bodyPr/>
          <a:lstStyle/>
          <a:p>
            <a:pPr>
              <a:defRPr/>
            </a:pPr>
            <a:r>
              <a:rPr lang="en-US" dirty="0" smtClean="0">
                <a:cs typeface="+mj-cs"/>
              </a:rPr>
              <a:t>Technique in Noninvasive Vascular Diagnosis-4</a:t>
            </a:r>
            <a:r>
              <a:rPr lang="en-US" baseline="30000" dirty="0" smtClean="0">
                <a:cs typeface="+mj-cs"/>
              </a:rPr>
              <a:t>th</a:t>
            </a:r>
            <a:r>
              <a:rPr lang="en-US" dirty="0" smtClean="0">
                <a:cs typeface="+mj-cs"/>
              </a:rPr>
              <a:t> Ed.</a:t>
            </a:r>
            <a:br>
              <a:rPr lang="en-US" dirty="0" smtClean="0">
                <a:cs typeface="+mj-cs"/>
              </a:rPr>
            </a:br>
            <a:r>
              <a:rPr lang="en-US" sz="3200" dirty="0" smtClean="0">
                <a:cs typeface="+mj-cs"/>
              </a:rPr>
              <a:t>An Encyclopedia of Vascular Testing</a:t>
            </a:r>
            <a:r>
              <a:rPr lang="en-US" dirty="0" smtClean="0">
                <a:cs typeface="+mj-cs"/>
              </a:rPr>
              <a:t> </a:t>
            </a:r>
          </a:p>
        </p:txBody>
      </p:sp>
      <p:sp>
        <p:nvSpPr>
          <p:cNvPr id="499715" name="Rectangle 3"/>
          <p:cNvSpPr>
            <a:spLocks noGrp="1" noChangeArrowheads="1"/>
          </p:cNvSpPr>
          <p:nvPr>
            <p:ph type="subTitle" idx="1"/>
          </p:nvPr>
        </p:nvSpPr>
        <p:spPr>
          <a:xfrm>
            <a:off x="1384300" y="3632200"/>
            <a:ext cx="6400800" cy="977900"/>
          </a:xfrm>
        </p:spPr>
        <p:txBody>
          <a:bodyPr/>
          <a:lstStyle/>
          <a:p>
            <a:pPr>
              <a:defRPr/>
            </a:pPr>
            <a:r>
              <a:rPr lang="en-US" dirty="0" smtClean="0">
                <a:cs typeface="+mn-cs"/>
              </a:rPr>
              <a:t>Textbooks be purchased at </a:t>
            </a:r>
            <a:r>
              <a:rPr lang="en-US" dirty="0" smtClean="0">
                <a:cs typeface="+mn-cs"/>
                <a:hlinkClick r:id="rId2"/>
              </a:rPr>
              <a:t>www.summerpublishing.com</a:t>
            </a:r>
            <a:endParaRPr lang="en-US" dirty="0" smtClean="0">
              <a:cs typeface="+mn-cs"/>
            </a:endParaRPr>
          </a:p>
          <a:p>
            <a:pPr>
              <a:defRPr/>
            </a:pPr>
            <a:endParaRPr lang="en-US" dirty="0" smtClean="0">
              <a:cs typeface="+mn-cs"/>
            </a:endParaRPr>
          </a:p>
          <a:p>
            <a:pPr>
              <a:defRPr/>
            </a:pPr>
            <a:r>
              <a:rPr lang="en-US" dirty="0" err="1" smtClean="0">
                <a:cs typeface="+mn-cs"/>
              </a:rPr>
              <a:t>Info@summerpublishing.com</a:t>
            </a:r>
            <a:endParaRPr lang="en-US" dirty="0" smtClean="0">
              <a:cs typeface="+mn-cs"/>
            </a:endParaRPr>
          </a:p>
          <a:p>
            <a:pPr>
              <a:defRPr/>
            </a:pPr>
            <a:endParaRPr lang="en-US" dirty="0" smtClean="0">
              <a:cs typeface="+mn-cs"/>
            </a:endParaRPr>
          </a:p>
          <a:p>
            <a:pPr>
              <a:defRPr/>
            </a:pPr>
            <a:endParaRPr lang="en-US" dirty="0" smtClean="0">
              <a:cs typeface="+mn-cs"/>
            </a:endParaRPr>
          </a:p>
        </p:txBody>
      </p:sp>
    </p:spTree>
    <p:extLst>
      <p:ext uri="{BB962C8B-B14F-4D97-AF65-F5344CB8AC3E}">
        <p14:creationId xmlns:p14="http://schemas.microsoft.com/office/powerpoint/2010/main" val="9140137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32"/>
          <p:cNvGrpSpPr>
            <a:grpSpLocks/>
          </p:cNvGrpSpPr>
          <p:nvPr/>
        </p:nvGrpSpPr>
        <p:grpSpPr bwMode="auto">
          <a:xfrm>
            <a:off x="1581150" y="469900"/>
            <a:ext cx="6007100" cy="4732338"/>
            <a:chOff x="564" y="480"/>
            <a:chExt cx="4608" cy="3630"/>
          </a:xfrm>
        </p:grpSpPr>
        <p:sp>
          <p:nvSpPr>
            <p:cNvPr id="7170" name="Rectangle 2"/>
            <p:cNvSpPr>
              <a:spLocks noChangeArrowheads="1"/>
            </p:cNvSpPr>
            <p:nvPr/>
          </p:nvSpPr>
          <p:spPr bwMode="auto">
            <a:xfrm>
              <a:off x="960" y="480"/>
              <a:ext cx="4011"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1" name="Rectangle 3"/>
            <p:cNvSpPr>
              <a:spLocks noChangeArrowheads="1"/>
            </p:cNvSpPr>
            <p:nvPr/>
          </p:nvSpPr>
          <p:spPr bwMode="auto">
            <a:xfrm>
              <a:off x="960" y="1345"/>
              <a:ext cx="4011" cy="2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2" name="Rectangle 4"/>
            <p:cNvSpPr>
              <a:spLocks noChangeArrowheads="1"/>
            </p:cNvSpPr>
            <p:nvPr/>
          </p:nvSpPr>
          <p:spPr bwMode="auto">
            <a:xfrm>
              <a:off x="564" y="480"/>
              <a:ext cx="4608" cy="3630"/>
            </a:xfrm>
            <a:prstGeom prst="rect">
              <a:avLst/>
            </a:prstGeom>
            <a:solidFill>
              <a:srgbClr val="FCD1C1"/>
            </a:solidFill>
            <a:ln w="50800">
              <a:solidFill>
                <a:srgbClr val="E5405D"/>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cs typeface="+mn-cs"/>
              </a:endParaRPr>
            </a:p>
          </p:txBody>
        </p:sp>
        <p:graphicFrame>
          <p:nvGraphicFramePr>
            <p:cNvPr id="28679" name="Object 5">
              <a:hlinkClick r:id="" action="ppaction://ole?verb=0"/>
            </p:cNvPr>
            <p:cNvGraphicFramePr>
              <a:graphicFrameLocks/>
            </p:cNvGraphicFramePr>
            <p:nvPr/>
          </p:nvGraphicFramePr>
          <p:xfrm>
            <a:off x="683" y="1680"/>
            <a:ext cx="4221" cy="1296"/>
          </p:xfrm>
          <a:graphic>
            <a:graphicData uri="http://schemas.openxmlformats.org/presentationml/2006/ole">
              <mc:AlternateContent xmlns:mc="http://schemas.openxmlformats.org/markup-compatibility/2006">
                <mc:Choice xmlns:v="urn:schemas-microsoft-com:vml" Requires="v">
                  <p:oleObj spid="_x0000_s247847" name="Document" r:id="rId4" imgW="3340100" imgH="927100" progId="Word.Document.8">
                    <p:embed/>
                  </p:oleObj>
                </mc:Choice>
                <mc:Fallback>
                  <p:oleObj name="Document" r:id="rId4" imgW="3340100" imgH="927100" progId="Word.Documen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 y="1680"/>
                          <a:ext cx="4221" cy="1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174" name="Rectangle 6"/>
            <p:cNvSpPr>
              <a:spLocks noChangeArrowheads="1"/>
            </p:cNvSpPr>
            <p:nvPr/>
          </p:nvSpPr>
          <p:spPr bwMode="auto">
            <a:xfrm>
              <a:off x="1217" y="1740"/>
              <a:ext cx="907"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bg2"/>
                  </a:solidFill>
                  <a:cs typeface="+mn-cs"/>
                </a:rPr>
                <a:t>transmit</a:t>
              </a:r>
            </a:p>
          </p:txBody>
        </p:sp>
        <p:sp>
          <p:nvSpPr>
            <p:cNvPr id="7175" name="Rectangle 7"/>
            <p:cNvSpPr>
              <a:spLocks noChangeArrowheads="1"/>
            </p:cNvSpPr>
            <p:nvPr/>
          </p:nvSpPr>
          <p:spPr bwMode="auto">
            <a:xfrm>
              <a:off x="64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6" name="Rectangle 8"/>
            <p:cNvSpPr>
              <a:spLocks noChangeArrowheads="1"/>
            </p:cNvSpPr>
            <p:nvPr/>
          </p:nvSpPr>
          <p:spPr bwMode="auto">
            <a:xfrm>
              <a:off x="3420" y="1711"/>
              <a:ext cx="921"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bg2"/>
                  </a:solidFill>
                  <a:cs typeface="+mn-cs"/>
                </a:rPr>
                <a:t>t</a:t>
              </a:r>
              <a:r>
                <a:rPr lang="en-US">
                  <a:solidFill>
                    <a:schemeClr val="bg2"/>
                  </a:solidFill>
                  <a:cs typeface="+mn-cs"/>
                </a:rPr>
                <a:t>ransmit</a:t>
              </a:r>
            </a:p>
          </p:txBody>
        </p:sp>
        <p:sp>
          <p:nvSpPr>
            <p:cNvPr id="7177" name="Rectangle 9"/>
            <p:cNvSpPr>
              <a:spLocks noChangeArrowheads="1"/>
            </p:cNvSpPr>
            <p:nvPr/>
          </p:nvSpPr>
          <p:spPr bwMode="auto">
            <a:xfrm>
              <a:off x="273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8" name="Line 10"/>
            <p:cNvSpPr>
              <a:spLocks noChangeShapeType="1"/>
            </p:cNvSpPr>
            <p:nvPr/>
          </p:nvSpPr>
          <p:spPr bwMode="auto">
            <a:xfrm>
              <a:off x="3662" y="2080"/>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9" name="Line 11"/>
            <p:cNvSpPr>
              <a:spLocks noChangeShapeType="1"/>
            </p:cNvSpPr>
            <p:nvPr/>
          </p:nvSpPr>
          <p:spPr bwMode="auto">
            <a:xfrm>
              <a:off x="1358" y="1984"/>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0" name="Line 12"/>
            <p:cNvSpPr>
              <a:spLocks noChangeShapeType="1"/>
            </p:cNvSpPr>
            <p:nvPr/>
          </p:nvSpPr>
          <p:spPr bwMode="auto">
            <a:xfrm flipH="1" flipV="1">
              <a:off x="1159" y="2432"/>
              <a:ext cx="369"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1" name="Line 13"/>
            <p:cNvSpPr>
              <a:spLocks noChangeShapeType="1"/>
            </p:cNvSpPr>
            <p:nvPr/>
          </p:nvSpPr>
          <p:spPr bwMode="auto">
            <a:xfrm flipH="1" flipV="1">
              <a:off x="3250" y="2432"/>
              <a:ext cx="370"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2" name="AutoShape 14"/>
            <p:cNvSpPr>
              <a:spLocks noChangeArrowheads="1"/>
            </p:cNvSpPr>
            <p:nvPr/>
          </p:nvSpPr>
          <p:spPr bwMode="auto">
            <a:xfrm>
              <a:off x="2012" y="704"/>
              <a:ext cx="256" cy="240"/>
            </a:xfrm>
            <a:prstGeom prst="triangle">
              <a:avLst>
                <a:gd name="adj" fmla="val 49995"/>
              </a:avLst>
            </a:prstGeom>
            <a:noFill/>
            <a:ln w="508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3" name="Rectangle 15"/>
            <p:cNvSpPr>
              <a:spLocks noChangeArrowheads="1"/>
            </p:cNvSpPr>
            <p:nvPr/>
          </p:nvSpPr>
          <p:spPr bwMode="auto">
            <a:xfrm>
              <a:off x="2326" y="528"/>
              <a:ext cx="1833" cy="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rgbClr val="000000"/>
                  </a:solidFill>
                  <a:cs typeface="+mn-cs"/>
                </a:rPr>
                <a:t>F = </a:t>
              </a:r>
              <a:r>
                <a:rPr lang="en-US" sz="4000" dirty="0" err="1">
                  <a:solidFill>
                    <a:srgbClr val="000000"/>
                  </a:solidFill>
                  <a:cs typeface="+mn-cs"/>
                </a:rPr>
                <a:t>F</a:t>
              </a:r>
              <a:r>
                <a:rPr lang="en-US" sz="4000" baseline="-25000" dirty="0" err="1">
                  <a:solidFill>
                    <a:srgbClr val="000000"/>
                  </a:solidFill>
                  <a:cs typeface="+mn-cs"/>
                </a:rPr>
                <a:t>r</a:t>
              </a:r>
              <a:r>
                <a:rPr lang="en-US" sz="4000" dirty="0">
                  <a:solidFill>
                    <a:srgbClr val="000000"/>
                  </a:solidFill>
                  <a:cs typeface="+mn-cs"/>
                </a:rPr>
                <a:t> - F</a:t>
              </a:r>
              <a:r>
                <a:rPr lang="en-US" sz="4000" baseline="-25000" dirty="0">
                  <a:solidFill>
                    <a:srgbClr val="000000"/>
                  </a:solidFill>
                  <a:cs typeface="+mn-cs"/>
                </a:rPr>
                <a:t>t</a:t>
              </a:r>
            </a:p>
          </p:txBody>
        </p:sp>
        <p:sp>
          <p:nvSpPr>
            <p:cNvPr id="7184" name="Line 16"/>
            <p:cNvSpPr>
              <a:spLocks noChangeShapeType="1"/>
            </p:cNvSpPr>
            <p:nvPr/>
          </p:nvSpPr>
          <p:spPr bwMode="auto">
            <a:xfrm>
              <a:off x="932" y="3552"/>
              <a:ext cx="3897" cy="0"/>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5" name="Line 17"/>
            <p:cNvSpPr>
              <a:spLocks noChangeShapeType="1"/>
            </p:cNvSpPr>
            <p:nvPr/>
          </p:nvSpPr>
          <p:spPr bwMode="auto">
            <a:xfrm>
              <a:off x="917" y="3185"/>
              <a:ext cx="0" cy="783"/>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6" name="Freeform 18"/>
            <p:cNvSpPr>
              <a:spLocks/>
            </p:cNvSpPr>
            <p:nvPr/>
          </p:nvSpPr>
          <p:spPr bwMode="auto">
            <a:xfrm>
              <a:off x="1088" y="3552"/>
              <a:ext cx="1238" cy="528"/>
            </a:xfrm>
            <a:custGeom>
              <a:avLst/>
              <a:gdLst>
                <a:gd name="T0" fmla="*/ 0 w 1393"/>
                <a:gd name="T1" fmla="*/ 0 h 529"/>
                <a:gd name="T2" fmla="*/ 48 w 1393"/>
                <a:gd name="T3" fmla="*/ 288 h 529"/>
                <a:gd name="T4" fmla="*/ 48 w 1393"/>
                <a:gd name="T5" fmla="*/ 432 h 529"/>
                <a:gd name="T6" fmla="*/ 144 w 1393"/>
                <a:gd name="T7" fmla="*/ 240 h 529"/>
                <a:gd name="T8" fmla="*/ 240 w 1393"/>
                <a:gd name="T9" fmla="*/ 96 h 529"/>
                <a:gd name="T10" fmla="*/ 336 w 1393"/>
                <a:gd name="T11" fmla="*/ 96 h 529"/>
                <a:gd name="T12" fmla="*/ 480 w 1393"/>
                <a:gd name="T13" fmla="*/ 96 h 529"/>
                <a:gd name="T14" fmla="*/ 480 w 1393"/>
                <a:gd name="T15" fmla="*/ 336 h 529"/>
                <a:gd name="T16" fmla="*/ 528 w 1393"/>
                <a:gd name="T17" fmla="*/ 480 h 529"/>
                <a:gd name="T18" fmla="*/ 624 w 1393"/>
                <a:gd name="T19" fmla="*/ 240 h 529"/>
                <a:gd name="T20" fmla="*/ 672 w 1393"/>
                <a:gd name="T21" fmla="*/ 144 h 529"/>
                <a:gd name="T22" fmla="*/ 720 w 1393"/>
                <a:gd name="T23" fmla="*/ 96 h 529"/>
                <a:gd name="T24" fmla="*/ 960 w 1393"/>
                <a:gd name="T25" fmla="*/ 96 h 529"/>
                <a:gd name="T26" fmla="*/ 960 w 1393"/>
                <a:gd name="T27" fmla="*/ 288 h 529"/>
                <a:gd name="T28" fmla="*/ 1008 w 1393"/>
                <a:gd name="T29" fmla="*/ 432 h 529"/>
                <a:gd name="T30" fmla="*/ 1008 w 1393"/>
                <a:gd name="T31" fmla="*/ 528 h 529"/>
                <a:gd name="T32" fmla="*/ 1104 w 1393"/>
                <a:gd name="T33" fmla="*/ 336 h 529"/>
                <a:gd name="T34" fmla="*/ 1152 w 1393"/>
                <a:gd name="T35" fmla="*/ 144 h 529"/>
                <a:gd name="T36" fmla="*/ 1248 w 1393"/>
                <a:gd name="T37" fmla="*/ 96 h 529"/>
                <a:gd name="T38" fmla="*/ 1392 w 1393"/>
                <a:gd name="T39" fmla="*/ 14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3" h="529">
                  <a:moveTo>
                    <a:pt x="0" y="0"/>
                  </a:moveTo>
                  <a:lnTo>
                    <a:pt x="48" y="288"/>
                  </a:lnTo>
                  <a:lnTo>
                    <a:pt x="48" y="432"/>
                  </a:lnTo>
                  <a:lnTo>
                    <a:pt x="144" y="240"/>
                  </a:lnTo>
                  <a:lnTo>
                    <a:pt x="240" y="96"/>
                  </a:lnTo>
                  <a:lnTo>
                    <a:pt x="336" y="96"/>
                  </a:lnTo>
                  <a:lnTo>
                    <a:pt x="480" y="96"/>
                  </a:lnTo>
                  <a:lnTo>
                    <a:pt x="480" y="336"/>
                  </a:lnTo>
                  <a:lnTo>
                    <a:pt x="528" y="480"/>
                  </a:lnTo>
                  <a:lnTo>
                    <a:pt x="624" y="240"/>
                  </a:lnTo>
                  <a:lnTo>
                    <a:pt x="672" y="144"/>
                  </a:lnTo>
                  <a:lnTo>
                    <a:pt x="720" y="96"/>
                  </a:lnTo>
                  <a:lnTo>
                    <a:pt x="960" y="96"/>
                  </a:lnTo>
                  <a:lnTo>
                    <a:pt x="960" y="288"/>
                  </a:lnTo>
                  <a:lnTo>
                    <a:pt x="1008" y="432"/>
                  </a:lnTo>
                  <a:lnTo>
                    <a:pt x="1008" y="528"/>
                  </a:lnTo>
                  <a:lnTo>
                    <a:pt x="1104" y="336"/>
                  </a:lnTo>
                  <a:lnTo>
                    <a:pt x="1152" y="144"/>
                  </a:lnTo>
                  <a:lnTo>
                    <a:pt x="1248" y="96"/>
                  </a:lnTo>
                  <a:lnTo>
                    <a:pt x="1392" y="14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187" name="Freeform 19"/>
            <p:cNvSpPr>
              <a:spLocks/>
            </p:cNvSpPr>
            <p:nvPr/>
          </p:nvSpPr>
          <p:spPr bwMode="auto">
            <a:xfrm>
              <a:off x="2880" y="3073"/>
              <a:ext cx="1494" cy="432"/>
            </a:xfrm>
            <a:custGeom>
              <a:avLst/>
              <a:gdLst>
                <a:gd name="T0" fmla="*/ 0 w 1681"/>
                <a:gd name="T1" fmla="*/ 432 h 433"/>
                <a:gd name="T2" fmla="*/ 96 w 1681"/>
                <a:gd name="T3" fmla="*/ 48 h 433"/>
                <a:gd name="T4" fmla="*/ 144 w 1681"/>
                <a:gd name="T5" fmla="*/ 240 h 433"/>
                <a:gd name="T6" fmla="*/ 240 w 1681"/>
                <a:gd name="T7" fmla="*/ 384 h 433"/>
                <a:gd name="T8" fmla="*/ 480 w 1681"/>
                <a:gd name="T9" fmla="*/ 384 h 433"/>
                <a:gd name="T10" fmla="*/ 624 w 1681"/>
                <a:gd name="T11" fmla="*/ 384 h 433"/>
                <a:gd name="T12" fmla="*/ 720 w 1681"/>
                <a:gd name="T13" fmla="*/ 144 h 433"/>
                <a:gd name="T14" fmla="*/ 768 w 1681"/>
                <a:gd name="T15" fmla="*/ 0 h 433"/>
                <a:gd name="T16" fmla="*/ 816 w 1681"/>
                <a:gd name="T17" fmla="*/ 192 h 433"/>
                <a:gd name="T18" fmla="*/ 864 w 1681"/>
                <a:gd name="T19" fmla="*/ 336 h 433"/>
                <a:gd name="T20" fmla="*/ 960 w 1681"/>
                <a:gd name="T21" fmla="*/ 336 h 433"/>
                <a:gd name="T22" fmla="*/ 1248 w 1681"/>
                <a:gd name="T23" fmla="*/ 384 h 433"/>
                <a:gd name="T24" fmla="*/ 1296 w 1681"/>
                <a:gd name="T25" fmla="*/ 144 h 433"/>
                <a:gd name="T26" fmla="*/ 1344 w 1681"/>
                <a:gd name="T27" fmla="*/ 0 h 433"/>
                <a:gd name="T28" fmla="*/ 1392 w 1681"/>
                <a:gd name="T29" fmla="*/ 240 h 433"/>
                <a:gd name="T30" fmla="*/ 1440 w 1681"/>
                <a:gd name="T31" fmla="*/ 384 h 433"/>
                <a:gd name="T32" fmla="*/ 1680 w 1681"/>
                <a:gd name="T33" fmla="*/ 38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1" h="433">
                  <a:moveTo>
                    <a:pt x="0" y="432"/>
                  </a:moveTo>
                  <a:lnTo>
                    <a:pt x="96" y="48"/>
                  </a:lnTo>
                  <a:lnTo>
                    <a:pt x="144" y="240"/>
                  </a:lnTo>
                  <a:lnTo>
                    <a:pt x="240" y="384"/>
                  </a:lnTo>
                  <a:lnTo>
                    <a:pt x="480" y="384"/>
                  </a:lnTo>
                  <a:lnTo>
                    <a:pt x="624" y="384"/>
                  </a:lnTo>
                  <a:lnTo>
                    <a:pt x="720" y="144"/>
                  </a:lnTo>
                  <a:lnTo>
                    <a:pt x="768" y="0"/>
                  </a:lnTo>
                  <a:lnTo>
                    <a:pt x="816" y="192"/>
                  </a:lnTo>
                  <a:lnTo>
                    <a:pt x="864" y="336"/>
                  </a:lnTo>
                  <a:lnTo>
                    <a:pt x="960" y="336"/>
                  </a:lnTo>
                  <a:lnTo>
                    <a:pt x="1248" y="384"/>
                  </a:lnTo>
                  <a:lnTo>
                    <a:pt x="1296" y="144"/>
                  </a:lnTo>
                  <a:lnTo>
                    <a:pt x="1344" y="0"/>
                  </a:lnTo>
                  <a:lnTo>
                    <a:pt x="1392" y="240"/>
                  </a:lnTo>
                  <a:lnTo>
                    <a:pt x="1440" y="384"/>
                  </a:lnTo>
                  <a:lnTo>
                    <a:pt x="1680" y="38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8694" name="Group 20"/>
            <p:cNvGrpSpPr>
              <a:grpSpLocks/>
            </p:cNvGrpSpPr>
            <p:nvPr/>
          </p:nvGrpSpPr>
          <p:grpSpPr bwMode="auto">
            <a:xfrm>
              <a:off x="660" y="3133"/>
              <a:ext cx="142" cy="160"/>
              <a:chOff x="742" y="3133"/>
              <a:chExt cx="160" cy="160"/>
            </a:xfrm>
          </p:grpSpPr>
          <p:sp>
            <p:nvSpPr>
              <p:cNvPr id="7189" name="Line 21"/>
              <p:cNvSpPr>
                <a:spLocks noChangeShapeType="1"/>
              </p:cNvSpPr>
              <p:nvPr/>
            </p:nvSpPr>
            <p:spPr bwMode="auto">
              <a:xfrm>
                <a:off x="834" y="3133"/>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0" name="Line 22"/>
              <p:cNvSpPr>
                <a:spLocks noChangeShapeType="1"/>
              </p:cNvSpPr>
              <p:nvPr/>
            </p:nvSpPr>
            <p:spPr bwMode="auto">
              <a:xfrm>
                <a:off x="742" y="3214"/>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1" name="Line 23"/>
            <p:cNvSpPr>
              <a:spLocks noChangeShapeType="1"/>
            </p:cNvSpPr>
            <p:nvPr/>
          </p:nvSpPr>
          <p:spPr bwMode="auto">
            <a:xfrm>
              <a:off x="644" y="3949"/>
              <a:ext cx="138"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8696" name="Group 24"/>
            <p:cNvGrpSpPr>
              <a:grpSpLocks/>
            </p:cNvGrpSpPr>
            <p:nvPr/>
          </p:nvGrpSpPr>
          <p:grpSpPr bwMode="auto">
            <a:xfrm>
              <a:off x="4892" y="3122"/>
              <a:ext cx="143" cy="160"/>
              <a:chOff x="5504" y="3122"/>
              <a:chExt cx="160" cy="160"/>
            </a:xfrm>
          </p:grpSpPr>
          <p:sp>
            <p:nvSpPr>
              <p:cNvPr id="7193" name="Line 25"/>
              <p:cNvSpPr>
                <a:spLocks noChangeShapeType="1"/>
              </p:cNvSpPr>
              <p:nvPr/>
            </p:nvSpPr>
            <p:spPr bwMode="auto">
              <a:xfrm>
                <a:off x="5597" y="3122"/>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4" name="Line 26"/>
              <p:cNvSpPr>
                <a:spLocks noChangeShapeType="1"/>
              </p:cNvSpPr>
              <p:nvPr/>
            </p:nvSpPr>
            <p:spPr bwMode="auto">
              <a:xfrm>
                <a:off x="5504" y="3203"/>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5" name="Line 27"/>
            <p:cNvSpPr>
              <a:spLocks noChangeShapeType="1"/>
            </p:cNvSpPr>
            <p:nvPr/>
          </p:nvSpPr>
          <p:spPr bwMode="auto">
            <a:xfrm>
              <a:off x="4889" y="3885"/>
              <a:ext cx="13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6" name="Line 28"/>
            <p:cNvSpPr>
              <a:spLocks noChangeShapeType="1"/>
            </p:cNvSpPr>
            <p:nvPr/>
          </p:nvSpPr>
          <p:spPr bwMode="auto">
            <a:xfrm>
              <a:off x="4826" y="3165"/>
              <a:ext cx="0" cy="807"/>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7" name="Rectangle 29"/>
            <p:cNvSpPr>
              <a:spLocks noChangeArrowheads="1"/>
            </p:cNvSpPr>
            <p:nvPr/>
          </p:nvSpPr>
          <p:spPr bwMode="auto">
            <a:xfrm>
              <a:off x="1357" y="1231"/>
              <a:ext cx="2375"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rgbClr val="00279F"/>
                  </a:solidFill>
                  <a:cs typeface="+mn-cs"/>
                </a:rPr>
                <a:t>piezoelectric crystal</a:t>
              </a:r>
            </a:p>
          </p:txBody>
        </p:sp>
        <p:sp>
          <p:nvSpPr>
            <p:cNvPr id="7198" name="Line 30"/>
            <p:cNvSpPr>
              <a:spLocks noChangeShapeType="1"/>
            </p:cNvSpPr>
            <p:nvPr/>
          </p:nvSpPr>
          <p:spPr bwMode="auto">
            <a:xfrm flipH="1">
              <a:off x="999" y="1429"/>
              <a:ext cx="349" cy="247"/>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9" name="Line 31"/>
            <p:cNvSpPr>
              <a:spLocks noChangeShapeType="1"/>
            </p:cNvSpPr>
            <p:nvPr/>
          </p:nvSpPr>
          <p:spPr bwMode="auto">
            <a:xfrm>
              <a:off x="2812" y="1492"/>
              <a:ext cx="136" cy="200"/>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201" name="Text Box 33"/>
          <p:cNvSpPr txBox="1">
            <a:spLocks noChangeArrowheads="1"/>
          </p:cNvSpPr>
          <p:nvPr/>
        </p:nvSpPr>
        <p:spPr bwMode="auto">
          <a:xfrm>
            <a:off x="0" y="17463"/>
            <a:ext cx="24650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i="1" dirty="0" smtClean="0">
                <a:cs typeface="+mn-cs"/>
              </a:rPr>
              <a:t>The Frequency Shift</a:t>
            </a:r>
            <a:endParaRPr lang="en-US" sz="2000" b="1" i="1" dirty="0">
              <a:cs typeface="+mn-cs"/>
            </a:endParaRPr>
          </a:p>
        </p:txBody>
      </p:sp>
      <p:sp>
        <p:nvSpPr>
          <p:cNvPr id="7202" name="Text Box 34"/>
          <p:cNvSpPr txBox="1">
            <a:spLocks noChangeArrowheads="1"/>
          </p:cNvSpPr>
          <p:nvPr/>
        </p:nvSpPr>
        <p:spPr bwMode="auto">
          <a:xfrm>
            <a:off x="256990" y="5359400"/>
            <a:ext cx="8112309"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0"/>
              </a:spcBef>
              <a:defRPr/>
            </a:pPr>
            <a:r>
              <a:rPr lang="en-US" dirty="0" smtClean="0">
                <a:cs typeface="+mn-cs"/>
              </a:rPr>
              <a:t>If the speed of the blood is the same in figure A and B, the frequency shifts will be the same, but one will be “negative, and the other “positive” to indicate </a:t>
            </a:r>
            <a:r>
              <a:rPr lang="en-US" smtClean="0">
                <a:cs typeface="+mn-cs"/>
              </a:rPr>
              <a:t>flow direction</a:t>
            </a:r>
            <a:endParaRPr lang="en-US" dirty="0">
              <a:cs typeface="+mn-cs"/>
            </a:endParaRPr>
          </a:p>
        </p:txBody>
      </p:sp>
      <p:sp>
        <p:nvSpPr>
          <p:cNvPr id="2" name="TextBox 1"/>
          <p:cNvSpPr txBox="1"/>
          <p:nvPr/>
        </p:nvSpPr>
        <p:spPr>
          <a:xfrm>
            <a:off x="1581150" y="1694387"/>
            <a:ext cx="457200" cy="523220"/>
          </a:xfrm>
          <a:prstGeom prst="rect">
            <a:avLst/>
          </a:prstGeom>
          <a:noFill/>
        </p:spPr>
        <p:txBody>
          <a:bodyPr wrap="square" rtlCol="0">
            <a:spAutoFit/>
          </a:bodyPr>
          <a:lstStyle/>
          <a:p>
            <a:r>
              <a:rPr lang="en-US" sz="2800" b="1" dirty="0" smtClean="0">
                <a:solidFill>
                  <a:schemeClr val="bg1">
                    <a:lumMod val="60000"/>
                    <a:lumOff val="40000"/>
                  </a:schemeClr>
                </a:solidFill>
                <a:latin typeface="+mn-lt"/>
              </a:rPr>
              <a:t>A</a:t>
            </a:r>
            <a:endParaRPr lang="en-US" sz="2800" b="1" dirty="0">
              <a:solidFill>
                <a:schemeClr val="bg1">
                  <a:lumMod val="60000"/>
                  <a:lumOff val="40000"/>
                </a:schemeClr>
              </a:solidFill>
              <a:latin typeface="+mn-lt"/>
            </a:endParaRPr>
          </a:p>
        </p:txBody>
      </p:sp>
      <p:sp>
        <p:nvSpPr>
          <p:cNvPr id="36" name="TextBox 35"/>
          <p:cNvSpPr txBox="1"/>
          <p:nvPr/>
        </p:nvSpPr>
        <p:spPr>
          <a:xfrm>
            <a:off x="4994091" y="1707087"/>
            <a:ext cx="457200" cy="523220"/>
          </a:xfrm>
          <a:prstGeom prst="rect">
            <a:avLst/>
          </a:prstGeom>
          <a:noFill/>
        </p:spPr>
        <p:txBody>
          <a:bodyPr wrap="square" rtlCol="0">
            <a:spAutoFit/>
          </a:bodyPr>
          <a:lstStyle/>
          <a:p>
            <a:r>
              <a:rPr lang="en-US" sz="2800" b="1" dirty="0" smtClean="0">
                <a:solidFill>
                  <a:schemeClr val="bg1">
                    <a:lumMod val="60000"/>
                    <a:lumOff val="40000"/>
                  </a:schemeClr>
                </a:solidFill>
                <a:latin typeface="+mn-lt"/>
              </a:rPr>
              <a:t>B</a:t>
            </a:r>
            <a:endParaRPr lang="en-US" sz="2800" b="1" dirty="0">
              <a:solidFill>
                <a:schemeClr val="bg1">
                  <a:lumMod val="60000"/>
                  <a:lumOff val="40000"/>
                </a:schemeClr>
              </a:solidFill>
              <a:latin typeface="+mn-lt"/>
            </a:endParaRPr>
          </a:p>
        </p:txBody>
      </p:sp>
    </p:spTree>
    <p:extLst>
      <p:ext uri="{BB962C8B-B14F-4D97-AF65-F5344CB8AC3E}">
        <p14:creationId xmlns:p14="http://schemas.microsoft.com/office/powerpoint/2010/main" val="39872114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1523" y="1671357"/>
            <a:ext cx="4356024" cy="3353337"/>
            <a:chOff x="1336675" y="1384300"/>
            <a:chExt cx="6469063" cy="4979988"/>
          </a:xfrm>
        </p:grpSpPr>
        <p:grpSp>
          <p:nvGrpSpPr>
            <p:cNvPr id="30723" name="Group 15"/>
            <p:cNvGrpSpPr>
              <a:grpSpLocks/>
            </p:cNvGrpSpPr>
            <p:nvPr/>
          </p:nvGrpSpPr>
          <p:grpSpPr bwMode="auto">
            <a:xfrm>
              <a:off x="1336675" y="1384300"/>
              <a:ext cx="6469063" cy="4979988"/>
              <a:chOff x="947" y="872"/>
              <a:chExt cx="4585" cy="3137"/>
            </a:xfrm>
          </p:grpSpPr>
          <p:pic>
            <p:nvPicPr>
              <p:cNvPr id="30727" name="Picture 12" descr="CCA-not inverted-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47" y="880"/>
                <a:ext cx="4585" cy="3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Line 14"/>
              <p:cNvSpPr>
                <a:spLocks noChangeShapeType="1"/>
              </p:cNvSpPr>
              <p:nvPr/>
            </p:nvSpPr>
            <p:spPr bwMode="auto">
              <a:xfrm flipH="1">
                <a:off x="2752" y="872"/>
                <a:ext cx="880" cy="1544"/>
              </a:xfrm>
              <a:prstGeom prst="line">
                <a:avLst/>
              </a:prstGeom>
              <a:noFill/>
              <a:ln w="41275">
                <a:solidFill>
                  <a:schemeClr val="accent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0724" name="Oval 11"/>
            <p:cNvSpPr>
              <a:spLocks noChangeArrowheads="1"/>
            </p:cNvSpPr>
            <p:nvPr/>
          </p:nvSpPr>
          <p:spPr bwMode="auto">
            <a:xfrm>
              <a:off x="7145338" y="2921000"/>
              <a:ext cx="542925"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25" name="Oval 16"/>
            <p:cNvSpPr>
              <a:spLocks noChangeArrowheads="1"/>
            </p:cNvSpPr>
            <p:nvPr/>
          </p:nvSpPr>
          <p:spPr bwMode="auto">
            <a:xfrm>
              <a:off x="7224713" y="5156200"/>
              <a:ext cx="519112"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26" name="Oval 17"/>
            <p:cNvSpPr>
              <a:spLocks noChangeArrowheads="1"/>
            </p:cNvSpPr>
            <p:nvPr/>
          </p:nvSpPr>
          <p:spPr bwMode="auto">
            <a:xfrm>
              <a:off x="7235825" y="5740400"/>
              <a:ext cx="542925"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66242" name="Rectangle 2"/>
          <p:cNvSpPr>
            <a:spLocks noGrp="1" noChangeArrowheads="1"/>
          </p:cNvSpPr>
          <p:nvPr>
            <p:ph type="title" idx="4294967295"/>
          </p:nvPr>
        </p:nvSpPr>
        <p:spPr>
          <a:xfrm>
            <a:off x="0" y="757238"/>
            <a:ext cx="8034338" cy="639762"/>
          </a:xfrm>
        </p:spPr>
        <p:txBody>
          <a:bodyPr/>
          <a:lstStyle/>
          <a:p>
            <a:pPr>
              <a:defRPr/>
            </a:pPr>
            <a:r>
              <a:rPr lang="en-US" sz="3600" dirty="0" smtClean="0">
                <a:cs typeface="+mj-cs"/>
              </a:rPr>
              <a:t>Flow Away from Doppler Beam</a:t>
            </a:r>
            <a:endParaRPr lang="en-US" sz="4800" dirty="0" smtClean="0">
              <a:cs typeface="+mj-cs"/>
            </a:endParaRPr>
          </a:p>
        </p:txBody>
      </p:sp>
      <p:grpSp>
        <p:nvGrpSpPr>
          <p:cNvPr id="30722" name="Group 13"/>
          <p:cNvGrpSpPr>
            <a:grpSpLocks/>
          </p:cNvGrpSpPr>
          <p:nvPr/>
        </p:nvGrpSpPr>
        <p:grpSpPr bwMode="auto">
          <a:xfrm>
            <a:off x="2481263" y="2781484"/>
            <a:ext cx="1458912" cy="631825"/>
            <a:chOff x="5448" y="1008"/>
            <a:chExt cx="1034" cy="398"/>
          </a:xfrm>
        </p:grpSpPr>
        <p:sp>
          <p:nvSpPr>
            <p:cNvPr id="30729" name="AutoShape 8"/>
            <p:cNvSpPr>
              <a:spLocks noChangeArrowheads="1"/>
            </p:cNvSpPr>
            <p:nvPr/>
          </p:nvSpPr>
          <p:spPr bwMode="auto">
            <a:xfrm>
              <a:off x="5448" y="1008"/>
              <a:ext cx="784" cy="128"/>
            </a:xfrm>
            <a:prstGeom prst="leftArrow">
              <a:avLst>
                <a:gd name="adj1" fmla="val 50000"/>
                <a:gd name="adj2" fmla="val 153125"/>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30" name="Text Box 9"/>
            <p:cNvSpPr txBox="1">
              <a:spLocks noChangeArrowheads="1"/>
            </p:cNvSpPr>
            <p:nvPr/>
          </p:nvSpPr>
          <p:spPr bwMode="auto">
            <a:xfrm>
              <a:off x="5502" y="1156"/>
              <a:ext cx="98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a:t>CCA Flow</a:t>
              </a:r>
            </a:p>
          </p:txBody>
        </p:sp>
      </p:grpSp>
      <p:grpSp>
        <p:nvGrpSpPr>
          <p:cNvPr id="21" name="Group 6"/>
          <p:cNvGrpSpPr>
            <a:grpSpLocks/>
          </p:cNvGrpSpPr>
          <p:nvPr/>
        </p:nvGrpSpPr>
        <p:grpSpPr bwMode="auto">
          <a:xfrm>
            <a:off x="3797300" y="5156200"/>
            <a:ext cx="1714500" cy="1181100"/>
            <a:chOff x="698500" y="5156200"/>
            <a:chExt cx="1714500" cy="1181100"/>
          </a:xfrm>
        </p:grpSpPr>
        <p:sp>
          <p:nvSpPr>
            <p:cNvPr id="22" name="Bevel 7"/>
            <p:cNvSpPr>
              <a:spLocks noChangeArrowheads="1"/>
            </p:cNvSpPr>
            <p:nvPr/>
          </p:nvSpPr>
          <p:spPr bwMode="auto">
            <a:xfrm>
              <a:off x="698500" y="5156200"/>
              <a:ext cx="1714500" cy="1181100"/>
            </a:xfrm>
            <a:prstGeom prst="bevel">
              <a:avLst>
                <a:gd name="adj" fmla="val 12500"/>
              </a:avLst>
            </a:prstGeom>
            <a:solidFill>
              <a:srgbClr val="BED0FE"/>
            </a:solidFill>
            <a:ln w="25400">
              <a:solidFill>
                <a:srgbClr val="0000FF"/>
              </a:solidFill>
              <a:round/>
              <a:headEnd/>
              <a:tailEnd/>
            </a:ln>
          </p:spPr>
          <p:txBody>
            <a:bodyPr/>
            <a:lstStyle/>
            <a:p>
              <a:endParaRPr lang="en-US" sz="300">
                <a:solidFill>
                  <a:srgbClr val="FFFFFF"/>
                </a:solidFill>
              </a:endParaRPr>
            </a:p>
          </p:txBody>
        </p:sp>
        <p:sp>
          <p:nvSpPr>
            <p:cNvPr id="23" name="TextBox 8"/>
            <p:cNvSpPr txBox="1">
              <a:spLocks noChangeArrowheads="1"/>
            </p:cNvSpPr>
            <p:nvPr/>
          </p:nvSpPr>
          <p:spPr bwMode="auto">
            <a:xfrm>
              <a:off x="977900" y="5448300"/>
              <a:ext cx="115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800">
                  <a:solidFill>
                    <a:schemeClr val="bg1"/>
                  </a:solidFill>
                </a:rPr>
                <a:t>Invert</a:t>
              </a:r>
            </a:p>
          </p:txBody>
        </p:sp>
      </p:grpSp>
      <p:grpSp>
        <p:nvGrpSpPr>
          <p:cNvPr id="4" name="Group 3"/>
          <p:cNvGrpSpPr/>
          <p:nvPr/>
        </p:nvGrpSpPr>
        <p:grpSpPr>
          <a:xfrm>
            <a:off x="4746645" y="1739899"/>
            <a:ext cx="4178475" cy="3208090"/>
            <a:chOff x="4746645" y="1739899"/>
            <a:chExt cx="4178475" cy="3208090"/>
          </a:xfrm>
        </p:grpSpPr>
        <p:grpSp>
          <p:nvGrpSpPr>
            <p:cNvPr id="13" name="Group 12"/>
            <p:cNvGrpSpPr/>
            <p:nvPr/>
          </p:nvGrpSpPr>
          <p:grpSpPr>
            <a:xfrm>
              <a:off x="4746645" y="1739900"/>
              <a:ext cx="4178475" cy="3208089"/>
              <a:chOff x="1320800" y="1473200"/>
              <a:chExt cx="6500813" cy="4991100"/>
            </a:xfrm>
          </p:grpSpPr>
          <p:pic>
            <p:nvPicPr>
              <p:cNvPr id="14" name="Picture 6" descr="CCA-inverted-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20800" y="1473200"/>
                <a:ext cx="6500813"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7"/>
              <p:cNvSpPr>
                <a:spLocks noChangeArrowheads="1"/>
              </p:cNvSpPr>
              <p:nvPr/>
            </p:nvSpPr>
            <p:spPr bwMode="auto">
              <a:xfrm>
                <a:off x="5226050" y="2438400"/>
                <a:ext cx="1106488" cy="203200"/>
              </a:xfrm>
              <a:prstGeom prst="leftArrow">
                <a:avLst>
                  <a:gd name="adj1" fmla="val 50000"/>
                  <a:gd name="adj2" fmla="val 136133"/>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6" name="Text Box 8"/>
              <p:cNvSpPr txBox="1">
                <a:spLocks noChangeArrowheads="1"/>
              </p:cNvSpPr>
              <p:nvPr/>
            </p:nvSpPr>
            <p:spPr bwMode="auto">
              <a:xfrm>
                <a:off x="5302250" y="2673350"/>
                <a:ext cx="1382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a:t>CCA Flow</a:t>
                </a:r>
              </a:p>
            </p:txBody>
          </p:sp>
          <p:sp>
            <p:nvSpPr>
              <p:cNvPr id="17" name="Oval 9"/>
              <p:cNvSpPr>
                <a:spLocks noChangeArrowheads="1"/>
              </p:cNvSpPr>
              <p:nvPr/>
            </p:nvSpPr>
            <p:spPr bwMode="auto">
              <a:xfrm>
                <a:off x="7123113" y="30480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 name="Oval 10"/>
              <p:cNvSpPr>
                <a:spLocks noChangeArrowheads="1"/>
              </p:cNvSpPr>
              <p:nvPr/>
            </p:nvSpPr>
            <p:spPr bwMode="auto">
              <a:xfrm>
                <a:off x="7281863" y="39751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9" name="Oval 11"/>
              <p:cNvSpPr>
                <a:spLocks noChangeArrowheads="1"/>
              </p:cNvSpPr>
              <p:nvPr/>
            </p:nvSpPr>
            <p:spPr bwMode="auto">
              <a:xfrm>
                <a:off x="7281863" y="44450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 name="Oval 12"/>
              <p:cNvSpPr>
                <a:spLocks noChangeArrowheads="1"/>
              </p:cNvSpPr>
              <p:nvPr/>
            </p:nvSpPr>
            <p:spPr bwMode="auto">
              <a:xfrm>
                <a:off x="7213600" y="49403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5" name="Line 6"/>
            <p:cNvSpPr>
              <a:spLocks noChangeShapeType="1"/>
            </p:cNvSpPr>
            <p:nvPr/>
          </p:nvSpPr>
          <p:spPr bwMode="auto">
            <a:xfrm flipH="1">
              <a:off x="6345519" y="1739899"/>
              <a:ext cx="911272" cy="1601903"/>
            </a:xfrm>
            <a:prstGeom prst="line">
              <a:avLst/>
            </a:prstGeom>
            <a:noFill/>
            <a:ln w="38100">
              <a:solidFill>
                <a:schemeClr val="accent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 name="TextBox 2"/>
          <p:cNvSpPr txBox="1"/>
          <p:nvPr/>
        </p:nvSpPr>
        <p:spPr>
          <a:xfrm>
            <a:off x="5743423" y="5217467"/>
            <a:ext cx="3073535" cy="584776"/>
          </a:xfrm>
          <a:prstGeom prst="rect">
            <a:avLst/>
          </a:prstGeom>
          <a:noFill/>
        </p:spPr>
        <p:txBody>
          <a:bodyPr wrap="square" rtlCol="0">
            <a:spAutoFit/>
          </a:bodyPr>
          <a:lstStyle/>
          <a:p>
            <a:r>
              <a:rPr lang="en-US" sz="3200" dirty="0" smtClean="0"/>
              <a:t>Manual Invert</a:t>
            </a:r>
            <a:endParaRPr lang="en-US" sz="3200" dirty="0"/>
          </a:p>
        </p:txBody>
      </p:sp>
    </p:spTree>
    <p:extLst>
      <p:ext uri="{BB962C8B-B14F-4D97-AF65-F5344CB8AC3E}">
        <p14:creationId xmlns:p14="http://schemas.microsoft.com/office/powerpoint/2010/main" val="23601420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ATLsteering-r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5425" y="1817688"/>
            <a:ext cx="4052888" cy="3222625"/>
          </a:xfrm>
          <a:prstGeom prst="rect">
            <a:avLst/>
          </a:prstGeom>
          <a:noFill/>
          <a:ln w="190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63843" name="Rectangle 3"/>
          <p:cNvSpPr>
            <a:spLocks noGrp="1" noChangeArrowheads="1"/>
          </p:cNvSpPr>
          <p:nvPr>
            <p:ph type="title"/>
          </p:nvPr>
        </p:nvSpPr>
        <p:spPr>
          <a:xfrm>
            <a:off x="1389063" y="190500"/>
            <a:ext cx="6365875" cy="1143000"/>
          </a:xfrm>
        </p:spPr>
        <p:txBody>
          <a:bodyPr/>
          <a:lstStyle/>
          <a:p>
            <a:pPr>
              <a:defRPr/>
            </a:pPr>
            <a:r>
              <a:rPr lang="en-US" sz="3600" smtClean="0">
                <a:cs typeface="+mj-cs"/>
              </a:rPr>
              <a:t>Auto - invert, spectral and color</a:t>
            </a:r>
            <a:endParaRPr lang="en-US" smtClean="0">
              <a:cs typeface="+mj-cs"/>
            </a:endParaRPr>
          </a:p>
        </p:txBody>
      </p:sp>
      <p:sp>
        <p:nvSpPr>
          <p:cNvPr id="163844" name="Text Box 4"/>
          <p:cNvSpPr txBox="1">
            <a:spLocks noChangeArrowheads="1"/>
          </p:cNvSpPr>
          <p:nvPr/>
        </p:nvSpPr>
        <p:spPr bwMode="auto">
          <a:xfrm>
            <a:off x="2913063" y="4605338"/>
            <a:ext cx="1101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Negative</a:t>
            </a:r>
          </a:p>
        </p:txBody>
      </p:sp>
      <p:sp>
        <p:nvSpPr>
          <p:cNvPr id="163845" name="Text Box 5"/>
          <p:cNvSpPr txBox="1">
            <a:spLocks noChangeArrowheads="1"/>
          </p:cNvSpPr>
          <p:nvPr/>
        </p:nvSpPr>
        <p:spPr bwMode="auto">
          <a:xfrm>
            <a:off x="3162300" y="3246438"/>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Positive</a:t>
            </a:r>
          </a:p>
        </p:txBody>
      </p:sp>
      <p:sp>
        <p:nvSpPr>
          <p:cNvPr id="163846" name="Text Box 6"/>
          <p:cNvSpPr txBox="1">
            <a:spLocks noChangeArrowheads="1"/>
          </p:cNvSpPr>
          <p:nvPr/>
        </p:nvSpPr>
        <p:spPr bwMode="auto">
          <a:xfrm>
            <a:off x="225425" y="3429000"/>
            <a:ext cx="137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99.3 cm/s</a:t>
            </a:r>
          </a:p>
        </p:txBody>
      </p:sp>
      <p:pic>
        <p:nvPicPr>
          <p:cNvPr id="36870" name="Picture 7" descr="ATLsteering-lt"/>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72000" y="1809750"/>
            <a:ext cx="4249738" cy="3236913"/>
          </a:xfrm>
          <a:prstGeom prst="rect">
            <a:avLst/>
          </a:prstGeom>
          <a:noFill/>
          <a:ln w="190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63848" name="Text Box 8"/>
          <p:cNvSpPr txBox="1">
            <a:spLocks noChangeArrowheads="1"/>
          </p:cNvSpPr>
          <p:nvPr/>
        </p:nvSpPr>
        <p:spPr bwMode="auto">
          <a:xfrm>
            <a:off x="5889625" y="1377950"/>
            <a:ext cx="1327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Left steer</a:t>
            </a:r>
          </a:p>
        </p:txBody>
      </p:sp>
      <p:sp>
        <p:nvSpPr>
          <p:cNvPr id="163849" name="Text Box 9"/>
          <p:cNvSpPr txBox="1">
            <a:spLocks noChangeArrowheads="1"/>
          </p:cNvSpPr>
          <p:nvPr/>
        </p:nvSpPr>
        <p:spPr bwMode="auto">
          <a:xfrm>
            <a:off x="1397000" y="1327150"/>
            <a:ext cx="1511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Right steer</a:t>
            </a:r>
          </a:p>
        </p:txBody>
      </p:sp>
      <p:sp>
        <p:nvSpPr>
          <p:cNvPr id="163850" name="Text Box 10"/>
          <p:cNvSpPr txBox="1">
            <a:spLocks noChangeArrowheads="1"/>
          </p:cNvSpPr>
          <p:nvPr/>
        </p:nvSpPr>
        <p:spPr bwMode="auto">
          <a:xfrm>
            <a:off x="7504113" y="4760913"/>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Positive</a:t>
            </a:r>
          </a:p>
        </p:txBody>
      </p:sp>
      <p:sp>
        <p:nvSpPr>
          <p:cNvPr id="163851" name="Text Box 11"/>
          <p:cNvSpPr txBox="1">
            <a:spLocks noChangeArrowheads="1"/>
          </p:cNvSpPr>
          <p:nvPr/>
        </p:nvSpPr>
        <p:spPr bwMode="auto">
          <a:xfrm>
            <a:off x="7405688" y="3489325"/>
            <a:ext cx="1101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dirty="0">
                <a:solidFill>
                  <a:schemeClr val="tx1"/>
                </a:solidFill>
                <a:latin typeface="Times New Roman" charset="0"/>
                <a:cs typeface="+mn-cs"/>
              </a:rPr>
              <a:t>Negative</a:t>
            </a:r>
          </a:p>
        </p:txBody>
      </p:sp>
      <p:sp>
        <p:nvSpPr>
          <p:cNvPr id="163852" name="Text Box 12"/>
          <p:cNvSpPr txBox="1">
            <a:spLocks noChangeArrowheads="1"/>
          </p:cNvSpPr>
          <p:nvPr/>
        </p:nvSpPr>
        <p:spPr bwMode="auto">
          <a:xfrm>
            <a:off x="4718050" y="3429000"/>
            <a:ext cx="13192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- 94.2 cm/s</a:t>
            </a:r>
            <a:endParaRPr lang="en-US" sz="2400" b="0">
              <a:solidFill>
                <a:schemeClr val="tx1"/>
              </a:solidFill>
              <a:latin typeface="Times New Roman" charset="0"/>
              <a:cs typeface="+mn-cs"/>
            </a:endParaRPr>
          </a:p>
        </p:txBody>
      </p:sp>
    </p:spTree>
    <p:extLst>
      <p:ext uri="{BB962C8B-B14F-4D97-AF65-F5344CB8AC3E}">
        <p14:creationId xmlns:p14="http://schemas.microsoft.com/office/powerpoint/2010/main" val="324489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0" y="355600"/>
            <a:ext cx="9144000" cy="1143000"/>
          </a:xfrm>
        </p:spPr>
        <p:txBody>
          <a:bodyPr/>
          <a:lstStyle/>
          <a:p>
            <a:pPr>
              <a:defRPr/>
            </a:pPr>
            <a:r>
              <a:rPr lang="en-US" sz="4000" smtClean="0">
                <a:cs typeface="+mj-cs"/>
              </a:rPr>
              <a:t>HP-Philips </a:t>
            </a:r>
            <a:r>
              <a:rPr lang="ja-JP" altLang="en-US" sz="4000" smtClean="0">
                <a:latin typeface="Arial"/>
                <a:cs typeface="+mj-cs"/>
              </a:rPr>
              <a:t>“</a:t>
            </a:r>
            <a:r>
              <a:rPr lang="en-US" sz="4000" smtClean="0">
                <a:cs typeface="+mj-cs"/>
              </a:rPr>
              <a:t>Intelligent Doppler</a:t>
            </a:r>
            <a:r>
              <a:rPr lang="ja-JP" altLang="en-US" sz="4000" smtClean="0">
                <a:latin typeface="Arial"/>
                <a:cs typeface="+mj-cs"/>
              </a:rPr>
              <a:t>”</a:t>
            </a:r>
            <a:endParaRPr lang="en-US" smtClean="0">
              <a:cs typeface="+mj-cs"/>
            </a:endParaRPr>
          </a:p>
        </p:txBody>
      </p:sp>
      <p:pic>
        <p:nvPicPr>
          <p:cNvPr id="38914" name="Picture 3" descr="HP CCA-spec"/>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300" y="2493963"/>
            <a:ext cx="4967288"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5" name="Group 4"/>
          <p:cNvGrpSpPr>
            <a:grpSpLocks/>
          </p:cNvGrpSpPr>
          <p:nvPr/>
        </p:nvGrpSpPr>
        <p:grpSpPr bwMode="auto">
          <a:xfrm>
            <a:off x="5932488" y="2374900"/>
            <a:ext cx="2674937" cy="3657600"/>
            <a:chOff x="3748" y="1008"/>
            <a:chExt cx="1896" cy="2304"/>
          </a:xfrm>
        </p:grpSpPr>
        <p:pic>
          <p:nvPicPr>
            <p:cNvPr id="38917" name="Picture 5" descr="HP-Arrow"/>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48" y="1008"/>
              <a:ext cx="1896" cy="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2" name="Line 6"/>
            <p:cNvSpPr>
              <a:spLocks noChangeShapeType="1"/>
            </p:cNvSpPr>
            <p:nvPr/>
          </p:nvSpPr>
          <p:spPr bwMode="auto">
            <a:xfrm>
              <a:off x="4320" y="1016"/>
              <a:ext cx="545" cy="2288"/>
            </a:xfrm>
            <a:prstGeom prst="line">
              <a:avLst/>
            </a:prstGeom>
            <a:noFill/>
            <a:ln w="38100">
              <a:solidFill>
                <a:srgbClr val="00CC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7943" name="Text Box 7"/>
          <p:cNvSpPr txBox="1">
            <a:spLocks noChangeArrowheads="1"/>
          </p:cNvSpPr>
          <p:nvPr/>
        </p:nvSpPr>
        <p:spPr bwMode="auto">
          <a:xfrm>
            <a:off x="528638" y="1339850"/>
            <a:ext cx="82153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Dial arrow cursor to point in the direction of flow; antegrade flow </a:t>
            </a:r>
          </a:p>
          <a:p>
            <a:pPr>
              <a:defRPr/>
            </a:pPr>
            <a:r>
              <a:rPr lang="en-US">
                <a:cs typeface="+mn-cs"/>
              </a:rPr>
              <a:t>will be above baseline, retrograde flow below baseline, regardless </a:t>
            </a:r>
          </a:p>
          <a:p>
            <a:pPr>
              <a:defRPr/>
            </a:pPr>
            <a:r>
              <a:rPr lang="en-US">
                <a:cs typeface="+mn-cs"/>
              </a:rPr>
              <a:t>of steering direction.</a:t>
            </a:r>
          </a:p>
        </p:txBody>
      </p:sp>
    </p:spTree>
    <p:extLst>
      <p:ext uri="{BB962C8B-B14F-4D97-AF65-F5344CB8AC3E}">
        <p14:creationId xmlns:p14="http://schemas.microsoft.com/office/powerpoint/2010/main" val="19023574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723901" y="304800"/>
            <a:ext cx="7685087" cy="1143000"/>
          </a:xfrm>
        </p:spPr>
        <p:txBody>
          <a:bodyPr/>
          <a:lstStyle/>
          <a:p>
            <a:pPr>
              <a:defRPr/>
            </a:pPr>
            <a:r>
              <a:rPr lang="en-US" sz="4000" dirty="0" smtClean="0">
                <a:cs typeface="+mj-cs"/>
              </a:rPr>
              <a:t>Frequency Shift is </a:t>
            </a:r>
            <a:r>
              <a:rPr lang="en-US" sz="4000" dirty="0">
                <a:cs typeface="+mj-cs"/>
              </a:rPr>
              <a:t>R</a:t>
            </a:r>
            <a:r>
              <a:rPr lang="en-US" sz="4000" dirty="0" smtClean="0">
                <a:cs typeface="+mj-cs"/>
              </a:rPr>
              <a:t>elated to:</a:t>
            </a:r>
          </a:p>
        </p:txBody>
      </p:sp>
      <p:sp>
        <p:nvSpPr>
          <p:cNvPr id="178179" name="Rectangle 3"/>
          <p:cNvSpPr>
            <a:spLocks noGrp="1" noChangeArrowheads="1"/>
          </p:cNvSpPr>
          <p:nvPr>
            <p:ph idx="1"/>
          </p:nvPr>
        </p:nvSpPr>
        <p:spPr>
          <a:xfrm>
            <a:off x="912813" y="1866900"/>
            <a:ext cx="7496175" cy="4114800"/>
          </a:xfrm>
        </p:spPr>
        <p:txBody>
          <a:bodyPr/>
          <a:lstStyle/>
          <a:p>
            <a:pPr>
              <a:lnSpc>
                <a:spcPct val="100000"/>
              </a:lnSpc>
              <a:spcAft>
                <a:spcPct val="40000"/>
              </a:spcAft>
              <a:defRPr/>
            </a:pPr>
            <a:r>
              <a:rPr lang="en-US" dirty="0">
                <a:cs typeface="+mn-cs"/>
              </a:rPr>
              <a:t>Transmitted Doppler frequency</a:t>
            </a:r>
          </a:p>
          <a:p>
            <a:pPr>
              <a:lnSpc>
                <a:spcPct val="100000"/>
              </a:lnSpc>
              <a:spcAft>
                <a:spcPct val="40000"/>
              </a:spcAft>
              <a:defRPr/>
            </a:pPr>
            <a:r>
              <a:rPr lang="en-US" dirty="0" smtClean="0">
                <a:cs typeface="+mn-cs"/>
              </a:rPr>
              <a:t>Velocity of blood cells</a:t>
            </a:r>
          </a:p>
          <a:p>
            <a:pPr>
              <a:lnSpc>
                <a:spcPct val="100000"/>
              </a:lnSpc>
              <a:spcAft>
                <a:spcPct val="40000"/>
              </a:spcAft>
              <a:defRPr/>
            </a:pPr>
            <a:r>
              <a:rPr lang="en-US" dirty="0" smtClean="0">
                <a:cs typeface="+mn-cs"/>
              </a:rPr>
              <a:t>Angle of Doppler beam to flow</a:t>
            </a:r>
          </a:p>
          <a:p>
            <a:pPr lvl="1">
              <a:lnSpc>
                <a:spcPct val="100000"/>
              </a:lnSpc>
              <a:spcAft>
                <a:spcPct val="40000"/>
              </a:spcAft>
              <a:defRPr/>
            </a:pPr>
            <a:r>
              <a:rPr lang="en-US" dirty="0" smtClean="0"/>
              <a:t>0 º = highest F shift,  90º = lowest F shift (worst Doppler angle)</a:t>
            </a:r>
          </a:p>
        </p:txBody>
      </p:sp>
    </p:spTree>
    <p:extLst>
      <p:ext uri="{BB962C8B-B14F-4D97-AF65-F5344CB8AC3E}">
        <p14:creationId xmlns:p14="http://schemas.microsoft.com/office/powerpoint/2010/main" val="12244457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1317625" y="152400"/>
            <a:ext cx="6850063" cy="990600"/>
          </a:xfrm>
        </p:spPr>
        <p:txBody>
          <a:bodyPr/>
          <a:lstStyle/>
          <a:p>
            <a:pPr>
              <a:defRPr/>
            </a:pPr>
            <a:r>
              <a:rPr lang="en-US" sz="3200" dirty="0" smtClean="0">
                <a:cs typeface="+mj-cs"/>
              </a:rPr>
              <a:t>Doppler Angle versus Freq. Shift</a:t>
            </a:r>
          </a:p>
        </p:txBody>
      </p:sp>
      <p:sp>
        <p:nvSpPr>
          <p:cNvPr id="169987" name="Rectangle 3"/>
          <p:cNvSpPr>
            <a:spLocks noChangeArrowheads="1"/>
          </p:cNvSpPr>
          <p:nvPr/>
        </p:nvSpPr>
        <p:spPr bwMode="auto">
          <a:xfrm>
            <a:off x="2900363" y="982663"/>
            <a:ext cx="3341687" cy="384175"/>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88" name="Line 4"/>
          <p:cNvSpPr>
            <a:spLocks noChangeShapeType="1"/>
          </p:cNvSpPr>
          <p:nvPr/>
        </p:nvSpPr>
        <p:spPr bwMode="auto">
          <a:xfrm>
            <a:off x="1874838" y="2925763"/>
            <a:ext cx="5576887"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89" name="Line 5"/>
          <p:cNvSpPr>
            <a:spLocks noChangeShapeType="1"/>
          </p:cNvSpPr>
          <p:nvPr/>
        </p:nvSpPr>
        <p:spPr bwMode="auto">
          <a:xfrm>
            <a:off x="1873250" y="3321050"/>
            <a:ext cx="5576888"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3013" name="Group 6"/>
          <p:cNvGrpSpPr>
            <a:grpSpLocks/>
          </p:cNvGrpSpPr>
          <p:nvPr/>
        </p:nvGrpSpPr>
        <p:grpSpPr bwMode="auto">
          <a:xfrm>
            <a:off x="2217738" y="1384300"/>
            <a:ext cx="4681537" cy="2311400"/>
            <a:chOff x="1635" y="1069"/>
            <a:chExt cx="3317" cy="1456"/>
          </a:xfrm>
        </p:grpSpPr>
        <p:sp>
          <p:nvSpPr>
            <p:cNvPr id="169991" name="Line 7"/>
            <p:cNvSpPr>
              <a:spLocks noChangeShapeType="1"/>
            </p:cNvSpPr>
            <p:nvPr/>
          </p:nvSpPr>
          <p:spPr bwMode="auto">
            <a:xfrm>
              <a:off x="3303" y="1069"/>
              <a:ext cx="0" cy="1456"/>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2" name="Line 8"/>
            <p:cNvSpPr>
              <a:spLocks noChangeShapeType="1"/>
            </p:cNvSpPr>
            <p:nvPr/>
          </p:nvSpPr>
          <p:spPr bwMode="auto">
            <a:xfrm>
              <a:off x="3308" y="1073"/>
              <a:ext cx="1644" cy="1416"/>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3" name="Line 9"/>
            <p:cNvSpPr>
              <a:spLocks noChangeShapeType="1"/>
            </p:cNvSpPr>
            <p:nvPr/>
          </p:nvSpPr>
          <p:spPr bwMode="auto">
            <a:xfrm flipH="1">
              <a:off x="1635" y="1076"/>
              <a:ext cx="1676" cy="1415"/>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4" name="Line 10"/>
            <p:cNvSpPr>
              <a:spLocks noChangeShapeType="1"/>
            </p:cNvSpPr>
            <p:nvPr/>
          </p:nvSpPr>
          <p:spPr bwMode="auto">
            <a:xfrm flipH="1">
              <a:off x="2480" y="1098"/>
              <a:ext cx="828" cy="1391"/>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5" name="Line 11"/>
            <p:cNvSpPr>
              <a:spLocks noChangeShapeType="1"/>
            </p:cNvSpPr>
            <p:nvPr/>
          </p:nvSpPr>
          <p:spPr bwMode="auto">
            <a:xfrm>
              <a:off x="3311" y="1089"/>
              <a:ext cx="796" cy="1392"/>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9996" name="Line 12"/>
          <p:cNvSpPr>
            <a:spLocks noChangeShapeType="1"/>
          </p:cNvSpPr>
          <p:nvPr/>
        </p:nvSpPr>
        <p:spPr bwMode="auto">
          <a:xfrm>
            <a:off x="2574925"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7" name="Line 13"/>
          <p:cNvSpPr>
            <a:spLocks noChangeShapeType="1"/>
          </p:cNvSpPr>
          <p:nvPr/>
        </p:nvSpPr>
        <p:spPr bwMode="auto">
          <a:xfrm>
            <a:off x="3500438" y="3152775"/>
            <a:ext cx="354012"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8" name="Line 14"/>
          <p:cNvSpPr>
            <a:spLocks noChangeShapeType="1"/>
          </p:cNvSpPr>
          <p:nvPr/>
        </p:nvSpPr>
        <p:spPr bwMode="auto">
          <a:xfrm>
            <a:off x="4370388"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9" name="Line 15"/>
          <p:cNvSpPr>
            <a:spLocks noChangeShapeType="1"/>
          </p:cNvSpPr>
          <p:nvPr/>
        </p:nvSpPr>
        <p:spPr bwMode="auto">
          <a:xfrm>
            <a:off x="5257800"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0" name="Line 16"/>
          <p:cNvSpPr>
            <a:spLocks noChangeShapeType="1"/>
          </p:cNvSpPr>
          <p:nvPr/>
        </p:nvSpPr>
        <p:spPr bwMode="auto">
          <a:xfrm>
            <a:off x="6240463"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1" name="Rectangle 17"/>
          <p:cNvSpPr>
            <a:spLocks noChangeArrowheads="1"/>
          </p:cNvSpPr>
          <p:nvPr/>
        </p:nvSpPr>
        <p:spPr bwMode="auto">
          <a:xfrm>
            <a:off x="5937250"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45</a:t>
            </a:r>
          </a:p>
        </p:txBody>
      </p:sp>
      <p:sp>
        <p:nvSpPr>
          <p:cNvPr id="170002" name="Rectangle 18"/>
          <p:cNvSpPr>
            <a:spLocks noChangeArrowheads="1"/>
          </p:cNvSpPr>
          <p:nvPr/>
        </p:nvSpPr>
        <p:spPr bwMode="auto">
          <a:xfrm>
            <a:off x="4938713"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sp>
        <p:nvSpPr>
          <p:cNvPr id="170003" name="Rectangle 19"/>
          <p:cNvSpPr>
            <a:spLocks noChangeArrowheads="1"/>
          </p:cNvSpPr>
          <p:nvPr/>
        </p:nvSpPr>
        <p:spPr bwMode="auto">
          <a:xfrm>
            <a:off x="4281488"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90</a:t>
            </a:r>
          </a:p>
        </p:txBody>
      </p:sp>
      <p:sp>
        <p:nvSpPr>
          <p:cNvPr id="170004" name="Rectangle 20"/>
          <p:cNvSpPr>
            <a:spLocks noChangeArrowheads="1"/>
          </p:cNvSpPr>
          <p:nvPr/>
        </p:nvSpPr>
        <p:spPr bwMode="auto">
          <a:xfrm>
            <a:off x="3790950"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sp>
        <p:nvSpPr>
          <p:cNvPr id="170005" name="Rectangle 21"/>
          <p:cNvSpPr>
            <a:spLocks noChangeArrowheads="1"/>
          </p:cNvSpPr>
          <p:nvPr/>
        </p:nvSpPr>
        <p:spPr bwMode="auto">
          <a:xfrm>
            <a:off x="2903538" y="2894013"/>
            <a:ext cx="4349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45</a:t>
            </a:r>
          </a:p>
        </p:txBody>
      </p:sp>
      <p:sp>
        <p:nvSpPr>
          <p:cNvPr id="170006" name="AutoShape 22"/>
          <p:cNvSpPr>
            <a:spLocks noChangeArrowheads="1"/>
          </p:cNvSpPr>
          <p:nvPr/>
        </p:nvSpPr>
        <p:spPr bwMode="auto">
          <a:xfrm flipH="1">
            <a:off x="7334250" y="2981325"/>
            <a:ext cx="993775" cy="292100"/>
          </a:xfrm>
          <a:prstGeom prst="rightArrow">
            <a:avLst>
              <a:gd name="adj1" fmla="val 50000"/>
              <a:gd name="adj2" fmla="val 170124"/>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7" name="AutoShape 23"/>
          <p:cNvSpPr>
            <a:spLocks noChangeArrowheads="1"/>
          </p:cNvSpPr>
          <p:nvPr/>
        </p:nvSpPr>
        <p:spPr bwMode="auto">
          <a:xfrm flipH="1">
            <a:off x="1017588" y="2984500"/>
            <a:ext cx="993775" cy="292100"/>
          </a:xfrm>
          <a:prstGeom prst="rightArrow">
            <a:avLst>
              <a:gd name="adj1" fmla="val 50000"/>
              <a:gd name="adj2" fmla="val 170124"/>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8" name="Line 24"/>
          <p:cNvSpPr>
            <a:spLocks noChangeShapeType="1"/>
          </p:cNvSpPr>
          <p:nvPr/>
        </p:nvSpPr>
        <p:spPr bwMode="auto">
          <a:xfrm>
            <a:off x="1238250" y="4808538"/>
            <a:ext cx="6524625" cy="0"/>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9" name="Line 25"/>
          <p:cNvSpPr>
            <a:spLocks noChangeShapeType="1"/>
          </p:cNvSpPr>
          <p:nvPr/>
        </p:nvSpPr>
        <p:spPr bwMode="auto">
          <a:xfrm>
            <a:off x="1190625" y="4083050"/>
            <a:ext cx="0" cy="1603375"/>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0" name="Line 26"/>
          <p:cNvSpPr>
            <a:spLocks noChangeShapeType="1"/>
          </p:cNvSpPr>
          <p:nvPr/>
        </p:nvSpPr>
        <p:spPr bwMode="auto">
          <a:xfrm>
            <a:off x="7758113" y="4208463"/>
            <a:ext cx="0" cy="1519237"/>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1" name="Freeform 27"/>
          <p:cNvSpPr>
            <a:spLocks/>
          </p:cNvSpPr>
          <p:nvPr/>
        </p:nvSpPr>
        <p:spPr bwMode="auto">
          <a:xfrm>
            <a:off x="6570663" y="3929063"/>
            <a:ext cx="809625" cy="877887"/>
          </a:xfrm>
          <a:custGeom>
            <a:avLst/>
            <a:gdLst>
              <a:gd name="T0" fmla="*/ 0 w 574"/>
              <a:gd name="T1" fmla="*/ 552 h 553"/>
              <a:gd name="T2" fmla="*/ 0 w 574"/>
              <a:gd name="T3" fmla="*/ 525 h 553"/>
              <a:gd name="T4" fmla="*/ 26 w 574"/>
              <a:gd name="T5" fmla="*/ 485 h 553"/>
              <a:gd name="T6" fmla="*/ 40 w 574"/>
              <a:gd name="T7" fmla="*/ 445 h 553"/>
              <a:gd name="T8" fmla="*/ 53 w 574"/>
              <a:gd name="T9" fmla="*/ 339 h 553"/>
              <a:gd name="T10" fmla="*/ 66 w 574"/>
              <a:gd name="T11" fmla="*/ 312 h 553"/>
              <a:gd name="T12" fmla="*/ 66 w 574"/>
              <a:gd name="T13" fmla="*/ 285 h 553"/>
              <a:gd name="T14" fmla="*/ 80 w 574"/>
              <a:gd name="T15" fmla="*/ 245 h 553"/>
              <a:gd name="T16" fmla="*/ 80 w 574"/>
              <a:gd name="T17" fmla="*/ 205 h 553"/>
              <a:gd name="T18" fmla="*/ 80 w 574"/>
              <a:gd name="T19" fmla="*/ 165 h 553"/>
              <a:gd name="T20" fmla="*/ 80 w 574"/>
              <a:gd name="T21" fmla="*/ 125 h 553"/>
              <a:gd name="T22" fmla="*/ 80 w 574"/>
              <a:gd name="T23" fmla="*/ 85 h 553"/>
              <a:gd name="T24" fmla="*/ 93 w 574"/>
              <a:gd name="T25" fmla="*/ 45 h 553"/>
              <a:gd name="T26" fmla="*/ 104 w 574"/>
              <a:gd name="T27" fmla="*/ 0 h 553"/>
              <a:gd name="T28" fmla="*/ 152 w 574"/>
              <a:gd name="T29" fmla="*/ 53 h 553"/>
              <a:gd name="T30" fmla="*/ 189 w 574"/>
              <a:gd name="T31" fmla="*/ 91 h 553"/>
              <a:gd name="T32" fmla="*/ 205 w 574"/>
              <a:gd name="T33" fmla="*/ 123 h 553"/>
              <a:gd name="T34" fmla="*/ 216 w 574"/>
              <a:gd name="T35" fmla="*/ 149 h 553"/>
              <a:gd name="T36" fmla="*/ 226 w 574"/>
              <a:gd name="T37" fmla="*/ 179 h 553"/>
              <a:gd name="T38" fmla="*/ 226 w 574"/>
              <a:gd name="T39" fmla="*/ 219 h 553"/>
              <a:gd name="T40" fmla="*/ 240 w 574"/>
              <a:gd name="T41" fmla="*/ 259 h 553"/>
              <a:gd name="T42" fmla="*/ 253 w 574"/>
              <a:gd name="T43" fmla="*/ 299 h 553"/>
              <a:gd name="T44" fmla="*/ 280 w 574"/>
              <a:gd name="T45" fmla="*/ 325 h 553"/>
              <a:gd name="T46" fmla="*/ 333 w 574"/>
              <a:gd name="T47" fmla="*/ 339 h 553"/>
              <a:gd name="T48" fmla="*/ 360 w 574"/>
              <a:gd name="T49" fmla="*/ 365 h 553"/>
              <a:gd name="T50" fmla="*/ 373 w 574"/>
              <a:gd name="T51" fmla="*/ 392 h 553"/>
              <a:gd name="T52" fmla="*/ 386 w 574"/>
              <a:gd name="T53" fmla="*/ 419 h 553"/>
              <a:gd name="T54" fmla="*/ 413 w 574"/>
              <a:gd name="T55" fmla="*/ 432 h 553"/>
              <a:gd name="T56" fmla="*/ 440 w 574"/>
              <a:gd name="T57" fmla="*/ 459 h 553"/>
              <a:gd name="T58" fmla="*/ 466 w 574"/>
              <a:gd name="T59" fmla="*/ 499 h 553"/>
              <a:gd name="T60" fmla="*/ 493 w 574"/>
              <a:gd name="T61" fmla="*/ 512 h 553"/>
              <a:gd name="T62" fmla="*/ 514 w 574"/>
              <a:gd name="T63" fmla="*/ 539 h 553"/>
              <a:gd name="T64" fmla="*/ 573 w 574"/>
              <a:gd name="T65" fmla="*/ 54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4" h="553">
                <a:moveTo>
                  <a:pt x="0" y="552"/>
                </a:moveTo>
                <a:lnTo>
                  <a:pt x="0" y="525"/>
                </a:lnTo>
                <a:lnTo>
                  <a:pt x="26" y="485"/>
                </a:lnTo>
                <a:lnTo>
                  <a:pt x="40" y="445"/>
                </a:lnTo>
                <a:lnTo>
                  <a:pt x="53" y="339"/>
                </a:lnTo>
                <a:lnTo>
                  <a:pt x="66" y="312"/>
                </a:lnTo>
                <a:lnTo>
                  <a:pt x="66" y="285"/>
                </a:lnTo>
                <a:lnTo>
                  <a:pt x="80" y="245"/>
                </a:lnTo>
                <a:lnTo>
                  <a:pt x="80" y="205"/>
                </a:lnTo>
                <a:lnTo>
                  <a:pt x="80" y="165"/>
                </a:lnTo>
                <a:lnTo>
                  <a:pt x="80" y="125"/>
                </a:lnTo>
                <a:lnTo>
                  <a:pt x="80" y="85"/>
                </a:lnTo>
                <a:lnTo>
                  <a:pt x="93" y="45"/>
                </a:lnTo>
                <a:lnTo>
                  <a:pt x="104" y="0"/>
                </a:lnTo>
                <a:lnTo>
                  <a:pt x="152" y="53"/>
                </a:lnTo>
                <a:lnTo>
                  <a:pt x="189" y="91"/>
                </a:lnTo>
                <a:lnTo>
                  <a:pt x="205" y="123"/>
                </a:lnTo>
                <a:lnTo>
                  <a:pt x="216" y="149"/>
                </a:lnTo>
                <a:lnTo>
                  <a:pt x="226" y="179"/>
                </a:lnTo>
                <a:lnTo>
                  <a:pt x="226" y="219"/>
                </a:lnTo>
                <a:lnTo>
                  <a:pt x="240" y="259"/>
                </a:lnTo>
                <a:lnTo>
                  <a:pt x="253" y="299"/>
                </a:lnTo>
                <a:lnTo>
                  <a:pt x="280" y="325"/>
                </a:lnTo>
                <a:lnTo>
                  <a:pt x="333" y="339"/>
                </a:lnTo>
                <a:lnTo>
                  <a:pt x="360" y="365"/>
                </a:lnTo>
                <a:lnTo>
                  <a:pt x="373" y="392"/>
                </a:lnTo>
                <a:lnTo>
                  <a:pt x="386" y="419"/>
                </a:lnTo>
                <a:lnTo>
                  <a:pt x="413" y="432"/>
                </a:lnTo>
                <a:lnTo>
                  <a:pt x="440" y="459"/>
                </a:lnTo>
                <a:lnTo>
                  <a:pt x="466" y="499"/>
                </a:lnTo>
                <a:lnTo>
                  <a:pt x="493" y="512"/>
                </a:lnTo>
                <a:lnTo>
                  <a:pt x="514" y="539"/>
                </a:lnTo>
                <a:lnTo>
                  <a:pt x="573" y="54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2" name="Freeform 28"/>
          <p:cNvSpPr>
            <a:spLocks/>
          </p:cNvSpPr>
          <p:nvPr/>
        </p:nvSpPr>
        <p:spPr bwMode="auto">
          <a:xfrm>
            <a:off x="5588000" y="4259263"/>
            <a:ext cx="674688" cy="490537"/>
          </a:xfrm>
          <a:custGeom>
            <a:avLst/>
            <a:gdLst>
              <a:gd name="T0" fmla="*/ 0 w 478"/>
              <a:gd name="T1" fmla="*/ 308 h 309"/>
              <a:gd name="T2" fmla="*/ 0 w 478"/>
              <a:gd name="T3" fmla="*/ 293 h 309"/>
              <a:gd name="T4" fmla="*/ 22 w 478"/>
              <a:gd name="T5" fmla="*/ 271 h 309"/>
              <a:gd name="T6" fmla="*/ 33 w 478"/>
              <a:gd name="T7" fmla="*/ 248 h 309"/>
              <a:gd name="T8" fmla="*/ 44 w 478"/>
              <a:gd name="T9" fmla="*/ 189 h 309"/>
              <a:gd name="T10" fmla="*/ 55 w 478"/>
              <a:gd name="T11" fmla="*/ 174 h 309"/>
              <a:gd name="T12" fmla="*/ 55 w 478"/>
              <a:gd name="T13" fmla="*/ 159 h 309"/>
              <a:gd name="T14" fmla="*/ 67 w 478"/>
              <a:gd name="T15" fmla="*/ 137 h 309"/>
              <a:gd name="T16" fmla="*/ 67 w 478"/>
              <a:gd name="T17" fmla="*/ 114 h 309"/>
              <a:gd name="T18" fmla="*/ 67 w 478"/>
              <a:gd name="T19" fmla="*/ 92 h 309"/>
              <a:gd name="T20" fmla="*/ 67 w 478"/>
              <a:gd name="T21" fmla="*/ 70 h 309"/>
              <a:gd name="T22" fmla="*/ 67 w 478"/>
              <a:gd name="T23" fmla="*/ 47 h 309"/>
              <a:gd name="T24" fmla="*/ 77 w 478"/>
              <a:gd name="T25" fmla="*/ 25 h 309"/>
              <a:gd name="T26" fmla="*/ 87 w 478"/>
              <a:gd name="T27" fmla="*/ 0 h 309"/>
              <a:gd name="T28" fmla="*/ 127 w 478"/>
              <a:gd name="T29" fmla="*/ 30 h 309"/>
              <a:gd name="T30" fmla="*/ 157 w 478"/>
              <a:gd name="T31" fmla="*/ 51 h 309"/>
              <a:gd name="T32" fmla="*/ 171 w 478"/>
              <a:gd name="T33" fmla="*/ 69 h 309"/>
              <a:gd name="T34" fmla="*/ 180 w 478"/>
              <a:gd name="T35" fmla="*/ 83 h 309"/>
              <a:gd name="T36" fmla="*/ 188 w 478"/>
              <a:gd name="T37" fmla="*/ 100 h 309"/>
              <a:gd name="T38" fmla="*/ 188 w 478"/>
              <a:gd name="T39" fmla="*/ 122 h 309"/>
              <a:gd name="T40" fmla="*/ 200 w 478"/>
              <a:gd name="T41" fmla="*/ 145 h 309"/>
              <a:gd name="T42" fmla="*/ 211 w 478"/>
              <a:gd name="T43" fmla="*/ 167 h 309"/>
              <a:gd name="T44" fmla="*/ 233 w 478"/>
              <a:gd name="T45" fmla="*/ 181 h 309"/>
              <a:gd name="T46" fmla="*/ 277 w 478"/>
              <a:gd name="T47" fmla="*/ 189 h 309"/>
              <a:gd name="T48" fmla="*/ 300 w 478"/>
              <a:gd name="T49" fmla="*/ 204 h 309"/>
              <a:gd name="T50" fmla="*/ 311 w 478"/>
              <a:gd name="T51" fmla="*/ 219 h 309"/>
              <a:gd name="T52" fmla="*/ 321 w 478"/>
              <a:gd name="T53" fmla="*/ 234 h 309"/>
              <a:gd name="T54" fmla="*/ 344 w 478"/>
              <a:gd name="T55" fmla="*/ 241 h 309"/>
              <a:gd name="T56" fmla="*/ 366 w 478"/>
              <a:gd name="T57" fmla="*/ 256 h 309"/>
              <a:gd name="T58" fmla="*/ 388 w 478"/>
              <a:gd name="T59" fmla="*/ 278 h 309"/>
              <a:gd name="T60" fmla="*/ 410 w 478"/>
              <a:gd name="T61" fmla="*/ 286 h 309"/>
              <a:gd name="T62" fmla="*/ 428 w 478"/>
              <a:gd name="T63" fmla="*/ 301 h 309"/>
              <a:gd name="T64" fmla="*/ 477 w 478"/>
              <a:gd name="T65" fmla="*/ 30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309">
                <a:moveTo>
                  <a:pt x="0" y="308"/>
                </a:moveTo>
                <a:lnTo>
                  <a:pt x="0" y="293"/>
                </a:lnTo>
                <a:lnTo>
                  <a:pt x="22" y="271"/>
                </a:lnTo>
                <a:lnTo>
                  <a:pt x="33" y="248"/>
                </a:lnTo>
                <a:lnTo>
                  <a:pt x="44" y="189"/>
                </a:lnTo>
                <a:lnTo>
                  <a:pt x="55" y="174"/>
                </a:lnTo>
                <a:lnTo>
                  <a:pt x="55" y="159"/>
                </a:lnTo>
                <a:lnTo>
                  <a:pt x="67" y="137"/>
                </a:lnTo>
                <a:lnTo>
                  <a:pt x="67" y="114"/>
                </a:lnTo>
                <a:lnTo>
                  <a:pt x="67" y="92"/>
                </a:lnTo>
                <a:lnTo>
                  <a:pt x="67" y="70"/>
                </a:lnTo>
                <a:lnTo>
                  <a:pt x="67" y="47"/>
                </a:lnTo>
                <a:lnTo>
                  <a:pt x="77" y="25"/>
                </a:lnTo>
                <a:lnTo>
                  <a:pt x="87" y="0"/>
                </a:lnTo>
                <a:lnTo>
                  <a:pt x="127" y="30"/>
                </a:lnTo>
                <a:lnTo>
                  <a:pt x="157" y="51"/>
                </a:lnTo>
                <a:lnTo>
                  <a:pt x="171" y="69"/>
                </a:lnTo>
                <a:lnTo>
                  <a:pt x="180" y="83"/>
                </a:lnTo>
                <a:lnTo>
                  <a:pt x="188" y="100"/>
                </a:lnTo>
                <a:lnTo>
                  <a:pt x="188" y="122"/>
                </a:lnTo>
                <a:lnTo>
                  <a:pt x="200" y="145"/>
                </a:lnTo>
                <a:lnTo>
                  <a:pt x="211" y="167"/>
                </a:lnTo>
                <a:lnTo>
                  <a:pt x="233" y="181"/>
                </a:lnTo>
                <a:lnTo>
                  <a:pt x="277" y="189"/>
                </a:lnTo>
                <a:lnTo>
                  <a:pt x="300" y="204"/>
                </a:lnTo>
                <a:lnTo>
                  <a:pt x="311" y="219"/>
                </a:lnTo>
                <a:lnTo>
                  <a:pt x="321" y="234"/>
                </a:lnTo>
                <a:lnTo>
                  <a:pt x="344" y="241"/>
                </a:lnTo>
                <a:lnTo>
                  <a:pt x="366" y="256"/>
                </a:lnTo>
                <a:lnTo>
                  <a:pt x="388" y="278"/>
                </a:lnTo>
                <a:lnTo>
                  <a:pt x="410" y="286"/>
                </a:lnTo>
                <a:lnTo>
                  <a:pt x="428" y="301"/>
                </a:lnTo>
                <a:lnTo>
                  <a:pt x="477" y="30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3" name="Freeform 29"/>
          <p:cNvSpPr>
            <a:spLocks/>
          </p:cNvSpPr>
          <p:nvPr/>
        </p:nvSpPr>
        <p:spPr bwMode="auto">
          <a:xfrm>
            <a:off x="3079750" y="4849813"/>
            <a:ext cx="674688" cy="490537"/>
          </a:xfrm>
          <a:custGeom>
            <a:avLst/>
            <a:gdLst>
              <a:gd name="T0" fmla="*/ 477 w 478"/>
              <a:gd name="T1" fmla="*/ 0 h 309"/>
              <a:gd name="T2" fmla="*/ 477 w 478"/>
              <a:gd name="T3" fmla="*/ 15 h 309"/>
              <a:gd name="T4" fmla="*/ 455 w 478"/>
              <a:gd name="T5" fmla="*/ 37 h 309"/>
              <a:gd name="T6" fmla="*/ 444 w 478"/>
              <a:gd name="T7" fmla="*/ 60 h 309"/>
              <a:gd name="T8" fmla="*/ 433 w 478"/>
              <a:gd name="T9" fmla="*/ 119 h 309"/>
              <a:gd name="T10" fmla="*/ 422 w 478"/>
              <a:gd name="T11" fmla="*/ 134 h 309"/>
              <a:gd name="T12" fmla="*/ 422 w 478"/>
              <a:gd name="T13" fmla="*/ 149 h 309"/>
              <a:gd name="T14" fmla="*/ 410 w 478"/>
              <a:gd name="T15" fmla="*/ 171 h 309"/>
              <a:gd name="T16" fmla="*/ 410 w 478"/>
              <a:gd name="T17" fmla="*/ 194 h 309"/>
              <a:gd name="T18" fmla="*/ 410 w 478"/>
              <a:gd name="T19" fmla="*/ 216 h 309"/>
              <a:gd name="T20" fmla="*/ 410 w 478"/>
              <a:gd name="T21" fmla="*/ 238 h 309"/>
              <a:gd name="T22" fmla="*/ 410 w 478"/>
              <a:gd name="T23" fmla="*/ 261 h 309"/>
              <a:gd name="T24" fmla="*/ 400 w 478"/>
              <a:gd name="T25" fmla="*/ 283 h 309"/>
              <a:gd name="T26" fmla="*/ 390 w 478"/>
              <a:gd name="T27" fmla="*/ 308 h 309"/>
              <a:gd name="T28" fmla="*/ 350 w 478"/>
              <a:gd name="T29" fmla="*/ 278 h 309"/>
              <a:gd name="T30" fmla="*/ 320 w 478"/>
              <a:gd name="T31" fmla="*/ 257 h 309"/>
              <a:gd name="T32" fmla="*/ 306 w 478"/>
              <a:gd name="T33" fmla="*/ 239 h 309"/>
              <a:gd name="T34" fmla="*/ 297 w 478"/>
              <a:gd name="T35" fmla="*/ 225 h 309"/>
              <a:gd name="T36" fmla="*/ 289 w 478"/>
              <a:gd name="T37" fmla="*/ 208 h 309"/>
              <a:gd name="T38" fmla="*/ 289 w 478"/>
              <a:gd name="T39" fmla="*/ 186 h 309"/>
              <a:gd name="T40" fmla="*/ 277 w 478"/>
              <a:gd name="T41" fmla="*/ 163 h 309"/>
              <a:gd name="T42" fmla="*/ 266 w 478"/>
              <a:gd name="T43" fmla="*/ 141 h 309"/>
              <a:gd name="T44" fmla="*/ 244 w 478"/>
              <a:gd name="T45" fmla="*/ 127 h 309"/>
              <a:gd name="T46" fmla="*/ 200 w 478"/>
              <a:gd name="T47" fmla="*/ 119 h 309"/>
              <a:gd name="T48" fmla="*/ 177 w 478"/>
              <a:gd name="T49" fmla="*/ 104 h 309"/>
              <a:gd name="T50" fmla="*/ 166 w 478"/>
              <a:gd name="T51" fmla="*/ 89 h 309"/>
              <a:gd name="T52" fmla="*/ 156 w 478"/>
              <a:gd name="T53" fmla="*/ 74 h 309"/>
              <a:gd name="T54" fmla="*/ 133 w 478"/>
              <a:gd name="T55" fmla="*/ 67 h 309"/>
              <a:gd name="T56" fmla="*/ 111 w 478"/>
              <a:gd name="T57" fmla="*/ 52 h 309"/>
              <a:gd name="T58" fmla="*/ 89 w 478"/>
              <a:gd name="T59" fmla="*/ 30 h 309"/>
              <a:gd name="T60" fmla="*/ 67 w 478"/>
              <a:gd name="T61" fmla="*/ 22 h 309"/>
              <a:gd name="T62" fmla="*/ 49 w 478"/>
              <a:gd name="T63" fmla="*/ 7 h 309"/>
              <a:gd name="T64" fmla="*/ 0 w 478"/>
              <a:gd name="T65" fmla="*/ 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309">
                <a:moveTo>
                  <a:pt x="477" y="0"/>
                </a:moveTo>
                <a:lnTo>
                  <a:pt x="477" y="15"/>
                </a:lnTo>
                <a:lnTo>
                  <a:pt x="455" y="37"/>
                </a:lnTo>
                <a:lnTo>
                  <a:pt x="444" y="60"/>
                </a:lnTo>
                <a:lnTo>
                  <a:pt x="433" y="119"/>
                </a:lnTo>
                <a:lnTo>
                  <a:pt x="422" y="134"/>
                </a:lnTo>
                <a:lnTo>
                  <a:pt x="422" y="149"/>
                </a:lnTo>
                <a:lnTo>
                  <a:pt x="410" y="171"/>
                </a:lnTo>
                <a:lnTo>
                  <a:pt x="410" y="194"/>
                </a:lnTo>
                <a:lnTo>
                  <a:pt x="410" y="216"/>
                </a:lnTo>
                <a:lnTo>
                  <a:pt x="410" y="238"/>
                </a:lnTo>
                <a:lnTo>
                  <a:pt x="410" y="261"/>
                </a:lnTo>
                <a:lnTo>
                  <a:pt x="400" y="283"/>
                </a:lnTo>
                <a:lnTo>
                  <a:pt x="390" y="308"/>
                </a:lnTo>
                <a:lnTo>
                  <a:pt x="350" y="278"/>
                </a:lnTo>
                <a:lnTo>
                  <a:pt x="320" y="257"/>
                </a:lnTo>
                <a:lnTo>
                  <a:pt x="306" y="239"/>
                </a:lnTo>
                <a:lnTo>
                  <a:pt x="297" y="225"/>
                </a:lnTo>
                <a:lnTo>
                  <a:pt x="289" y="208"/>
                </a:lnTo>
                <a:lnTo>
                  <a:pt x="289" y="186"/>
                </a:lnTo>
                <a:lnTo>
                  <a:pt x="277" y="163"/>
                </a:lnTo>
                <a:lnTo>
                  <a:pt x="266" y="141"/>
                </a:lnTo>
                <a:lnTo>
                  <a:pt x="244" y="127"/>
                </a:lnTo>
                <a:lnTo>
                  <a:pt x="200" y="119"/>
                </a:lnTo>
                <a:lnTo>
                  <a:pt x="177" y="104"/>
                </a:lnTo>
                <a:lnTo>
                  <a:pt x="166" y="89"/>
                </a:lnTo>
                <a:lnTo>
                  <a:pt x="156" y="74"/>
                </a:lnTo>
                <a:lnTo>
                  <a:pt x="133" y="67"/>
                </a:lnTo>
                <a:lnTo>
                  <a:pt x="111" y="52"/>
                </a:lnTo>
                <a:lnTo>
                  <a:pt x="89" y="30"/>
                </a:lnTo>
                <a:lnTo>
                  <a:pt x="67" y="22"/>
                </a:lnTo>
                <a:lnTo>
                  <a:pt x="49" y="7"/>
                </a:lnTo>
                <a:lnTo>
                  <a:pt x="0" y="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4" name="Freeform 30"/>
          <p:cNvSpPr>
            <a:spLocks/>
          </p:cNvSpPr>
          <p:nvPr/>
        </p:nvSpPr>
        <p:spPr bwMode="auto">
          <a:xfrm>
            <a:off x="1606550" y="4824413"/>
            <a:ext cx="811213" cy="877887"/>
          </a:xfrm>
          <a:custGeom>
            <a:avLst/>
            <a:gdLst>
              <a:gd name="T0" fmla="*/ 573 w 574"/>
              <a:gd name="T1" fmla="*/ 0 h 553"/>
              <a:gd name="T2" fmla="*/ 573 w 574"/>
              <a:gd name="T3" fmla="*/ 27 h 553"/>
              <a:gd name="T4" fmla="*/ 547 w 574"/>
              <a:gd name="T5" fmla="*/ 67 h 553"/>
              <a:gd name="T6" fmla="*/ 533 w 574"/>
              <a:gd name="T7" fmla="*/ 107 h 553"/>
              <a:gd name="T8" fmla="*/ 520 w 574"/>
              <a:gd name="T9" fmla="*/ 213 h 553"/>
              <a:gd name="T10" fmla="*/ 507 w 574"/>
              <a:gd name="T11" fmla="*/ 240 h 553"/>
              <a:gd name="T12" fmla="*/ 507 w 574"/>
              <a:gd name="T13" fmla="*/ 267 h 553"/>
              <a:gd name="T14" fmla="*/ 493 w 574"/>
              <a:gd name="T15" fmla="*/ 307 h 553"/>
              <a:gd name="T16" fmla="*/ 493 w 574"/>
              <a:gd name="T17" fmla="*/ 347 h 553"/>
              <a:gd name="T18" fmla="*/ 493 w 574"/>
              <a:gd name="T19" fmla="*/ 387 h 553"/>
              <a:gd name="T20" fmla="*/ 493 w 574"/>
              <a:gd name="T21" fmla="*/ 427 h 553"/>
              <a:gd name="T22" fmla="*/ 493 w 574"/>
              <a:gd name="T23" fmla="*/ 467 h 553"/>
              <a:gd name="T24" fmla="*/ 480 w 574"/>
              <a:gd name="T25" fmla="*/ 507 h 553"/>
              <a:gd name="T26" fmla="*/ 469 w 574"/>
              <a:gd name="T27" fmla="*/ 552 h 553"/>
              <a:gd name="T28" fmla="*/ 421 w 574"/>
              <a:gd name="T29" fmla="*/ 499 h 553"/>
              <a:gd name="T30" fmla="*/ 384 w 574"/>
              <a:gd name="T31" fmla="*/ 461 h 553"/>
              <a:gd name="T32" fmla="*/ 368 w 574"/>
              <a:gd name="T33" fmla="*/ 429 h 553"/>
              <a:gd name="T34" fmla="*/ 357 w 574"/>
              <a:gd name="T35" fmla="*/ 403 h 553"/>
              <a:gd name="T36" fmla="*/ 347 w 574"/>
              <a:gd name="T37" fmla="*/ 373 h 553"/>
              <a:gd name="T38" fmla="*/ 347 w 574"/>
              <a:gd name="T39" fmla="*/ 333 h 553"/>
              <a:gd name="T40" fmla="*/ 333 w 574"/>
              <a:gd name="T41" fmla="*/ 293 h 553"/>
              <a:gd name="T42" fmla="*/ 320 w 574"/>
              <a:gd name="T43" fmla="*/ 253 h 553"/>
              <a:gd name="T44" fmla="*/ 293 w 574"/>
              <a:gd name="T45" fmla="*/ 227 h 553"/>
              <a:gd name="T46" fmla="*/ 240 w 574"/>
              <a:gd name="T47" fmla="*/ 213 h 553"/>
              <a:gd name="T48" fmla="*/ 213 w 574"/>
              <a:gd name="T49" fmla="*/ 187 h 553"/>
              <a:gd name="T50" fmla="*/ 200 w 574"/>
              <a:gd name="T51" fmla="*/ 160 h 553"/>
              <a:gd name="T52" fmla="*/ 187 w 574"/>
              <a:gd name="T53" fmla="*/ 133 h 553"/>
              <a:gd name="T54" fmla="*/ 160 w 574"/>
              <a:gd name="T55" fmla="*/ 120 h 553"/>
              <a:gd name="T56" fmla="*/ 133 w 574"/>
              <a:gd name="T57" fmla="*/ 93 h 553"/>
              <a:gd name="T58" fmla="*/ 107 w 574"/>
              <a:gd name="T59" fmla="*/ 53 h 553"/>
              <a:gd name="T60" fmla="*/ 80 w 574"/>
              <a:gd name="T61" fmla="*/ 40 h 553"/>
              <a:gd name="T62" fmla="*/ 59 w 574"/>
              <a:gd name="T63" fmla="*/ 13 h 553"/>
              <a:gd name="T64" fmla="*/ 0 w 574"/>
              <a:gd name="T65" fmla="*/ 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4" h="553">
                <a:moveTo>
                  <a:pt x="573" y="0"/>
                </a:moveTo>
                <a:lnTo>
                  <a:pt x="573" y="27"/>
                </a:lnTo>
                <a:lnTo>
                  <a:pt x="547" y="67"/>
                </a:lnTo>
                <a:lnTo>
                  <a:pt x="533" y="107"/>
                </a:lnTo>
                <a:lnTo>
                  <a:pt x="520" y="213"/>
                </a:lnTo>
                <a:lnTo>
                  <a:pt x="507" y="240"/>
                </a:lnTo>
                <a:lnTo>
                  <a:pt x="507" y="267"/>
                </a:lnTo>
                <a:lnTo>
                  <a:pt x="493" y="307"/>
                </a:lnTo>
                <a:lnTo>
                  <a:pt x="493" y="347"/>
                </a:lnTo>
                <a:lnTo>
                  <a:pt x="493" y="387"/>
                </a:lnTo>
                <a:lnTo>
                  <a:pt x="493" y="427"/>
                </a:lnTo>
                <a:lnTo>
                  <a:pt x="493" y="467"/>
                </a:lnTo>
                <a:lnTo>
                  <a:pt x="480" y="507"/>
                </a:lnTo>
                <a:lnTo>
                  <a:pt x="469" y="552"/>
                </a:lnTo>
                <a:lnTo>
                  <a:pt x="421" y="499"/>
                </a:lnTo>
                <a:lnTo>
                  <a:pt x="384" y="461"/>
                </a:lnTo>
                <a:lnTo>
                  <a:pt x="368" y="429"/>
                </a:lnTo>
                <a:lnTo>
                  <a:pt x="357" y="403"/>
                </a:lnTo>
                <a:lnTo>
                  <a:pt x="347" y="373"/>
                </a:lnTo>
                <a:lnTo>
                  <a:pt x="347" y="333"/>
                </a:lnTo>
                <a:lnTo>
                  <a:pt x="333" y="293"/>
                </a:lnTo>
                <a:lnTo>
                  <a:pt x="320" y="253"/>
                </a:lnTo>
                <a:lnTo>
                  <a:pt x="293" y="227"/>
                </a:lnTo>
                <a:lnTo>
                  <a:pt x="240" y="213"/>
                </a:lnTo>
                <a:lnTo>
                  <a:pt x="213" y="187"/>
                </a:lnTo>
                <a:lnTo>
                  <a:pt x="200" y="160"/>
                </a:lnTo>
                <a:lnTo>
                  <a:pt x="187" y="133"/>
                </a:lnTo>
                <a:lnTo>
                  <a:pt x="160" y="120"/>
                </a:lnTo>
                <a:lnTo>
                  <a:pt x="133" y="93"/>
                </a:lnTo>
                <a:lnTo>
                  <a:pt x="107" y="53"/>
                </a:lnTo>
                <a:lnTo>
                  <a:pt x="80" y="40"/>
                </a:lnTo>
                <a:lnTo>
                  <a:pt x="59" y="13"/>
                </a:lnTo>
                <a:lnTo>
                  <a:pt x="0" y="8"/>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5" name="Freeform 31"/>
          <p:cNvSpPr>
            <a:spLocks/>
          </p:cNvSpPr>
          <p:nvPr/>
        </p:nvSpPr>
        <p:spPr bwMode="auto">
          <a:xfrm>
            <a:off x="4284663" y="4678363"/>
            <a:ext cx="555625" cy="96837"/>
          </a:xfrm>
          <a:custGeom>
            <a:avLst/>
            <a:gdLst>
              <a:gd name="T0" fmla="*/ 0 w 394"/>
              <a:gd name="T1" fmla="*/ 60 h 61"/>
              <a:gd name="T2" fmla="*/ 0 w 394"/>
              <a:gd name="T3" fmla="*/ 57 h 61"/>
              <a:gd name="T4" fmla="*/ 18 w 394"/>
              <a:gd name="T5" fmla="*/ 53 h 61"/>
              <a:gd name="T6" fmla="*/ 27 w 394"/>
              <a:gd name="T7" fmla="*/ 48 h 61"/>
              <a:gd name="T8" fmla="*/ 36 w 394"/>
              <a:gd name="T9" fmla="*/ 37 h 61"/>
              <a:gd name="T10" fmla="*/ 45 w 394"/>
              <a:gd name="T11" fmla="*/ 34 h 61"/>
              <a:gd name="T12" fmla="*/ 45 w 394"/>
              <a:gd name="T13" fmla="*/ 31 h 61"/>
              <a:gd name="T14" fmla="*/ 55 w 394"/>
              <a:gd name="T15" fmla="*/ 27 h 61"/>
              <a:gd name="T16" fmla="*/ 55 w 394"/>
              <a:gd name="T17" fmla="*/ 22 h 61"/>
              <a:gd name="T18" fmla="*/ 55 w 394"/>
              <a:gd name="T19" fmla="*/ 18 h 61"/>
              <a:gd name="T20" fmla="*/ 55 w 394"/>
              <a:gd name="T21" fmla="*/ 14 h 61"/>
              <a:gd name="T22" fmla="*/ 55 w 394"/>
              <a:gd name="T23" fmla="*/ 9 h 61"/>
              <a:gd name="T24" fmla="*/ 64 w 394"/>
              <a:gd name="T25" fmla="*/ 5 h 61"/>
              <a:gd name="T26" fmla="*/ 71 w 394"/>
              <a:gd name="T27" fmla="*/ 0 h 61"/>
              <a:gd name="T28" fmla="*/ 104 w 394"/>
              <a:gd name="T29" fmla="*/ 6 h 61"/>
              <a:gd name="T30" fmla="*/ 130 w 394"/>
              <a:gd name="T31" fmla="*/ 10 h 61"/>
              <a:gd name="T32" fmla="*/ 141 w 394"/>
              <a:gd name="T33" fmla="*/ 13 h 61"/>
              <a:gd name="T34" fmla="*/ 148 w 394"/>
              <a:gd name="T35" fmla="*/ 16 h 61"/>
              <a:gd name="T36" fmla="*/ 155 w 394"/>
              <a:gd name="T37" fmla="*/ 19 h 61"/>
              <a:gd name="T38" fmla="*/ 155 w 394"/>
              <a:gd name="T39" fmla="*/ 24 h 61"/>
              <a:gd name="T40" fmla="*/ 165 w 394"/>
              <a:gd name="T41" fmla="*/ 28 h 61"/>
              <a:gd name="T42" fmla="*/ 174 w 394"/>
              <a:gd name="T43" fmla="*/ 33 h 61"/>
              <a:gd name="T44" fmla="*/ 192 w 394"/>
              <a:gd name="T45" fmla="*/ 35 h 61"/>
              <a:gd name="T46" fmla="*/ 228 w 394"/>
              <a:gd name="T47" fmla="*/ 37 h 61"/>
              <a:gd name="T48" fmla="*/ 247 w 394"/>
              <a:gd name="T49" fmla="*/ 40 h 61"/>
              <a:gd name="T50" fmla="*/ 256 w 394"/>
              <a:gd name="T51" fmla="*/ 43 h 61"/>
              <a:gd name="T52" fmla="*/ 265 w 394"/>
              <a:gd name="T53" fmla="*/ 46 h 61"/>
              <a:gd name="T54" fmla="*/ 283 w 394"/>
              <a:gd name="T55" fmla="*/ 47 h 61"/>
              <a:gd name="T56" fmla="*/ 302 w 394"/>
              <a:gd name="T57" fmla="*/ 50 h 61"/>
              <a:gd name="T58" fmla="*/ 320 w 394"/>
              <a:gd name="T59" fmla="*/ 54 h 61"/>
              <a:gd name="T60" fmla="*/ 338 w 394"/>
              <a:gd name="T61" fmla="*/ 56 h 61"/>
              <a:gd name="T62" fmla="*/ 353 w 394"/>
              <a:gd name="T63" fmla="*/ 59 h 61"/>
              <a:gd name="T64" fmla="*/ 393 w 394"/>
              <a:gd name="T65"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4" h="61">
                <a:moveTo>
                  <a:pt x="0" y="60"/>
                </a:moveTo>
                <a:lnTo>
                  <a:pt x="0" y="57"/>
                </a:lnTo>
                <a:lnTo>
                  <a:pt x="18" y="53"/>
                </a:lnTo>
                <a:lnTo>
                  <a:pt x="27" y="48"/>
                </a:lnTo>
                <a:lnTo>
                  <a:pt x="36" y="37"/>
                </a:lnTo>
                <a:lnTo>
                  <a:pt x="45" y="34"/>
                </a:lnTo>
                <a:lnTo>
                  <a:pt x="45" y="31"/>
                </a:lnTo>
                <a:lnTo>
                  <a:pt x="55" y="27"/>
                </a:lnTo>
                <a:lnTo>
                  <a:pt x="55" y="22"/>
                </a:lnTo>
                <a:lnTo>
                  <a:pt x="55" y="18"/>
                </a:lnTo>
                <a:lnTo>
                  <a:pt x="55" y="14"/>
                </a:lnTo>
                <a:lnTo>
                  <a:pt x="55" y="9"/>
                </a:lnTo>
                <a:lnTo>
                  <a:pt x="64" y="5"/>
                </a:lnTo>
                <a:lnTo>
                  <a:pt x="71" y="0"/>
                </a:lnTo>
                <a:lnTo>
                  <a:pt x="104" y="6"/>
                </a:lnTo>
                <a:lnTo>
                  <a:pt x="130" y="10"/>
                </a:lnTo>
                <a:lnTo>
                  <a:pt x="141" y="13"/>
                </a:lnTo>
                <a:lnTo>
                  <a:pt x="148" y="16"/>
                </a:lnTo>
                <a:lnTo>
                  <a:pt x="155" y="19"/>
                </a:lnTo>
                <a:lnTo>
                  <a:pt x="155" y="24"/>
                </a:lnTo>
                <a:lnTo>
                  <a:pt x="165" y="28"/>
                </a:lnTo>
                <a:lnTo>
                  <a:pt x="174" y="33"/>
                </a:lnTo>
                <a:lnTo>
                  <a:pt x="192" y="35"/>
                </a:lnTo>
                <a:lnTo>
                  <a:pt x="228" y="37"/>
                </a:lnTo>
                <a:lnTo>
                  <a:pt x="247" y="40"/>
                </a:lnTo>
                <a:lnTo>
                  <a:pt x="256" y="43"/>
                </a:lnTo>
                <a:lnTo>
                  <a:pt x="265" y="46"/>
                </a:lnTo>
                <a:lnTo>
                  <a:pt x="283" y="47"/>
                </a:lnTo>
                <a:lnTo>
                  <a:pt x="302" y="50"/>
                </a:lnTo>
                <a:lnTo>
                  <a:pt x="320" y="54"/>
                </a:lnTo>
                <a:lnTo>
                  <a:pt x="338" y="56"/>
                </a:lnTo>
                <a:lnTo>
                  <a:pt x="353" y="59"/>
                </a:lnTo>
                <a:lnTo>
                  <a:pt x="393" y="59"/>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6" name="Freeform 32"/>
          <p:cNvSpPr>
            <a:spLocks/>
          </p:cNvSpPr>
          <p:nvPr/>
        </p:nvSpPr>
        <p:spPr bwMode="auto">
          <a:xfrm>
            <a:off x="4300538" y="4849813"/>
            <a:ext cx="557212" cy="96837"/>
          </a:xfrm>
          <a:custGeom>
            <a:avLst/>
            <a:gdLst>
              <a:gd name="T0" fmla="*/ 0 w 394"/>
              <a:gd name="T1" fmla="*/ 0 h 61"/>
              <a:gd name="T2" fmla="*/ 0 w 394"/>
              <a:gd name="T3" fmla="*/ 3 h 61"/>
              <a:gd name="T4" fmla="*/ 18 w 394"/>
              <a:gd name="T5" fmla="*/ 7 h 61"/>
              <a:gd name="T6" fmla="*/ 27 w 394"/>
              <a:gd name="T7" fmla="*/ 12 h 61"/>
              <a:gd name="T8" fmla="*/ 36 w 394"/>
              <a:gd name="T9" fmla="*/ 23 h 61"/>
              <a:gd name="T10" fmla="*/ 45 w 394"/>
              <a:gd name="T11" fmla="*/ 26 h 61"/>
              <a:gd name="T12" fmla="*/ 45 w 394"/>
              <a:gd name="T13" fmla="*/ 29 h 61"/>
              <a:gd name="T14" fmla="*/ 55 w 394"/>
              <a:gd name="T15" fmla="*/ 33 h 61"/>
              <a:gd name="T16" fmla="*/ 55 w 394"/>
              <a:gd name="T17" fmla="*/ 38 h 61"/>
              <a:gd name="T18" fmla="*/ 55 w 394"/>
              <a:gd name="T19" fmla="*/ 42 h 61"/>
              <a:gd name="T20" fmla="*/ 55 w 394"/>
              <a:gd name="T21" fmla="*/ 46 h 61"/>
              <a:gd name="T22" fmla="*/ 55 w 394"/>
              <a:gd name="T23" fmla="*/ 51 h 61"/>
              <a:gd name="T24" fmla="*/ 64 w 394"/>
              <a:gd name="T25" fmla="*/ 55 h 61"/>
              <a:gd name="T26" fmla="*/ 71 w 394"/>
              <a:gd name="T27" fmla="*/ 60 h 61"/>
              <a:gd name="T28" fmla="*/ 104 w 394"/>
              <a:gd name="T29" fmla="*/ 54 h 61"/>
              <a:gd name="T30" fmla="*/ 130 w 394"/>
              <a:gd name="T31" fmla="*/ 50 h 61"/>
              <a:gd name="T32" fmla="*/ 141 w 394"/>
              <a:gd name="T33" fmla="*/ 47 h 61"/>
              <a:gd name="T34" fmla="*/ 148 w 394"/>
              <a:gd name="T35" fmla="*/ 44 h 61"/>
              <a:gd name="T36" fmla="*/ 155 w 394"/>
              <a:gd name="T37" fmla="*/ 41 h 61"/>
              <a:gd name="T38" fmla="*/ 155 w 394"/>
              <a:gd name="T39" fmla="*/ 36 h 61"/>
              <a:gd name="T40" fmla="*/ 165 w 394"/>
              <a:gd name="T41" fmla="*/ 32 h 61"/>
              <a:gd name="T42" fmla="*/ 174 w 394"/>
              <a:gd name="T43" fmla="*/ 28 h 61"/>
              <a:gd name="T44" fmla="*/ 192 w 394"/>
              <a:gd name="T45" fmla="*/ 25 h 61"/>
              <a:gd name="T46" fmla="*/ 228 w 394"/>
              <a:gd name="T47" fmla="*/ 23 h 61"/>
              <a:gd name="T48" fmla="*/ 247 w 394"/>
              <a:gd name="T49" fmla="*/ 20 h 61"/>
              <a:gd name="T50" fmla="*/ 256 w 394"/>
              <a:gd name="T51" fmla="*/ 17 h 61"/>
              <a:gd name="T52" fmla="*/ 265 w 394"/>
              <a:gd name="T53" fmla="*/ 14 h 61"/>
              <a:gd name="T54" fmla="*/ 283 w 394"/>
              <a:gd name="T55" fmla="*/ 13 h 61"/>
              <a:gd name="T56" fmla="*/ 302 w 394"/>
              <a:gd name="T57" fmla="*/ 10 h 61"/>
              <a:gd name="T58" fmla="*/ 320 w 394"/>
              <a:gd name="T59" fmla="*/ 6 h 61"/>
              <a:gd name="T60" fmla="*/ 338 w 394"/>
              <a:gd name="T61" fmla="*/ 4 h 61"/>
              <a:gd name="T62" fmla="*/ 353 w 394"/>
              <a:gd name="T63" fmla="*/ 1 h 61"/>
              <a:gd name="T64" fmla="*/ 393 w 394"/>
              <a:gd name="T65"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4" h="61">
                <a:moveTo>
                  <a:pt x="0" y="0"/>
                </a:moveTo>
                <a:lnTo>
                  <a:pt x="0" y="3"/>
                </a:lnTo>
                <a:lnTo>
                  <a:pt x="18" y="7"/>
                </a:lnTo>
                <a:lnTo>
                  <a:pt x="27" y="12"/>
                </a:lnTo>
                <a:lnTo>
                  <a:pt x="36" y="23"/>
                </a:lnTo>
                <a:lnTo>
                  <a:pt x="45" y="26"/>
                </a:lnTo>
                <a:lnTo>
                  <a:pt x="45" y="29"/>
                </a:lnTo>
                <a:lnTo>
                  <a:pt x="55" y="33"/>
                </a:lnTo>
                <a:lnTo>
                  <a:pt x="55" y="38"/>
                </a:lnTo>
                <a:lnTo>
                  <a:pt x="55" y="42"/>
                </a:lnTo>
                <a:lnTo>
                  <a:pt x="55" y="46"/>
                </a:lnTo>
                <a:lnTo>
                  <a:pt x="55" y="51"/>
                </a:lnTo>
                <a:lnTo>
                  <a:pt x="64" y="55"/>
                </a:lnTo>
                <a:lnTo>
                  <a:pt x="71" y="60"/>
                </a:lnTo>
                <a:lnTo>
                  <a:pt x="104" y="54"/>
                </a:lnTo>
                <a:lnTo>
                  <a:pt x="130" y="50"/>
                </a:lnTo>
                <a:lnTo>
                  <a:pt x="141" y="47"/>
                </a:lnTo>
                <a:lnTo>
                  <a:pt x="148" y="44"/>
                </a:lnTo>
                <a:lnTo>
                  <a:pt x="155" y="41"/>
                </a:lnTo>
                <a:lnTo>
                  <a:pt x="155" y="36"/>
                </a:lnTo>
                <a:lnTo>
                  <a:pt x="165" y="32"/>
                </a:lnTo>
                <a:lnTo>
                  <a:pt x="174" y="28"/>
                </a:lnTo>
                <a:lnTo>
                  <a:pt x="192" y="25"/>
                </a:lnTo>
                <a:lnTo>
                  <a:pt x="228" y="23"/>
                </a:lnTo>
                <a:lnTo>
                  <a:pt x="247" y="20"/>
                </a:lnTo>
                <a:lnTo>
                  <a:pt x="256" y="17"/>
                </a:lnTo>
                <a:lnTo>
                  <a:pt x="265" y="14"/>
                </a:lnTo>
                <a:lnTo>
                  <a:pt x="283" y="13"/>
                </a:lnTo>
                <a:lnTo>
                  <a:pt x="302" y="10"/>
                </a:lnTo>
                <a:lnTo>
                  <a:pt x="320" y="6"/>
                </a:lnTo>
                <a:lnTo>
                  <a:pt x="338" y="4"/>
                </a:lnTo>
                <a:lnTo>
                  <a:pt x="353" y="1"/>
                </a:lnTo>
                <a:lnTo>
                  <a:pt x="393" y="1"/>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43035" name="Group 33"/>
          <p:cNvGrpSpPr>
            <a:grpSpLocks/>
          </p:cNvGrpSpPr>
          <p:nvPr/>
        </p:nvGrpSpPr>
        <p:grpSpPr bwMode="auto">
          <a:xfrm>
            <a:off x="7842250" y="4113213"/>
            <a:ext cx="241300" cy="254000"/>
            <a:chOff x="5620" y="2788"/>
            <a:chExt cx="172" cy="160"/>
          </a:xfrm>
        </p:grpSpPr>
        <p:sp>
          <p:nvSpPr>
            <p:cNvPr id="170018" name="Line 34"/>
            <p:cNvSpPr>
              <a:spLocks noChangeShapeType="1"/>
            </p:cNvSpPr>
            <p:nvPr/>
          </p:nvSpPr>
          <p:spPr bwMode="auto">
            <a:xfrm>
              <a:off x="5712" y="2788"/>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9" name="Line 35"/>
            <p:cNvSpPr>
              <a:spLocks noChangeShapeType="1"/>
            </p:cNvSpPr>
            <p:nvPr/>
          </p:nvSpPr>
          <p:spPr bwMode="auto">
            <a:xfrm>
              <a:off x="5620" y="2868"/>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3036" name="Group 36"/>
          <p:cNvGrpSpPr>
            <a:grpSpLocks/>
          </p:cNvGrpSpPr>
          <p:nvPr/>
        </p:nvGrpSpPr>
        <p:grpSpPr bwMode="auto">
          <a:xfrm>
            <a:off x="831850" y="3941763"/>
            <a:ext cx="241300" cy="254000"/>
            <a:chOff x="652" y="2680"/>
            <a:chExt cx="172" cy="160"/>
          </a:xfrm>
        </p:grpSpPr>
        <p:sp>
          <p:nvSpPr>
            <p:cNvPr id="170021" name="Line 37"/>
            <p:cNvSpPr>
              <a:spLocks noChangeShapeType="1"/>
            </p:cNvSpPr>
            <p:nvPr/>
          </p:nvSpPr>
          <p:spPr bwMode="auto">
            <a:xfrm>
              <a:off x="744" y="2680"/>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22" name="Line 38"/>
            <p:cNvSpPr>
              <a:spLocks noChangeShapeType="1"/>
            </p:cNvSpPr>
            <p:nvPr/>
          </p:nvSpPr>
          <p:spPr bwMode="auto">
            <a:xfrm>
              <a:off x="652" y="2760"/>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70023" name="Line 39"/>
          <p:cNvSpPr>
            <a:spLocks noChangeShapeType="1"/>
          </p:cNvSpPr>
          <p:nvPr/>
        </p:nvSpPr>
        <p:spPr bwMode="auto">
          <a:xfrm>
            <a:off x="836613" y="5681663"/>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24" name="Freeform 40"/>
          <p:cNvSpPr>
            <a:spLocks/>
          </p:cNvSpPr>
          <p:nvPr/>
        </p:nvSpPr>
        <p:spPr bwMode="auto">
          <a:xfrm>
            <a:off x="4460875" y="5122863"/>
            <a:ext cx="3094038" cy="331787"/>
          </a:xfrm>
          <a:custGeom>
            <a:avLst/>
            <a:gdLst>
              <a:gd name="T0" fmla="*/ 16 w 2193"/>
              <a:gd name="T1" fmla="*/ 0 h 209"/>
              <a:gd name="T2" fmla="*/ 0 w 2193"/>
              <a:gd name="T3" fmla="*/ 208 h 209"/>
              <a:gd name="T4" fmla="*/ 2192 w 2193"/>
              <a:gd name="T5" fmla="*/ 208 h 209"/>
            </a:gdLst>
            <a:ahLst/>
            <a:cxnLst>
              <a:cxn ang="0">
                <a:pos x="T0" y="T1"/>
              </a:cxn>
              <a:cxn ang="0">
                <a:pos x="T2" y="T3"/>
              </a:cxn>
              <a:cxn ang="0">
                <a:pos x="T4" y="T5"/>
              </a:cxn>
            </a:cxnLst>
            <a:rect l="0" t="0" r="r" b="b"/>
            <a:pathLst>
              <a:path w="2193" h="209">
                <a:moveTo>
                  <a:pt x="16" y="0"/>
                </a:moveTo>
                <a:lnTo>
                  <a:pt x="0" y="208"/>
                </a:lnTo>
                <a:lnTo>
                  <a:pt x="2192" y="208"/>
                </a:lnTo>
              </a:path>
            </a:pathLst>
          </a:custGeom>
          <a:noFill/>
          <a:ln w="50800" cap="rnd" cmpd="sng">
            <a:solidFill>
              <a:schemeClr val="accent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25" name="Freeform 41"/>
          <p:cNvSpPr>
            <a:spLocks/>
          </p:cNvSpPr>
          <p:nvPr/>
        </p:nvSpPr>
        <p:spPr bwMode="auto">
          <a:xfrm>
            <a:off x="1547813" y="4310063"/>
            <a:ext cx="2890837" cy="255587"/>
          </a:xfrm>
          <a:custGeom>
            <a:avLst/>
            <a:gdLst>
              <a:gd name="T0" fmla="*/ 2048 w 2049"/>
              <a:gd name="T1" fmla="*/ 160 h 161"/>
              <a:gd name="T2" fmla="*/ 2048 w 2049"/>
              <a:gd name="T3" fmla="*/ 0 h 161"/>
              <a:gd name="T4" fmla="*/ 0 w 2049"/>
              <a:gd name="T5" fmla="*/ 0 h 161"/>
            </a:gdLst>
            <a:ahLst/>
            <a:cxnLst>
              <a:cxn ang="0">
                <a:pos x="T0" y="T1"/>
              </a:cxn>
              <a:cxn ang="0">
                <a:pos x="T2" y="T3"/>
              </a:cxn>
              <a:cxn ang="0">
                <a:pos x="T4" y="T5"/>
              </a:cxn>
            </a:cxnLst>
            <a:rect l="0" t="0" r="r" b="b"/>
            <a:pathLst>
              <a:path w="2049" h="161">
                <a:moveTo>
                  <a:pt x="2048" y="160"/>
                </a:moveTo>
                <a:lnTo>
                  <a:pt x="2048" y="0"/>
                </a:lnTo>
                <a:lnTo>
                  <a:pt x="0" y="0"/>
                </a:lnTo>
              </a:path>
            </a:pathLst>
          </a:custGeom>
          <a:noFill/>
          <a:ln w="50800" cap="rnd" cmpd="sng">
            <a:solidFill>
              <a:schemeClr val="accent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26" name="Rectangle 42"/>
          <p:cNvSpPr>
            <a:spLocks noChangeArrowheads="1"/>
          </p:cNvSpPr>
          <p:nvPr/>
        </p:nvSpPr>
        <p:spPr bwMode="auto">
          <a:xfrm>
            <a:off x="4503738" y="5519738"/>
            <a:ext cx="2951162"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flow towards Doppler beam</a:t>
            </a:r>
          </a:p>
        </p:txBody>
      </p:sp>
      <p:sp>
        <p:nvSpPr>
          <p:cNvPr id="170027" name="Rectangle 43"/>
          <p:cNvSpPr>
            <a:spLocks noChangeArrowheads="1"/>
          </p:cNvSpPr>
          <p:nvPr/>
        </p:nvSpPr>
        <p:spPr bwMode="auto">
          <a:xfrm>
            <a:off x="1546225" y="3919538"/>
            <a:ext cx="3205163"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flow away from Doppler beam</a:t>
            </a:r>
          </a:p>
        </p:txBody>
      </p:sp>
      <p:sp>
        <p:nvSpPr>
          <p:cNvPr id="170028" name="Rectangle 44"/>
          <p:cNvSpPr>
            <a:spLocks noChangeArrowheads="1"/>
          </p:cNvSpPr>
          <p:nvPr/>
        </p:nvSpPr>
        <p:spPr bwMode="auto">
          <a:xfrm>
            <a:off x="3375025" y="1001713"/>
            <a:ext cx="272256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dirty="0">
                <a:solidFill>
                  <a:schemeClr val="tx1"/>
                </a:solidFill>
                <a:cs typeface="+mn-cs"/>
              </a:rPr>
              <a:t>linear array transducer</a:t>
            </a:r>
          </a:p>
        </p:txBody>
      </p:sp>
      <p:sp>
        <p:nvSpPr>
          <p:cNvPr id="170029" name="Line 45"/>
          <p:cNvSpPr>
            <a:spLocks noChangeShapeType="1"/>
          </p:cNvSpPr>
          <p:nvPr/>
        </p:nvSpPr>
        <p:spPr bwMode="auto">
          <a:xfrm>
            <a:off x="7893050" y="5649913"/>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30" name="Text Box 46"/>
          <p:cNvSpPr txBox="1">
            <a:spLocks noChangeArrowheads="1"/>
          </p:cNvSpPr>
          <p:nvPr/>
        </p:nvSpPr>
        <p:spPr bwMode="auto">
          <a:xfrm>
            <a:off x="1303338" y="5924550"/>
            <a:ext cx="695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 shift increases with smaller (numeric) angles</a:t>
            </a:r>
          </a:p>
        </p:txBody>
      </p:sp>
    </p:spTree>
    <p:extLst>
      <p:ext uri="{BB962C8B-B14F-4D97-AF65-F5344CB8AC3E}">
        <p14:creationId xmlns:p14="http://schemas.microsoft.com/office/powerpoint/2010/main" val="34463152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1084263" y="287338"/>
            <a:ext cx="7000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3200" b="1" dirty="0">
                <a:solidFill>
                  <a:schemeClr val="tx2"/>
                </a:solidFill>
                <a:latin typeface="+mn-lt"/>
                <a:cs typeface="+mn-cs"/>
              </a:rPr>
              <a:t>Frequency Increase Due to Angle</a:t>
            </a:r>
          </a:p>
        </p:txBody>
      </p:sp>
      <p:grpSp>
        <p:nvGrpSpPr>
          <p:cNvPr id="45058" name="Group 3"/>
          <p:cNvGrpSpPr>
            <a:grpSpLocks/>
          </p:cNvGrpSpPr>
          <p:nvPr/>
        </p:nvGrpSpPr>
        <p:grpSpPr bwMode="auto">
          <a:xfrm>
            <a:off x="2584450" y="1498600"/>
            <a:ext cx="4953000" cy="3111500"/>
            <a:chOff x="1832" y="928"/>
            <a:chExt cx="3509" cy="1960"/>
          </a:xfrm>
        </p:grpSpPr>
        <p:sp>
          <p:nvSpPr>
            <p:cNvPr id="172036" name="Rectangle 4"/>
            <p:cNvSpPr>
              <a:spLocks noChangeArrowheads="1"/>
            </p:cNvSpPr>
            <p:nvPr/>
          </p:nvSpPr>
          <p:spPr bwMode="auto">
            <a:xfrm>
              <a:off x="1832" y="928"/>
              <a:ext cx="2800" cy="301"/>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37" name="Freeform 5"/>
            <p:cNvSpPr>
              <a:spLocks/>
            </p:cNvSpPr>
            <p:nvPr/>
          </p:nvSpPr>
          <p:spPr bwMode="auto">
            <a:xfrm>
              <a:off x="1832" y="1851"/>
              <a:ext cx="2641" cy="607"/>
            </a:xfrm>
            <a:custGeom>
              <a:avLst/>
              <a:gdLst>
                <a:gd name="T0" fmla="*/ 2640 w 2641"/>
                <a:gd name="T1" fmla="*/ 0 h 607"/>
                <a:gd name="T2" fmla="*/ 1328 w 2641"/>
                <a:gd name="T3" fmla="*/ 0 h 607"/>
                <a:gd name="T4" fmla="*/ 944 w 2641"/>
                <a:gd name="T5" fmla="*/ 136 h 607"/>
                <a:gd name="T6" fmla="*/ 720 w 2641"/>
                <a:gd name="T7" fmla="*/ 318 h 607"/>
                <a:gd name="T8" fmla="*/ 528 w 2641"/>
                <a:gd name="T9" fmla="*/ 545 h 607"/>
                <a:gd name="T10" fmla="*/ 400 w 2641"/>
                <a:gd name="T11" fmla="*/ 606 h 607"/>
                <a:gd name="T12" fmla="*/ 208 w 2641"/>
                <a:gd name="T13" fmla="*/ 606 h 607"/>
                <a:gd name="T14" fmla="*/ 0 w 2641"/>
                <a:gd name="T15" fmla="*/ 606 h 6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1" h="607">
                  <a:moveTo>
                    <a:pt x="2640" y="0"/>
                  </a:moveTo>
                  <a:lnTo>
                    <a:pt x="1328" y="0"/>
                  </a:lnTo>
                  <a:lnTo>
                    <a:pt x="944" y="136"/>
                  </a:lnTo>
                  <a:lnTo>
                    <a:pt x="720" y="318"/>
                  </a:lnTo>
                  <a:lnTo>
                    <a:pt x="528" y="545"/>
                  </a:lnTo>
                  <a:lnTo>
                    <a:pt x="400" y="606"/>
                  </a:lnTo>
                  <a:lnTo>
                    <a:pt x="208" y="606"/>
                  </a:lnTo>
                  <a:lnTo>
                    <a:pt x="0" y="606"/>
                  </a:lnTo>
                </a:path>
              </a:pathLst>
            </a:custGeom>
            <a:noFill/>
            <a:ln w="50800" cap="rnd"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38" name="Freeform 6"/>
            <p:cNvSpPr>
              <a:spLocks/>
            </p:cNvSpPr>
            <p:nvPr/>
          </p:nvSpPr>
          <p:spPr bwMode="auto">
            <a:xfrm>
              <a:off x="1863" y="2154"/>
              <a:ext cx="2609" cy="607"/>
            </a:xfrm>
            <a:custGeom>
              <a:avLst/>
              <a:gdLst>
                <a:gd name="T0" fmla="*/ 2608 w 2609"/>
                <a:gd name="T1" fmla="*/ 0 h 607"/>
                <a:gd name="T2" fmla="*/ 1312 w 2609"/>
                <a:gd name="T3" fmla="*/ 0 h 607"/>
                <a:gd name="T4" fmla="*/ 933 w 2609"/>
                <a:gd name="T5" fmla="*/ 136 h 607"/>
                <a:gd name="T6" fmla="*/ 711 w 2609"/>
                <a:gd name="T7" fmla="*/ 318 h 607"/>
                <a:gd name="T8" fmla="*/ 522 w 2609"/>
                <a:gd name="T9" fmla="*/ 545 h 607"/>
                <a:gd name="T10" fmla="*/ 395 w 2609"/>
                <a:gd name="T11" fmla="*/ 606 h 607"/>
                <a:gd name="T12" fmla="*/ 205 w 2609"/>
                <a:gd name="T13" fmla="*/ 606 h 607"/>
                <a:gd name="T14" fmla="*/ 0 w 2609"/>
                <a:gd name="T15" fmla="*/ 606 h 6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9" h="607">
                  <a:moveTo>
                    <a:pt x="2608" y="0"/>
                  </a:moveTo>
                  <a:lnTo>
                    <a:pt x="1312" y="0"/>
                  </a:lnTo>
                  <a:lnTo>
                    <a:pt x="933" y="136"/>
                  </a:lnTo>
                  <a:lnTo>
                    <a:pt x="711" y="318"/>
                  </a:lnTo>
                  <a:lnTo>
                    <a:pt x="522" y="545"/>
                  </a:lnTo>
                  <a:lnTo>
                    <a:pt x="395" y="606"/>
                  </a:lnTo>
                  <a:lnTo>
                    <a:pt x="205" y="606"/>
                  </a:lnTo>
                  <a:lnTo>
                    <a:pt x="0" y="606"/>
                  </a:lnTo>
                </a:path>
              </a:pathLst>
            </a:custGeom>
            <a:noFill/>
            <a:ln w="50800" cap="rnd"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39" name="Line 7"/>
            <p:cNvSpPr>
              <a:spLocks noChangeShapeType="1"/>
            </p:cNvSpPr>
            <p:nvPr/>
          </p:nvSpPr>
          <p:spPr bwMode="auto">
            <a:xfrm flipH="1">
              <a:off x="3088" y="1283"/>
              <a:ext cx="959" cy="1484"/>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0" name="Line 8"/>
            <p:cNvSpPr>
              <a:spLocks noChangeShapeType="1"/>
            </p:cNvSpPr>
            <p:nvPr/>
          </p:nvSpPr>
          <p:spPr bwMode="auto">
            <a:xfrm flipH="1">
              <a:off x="2240" y="1223"/>
              <a:ext cx="1072" cy="1665"/>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1" name="Line 9"/>
            <p:cNvSpPr>
              <a:spLocks noChangeShapeType="1"/>
            </p:cNvSpPr>
            <p:nvPr/>
          </p:nvSpPr>
          <p:spPr bwMode="auto">
            <a:xfrm>
              <a:off x="3472" y="1972"/>
              <a:ext cx="28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2" name="Line 10"/>
            <p:cNvSpPr>
              <a:spLocks noChangeShapeType="1"/>
            </p:cNvSpPr>
            <p:nvPr/>
          </p:nvSpPr>
          <p:spPr bwMode="auto">
            <a:xfrm flipV="1">
              <a:off x="2496" y="2131"/>
              <a:ext cx="305" cy="228"/>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3" name="AutoShape 11"/>
            <p:cNvSpPr>
              <a:spLocks noChangeArrowheads="1"/>
            </p:cNvSpPr>
            <p:nvPr/>
          </p:nvSpPr>
          <p:spPr bwMode="auto">
            <a:xfrm flipH="1">
              <a:off x="4637" y="1922"/>
              <a:ext cx="704" cy="174"/>
            </a:xfrm>
            <a:prstGeom prst="rightArrow">
              <a:avLst>
                <a:gd name="adj1" fmla="val 50000"/>
                <a:gd name="adj2" fmla="val 202318"/>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4" name="Rectangle 12"/>
            <p:cNvSpPr>
              <a:spLocks noChangeArrowheads="1"/>
            </p:cNvSpPr>
            <p:nvPr/>
          </p:nvSpPr>
          <p:spPr bwMode="auto">
            <a:xfrm>
              <a:off x="2103" y="955"/>
              <a:ext cx="2289"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b="0">
                  <a:solidFill>
                    <a:schemeClr val="tx1"/>
                  </a:solidFill>
                  <a:cs typeface="+mn-cs"/>
                </a:rPr>
                <a:t>linear array transducer</a:t>
              </a:r>
            </a:p>
          </p:txBody>
        </p:sp>
        <p:sp>
          <p:nvSpPr>
            <p:cNvPr id="172045" name="Rectangle 13"/>
            <p:cNvSpPr>
              <a:spLocks noChangeArrowheads="1"/>
            </p:cNvSpPr>
            <p:nvPr/>
          </p:nvSpPr>
          <p:spPr bwMode="auto">
            <a:xfrm>
              <a:off x="2823" y="2010"/>
              <a:ext cx="30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30</a:t>
              </a:r>
            </a:p>
          </p:txBody>
        </p:sp>
        <p:sp>
          <p:nvSpPr>
            <p:cNvPr id="172046" name="Rectangle 14"/>
            <p:cNvSpPr>
              <a:spLocks noChangeArrowheads="1"/>
            </p:cNvSpPr>
            <p:nvPr/>
          </p:nvSpPr>
          <p:spPr bwMode="auto">
            <a:xfrm>
              <a:off x="3863" y="1843"/>
              <a:ext cx="30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grpSp>
      <p:sp>
        <p:nvSpPr>
          <p:cNvPr id="172047" name="Line 15"/>
          <p:cNvSpPr>
            <a:spLocks noChangeShapeType="1"/>
          </p:cNvSpPr>
          <p:nvPr/>
        </p:nvSpPr>
        <p:spPr bwMode="auto">
          <a:xfrm>
            <a:off x="1930400" y="5765800"/>
            <a:ext cx="5395913"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8" name="Line 16"/>
          <p:cNvSpPr>
            <a:spLocks noChangeShapeType="1"/>
          </p:cNvSpPr>
          <p:nvPr/>
        </p:nvSpPr>
        <p:spPr bwMode="auto">
          <a:xfrm flipV="1">
            <a:off x="1908175" y="4597400"/>
            <a:ext cx="0" cy="1752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9" name="Line 17"/>
          <p:cNvSpPr>
            <a:spLocks noChangeShapeType="1"/>
          </p:cNvSpPr>
          <p:nvPr/>
        </p:nvSpPr>
        <p:spPr bwMode="auto">
          <a:xfrm flipV="1">
            <a:off x="7416800" y="4572000"/>
            <a:ext cx="0" cy="1752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0" name="Freeform 18"/>
          <p:cNvSpPr>
            <a:spLocks/>
          </p:cNvSpPr>
          <p:nvPr/>
        </p:nvSpPr>
        <p:spPr bwMode="auto">
          <a:xfrm>
            <a:off x="3271838" y="4597400"/>
            <a:ext cx="963612" cy="1131888"/>
          </a:xfrm>
          <a:custGeom>
            <a:avLst/>
            <a:gdLst>
              <a:gd name="T0" fmla="*/ 0 w 682"/>
              <a:gd name="T1" fmla="*/ 712 h 713"/>
              <a:gd name="T2" fmla="*/ 0 w 682"/>
              <a:gd name="T3" fmla="*/ 677 h 713"/>
              <a:gd name="T4" fmla="*/ 31 w 682"/>
              <a:gd name="T5" fmla="*/ 626 h 713"/>
              <a:gd name="T6" fmla="*/ 48 w 682"/>
              <a:gd name="T7" fmla="*/ 574 h 713"/>
              <a:gd name="T8" fmla="*/ 63 w 682"/>
              <a:gd name="T9" fmla="*/ 437 h 713"/>
              <a:gd name="T10" fmla="*/ 78 w 682"/>
              <a:gd name="T11" fmla="*/ 402 h 713"/>
              <a:gd name="T12" fmla="*/ 78 w 682"/>
              <a:gd name="T13" fmla="*/ 368 h 713"/>
              <a:gd name="T14" fmla="*/ 95 w 682"/>
              <a:gd name="T15" fmla="*/ 316 h 713"/>
              <a:gd name="T16" fmla="*/ 95 w 682"/>
              <a:gd name="T17" fmla="*/ 264 h 713"/>
              <a:gd name="T18" fmla="*/ 95 w 682"/>
              <a:gd name="T19" fmla="*/ 213 h 713"/>
              <a:gd name="T20" fmla="*/ 95 w 682"/>
              <a:gd name="T21" fmla="*/ 161 h 713"/>
              <a:gd name="T22" fmla="*/ 95 w 682"/>
              <a:gd name="T23" fmla="*/ 110 h 713"/>
              <a:gd name="T24" fmla="*/ 111 w 682"/>
              <a:gd name="T25" fmla="*/ 58 h 713"/>
              <a:gd name="T26" fmla="*/ 124 w 682"/>
              <a:gd name="T27" fmla="*/ 0 h 713"/>
              <a:gd name="T28" fmla="*/ 181 w 682"/>
              <a:gd name="T29" fmla="*/ 68 h 713"/>
              <a:gd name="T30" fmla="*/ 225 w 682"/>
              <a:gd name="T31" fmla="*/ 117 h 713"/>
              <a:gd name="T32" fmla="*/ 244 w 682"/>
              <a:gd name="T33" fmla="*/ 159 h 713"/>
              <a:gd name="T34" fmla="*/ 257 w 682"/>
              <a:gd name="T35" fmla="*/ 192 h 713"/>
              <a:gd name="T36" fmla="*/ 269 w 682"/>
              <a:gd name="T37" fmla="*/ 231 h 713"/>
              <a:gd name="T38" fmla="*/ 269 w 682"/>
              <a:gd name="T39" fmla="*/ 282 h 713"/>
              <a:gd name="T40" fmla="*/ 285 w 682"/>
              <a:gd name="T41" fmla="*/ 334 h 713"/>
              <a:gd name="T42" fmla="*/ 301 w 682"/>
              <a:gd name="T43" fmla="*/ 386 h 713"/>
              <a:gd name="T44" fmla="*/ 333 w 682"/>
              <a:gd name="T45" fmla="*/ 419 h 713"/>
              <a:gd name="T46" fmla="*/ 396 w 682"/>
              <a:gd name="T47" fmla="*/ 437 h 713"/>
              <a:gd name="T48" fmla="*/ 428 w 682"/>
              <a:gd name="T49" fmla="*/ 471 h 713"/>
              <a:gd name="T50" fmla="*/ 443 w 682"/>
              <a:gd name="T51" fmla="*/ 506 h 713"/>
              <a:gd name="T52" fmla="*/ 459 w 682"/>
              <a:gd name="T53" fmla="*/ 540 h 713"/>
              <a:gd name="T54" fmla="*/ 491 w 682"/>
              <a:gd name="T55" fmla="*/ 557 h 713"/>
              <a:gd name="T56" fmla="*/ 523 w 682"/>
              <a:gd name="T57" fmla="*/ 592 h 713"/>
              <a:gd name="T58" fmla="*/ 554 w 682"/>
              <a:gd name="T59" fmla="*/ 644 h 713"/>
              <a:gd name="T60" fmla="*/ 586 w 682"/>
              <a:gd name="T61" fmla="*/ 660 h 713"/>
              <a:gd name="T62" fmla="*/ 611 w 682"/>
              <a:gd name="T63" fmla="*/ 695 h 713"/>
              <a:gd name="T64" fmla="*/ 681 w 682"/>
              <a:gd name="T65" fmla="*/ 702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 h="713">
                <a:moveTo>
                  <a:pt x="0" y="712"/>
                </a:moveTo>
                <a:lnTo>
                  <a:pt x="0" y="677"/>
                </a:lnTo>
                <a:lnTo>
                  <a:pt x="31" y="626"/>
                </a:lnTo>
                <a:lnTo>
                  <a:pt x="48" y="574"/>
                </a:lnTo>
                <a:lnTo>
                  <a:pt x="63" y="437"/>
                </a:lnTo>
                <a:lnTo>
                  <a:pt x="78" y="402"/>
                </a:lnTo>
                <a:lnTo>
                  <a:pt x="78" y="368"/>
                </a:lnTo>
                <a:lnTo>
                  <a:pt x="95" y="316"/>
                </a:lnTo>
                <a:lnTo>
                  <a:pt x="95" y="264"/>
                </a:lnTo>
                <a:lnTo>
                  <a:pt x="95" y="213"/>
                </a:lnTo>
                <a:lnTo>
                  <a:pt x="95" y="161"/>
                </a:lnTo>
                <a:lnTo>
                  <a:pt x="95" y="110"/>
                </a:lnTo>
                <a:lnTo>
                  <a:pt x="111" y="58"/>
                </a:lnTo>
                <a:lnTo>
                  <a:pt x="124" y="0"/>
                </a:lnTo>
                <a:lnTo>
                  <a:pt x="181" y="68"/>
                </a:lnTo>
                <a:lnTo>
                  <a:pt x="225" y="117"/>
                </a:lnTo>
                <a:lnTo>
                  <a:pt x="244" y="159"/>
                </a:lnTo>
                <a:lnTo>
                  <a:pt x="257" y="192"/>
                </a:lnTo>
                <a:lnTo>
                  <a:pt x="269" y="231"/>
                </a:lnTo>
                <a:lnTo>
                  <a:pt x="269" y="282"/>
                </a:lnTo>
                <a:lnTo>
                  <a:pt x="285" y="334"/>
                </a:lnTo>
                <a:lnTo>
                  <a:pt x="301" y="386"/>
                </a:lnTo>
                <a:lnTo>
                  <a:pt x="333" y="419"/>
                </a:lnTo>
                <a:lnTo>
                  <a:pt x="396" y="437"/>
                </a:lnTo>
                <a:lnTo>
                  <a:pt x="428" y="471"/>
                </a:lnTo>
                <a:lnTo>
                  <a:pt x="443" y="506"/>
                </a:lnTo>
                <a:lnTo>
                  <a:pt x="459" y="540"/>
                </a:lnTo>
                <a:lnTo>
                  <a:pt x="491" y="557"/>
                </a:lnTo>
                <a:lnTo>
                  <a:pt x="523" y="592"/>
                </a:lnTo>
                <a:lnTo>
                  <a:pt x="554" y="644"/>
                </a:lnTo>
                <a:lnTo>
                  <a:pt x="586" y="660"/>
                </a:lnTo>
                <a:lnTo>
                  <a:pt x="611" y="695"/>
                </a:lnTo>
                <a:lnTo>
                  <a:pt x="681" y="702"/>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51" name="Freeform 19"/>
          <p:cNvSpPr>
            <a:spLocks/>
          </p:cNvSpPr>
          <p:nvPr/>
        </p:nvSpPr>
        <p:spPr bwMode="auto">
          <a:xfrm>
            <a:off x="4886325" y="5054600"/>
            <a:ext cx="674688" cy="668338"/>
          </a:xfrm>
          <a:custGeom>
            <a:avLst/>
            <a:gdLst>
              <a:gd name="T0" fmla="*/ 0 w 478"/>
              <a:gd name="T1" fmla="*/ 420 h 421"/>
              <a:gd name="T2" fmla="*/ 0 w 478"/>
              <a:gd name="T3" fmla="*/ 399 h 421"/>
              <a:gd name="T4" fmla="*/ 22 w 478"/>
              <a:gd name="T5" fmla="*/ 369 h 421"/>
              <a:gd name="T6" fmla="*/ 33 w 478"/>
              <a:gd name="T7" fmla="*/ 339 h 421"/>
              <a:gd name="T8" fmla="*/ 44 w 478"/>
              <a:gd name="T9" fmla="*/ 258 h 421"/>
              <a:gd name="T10" fmla="*/ 55 w 478"/>
              <a:gd name="T11" fmla="*/ 237 h 421"/>
              <a:gd name="T12" fmla="*/ 55 w 478"/>
              <a:gd name="T13" fmla="*/ 217 h 421"/>
              <a:gd name="T14" fmla="*/ 67 w 478"/>
              <a:gd name="T15" fmla="*/ 186 h 421"/>
              <a:gd name="T16" fmla="*/ 67 w 478"/>
              <a:gd name="T17" fmla="*/ 156 h 421"/>
              <a:gd name="T18" fmla="*/ 67 w 478"/>
              <a:gd name="T19" fmla="*/ 126 h 421"/>
              <a:gd name="T20" fmla="*/ 67 w 478"/>
              <a:gd name="T21" fmla="*/ 95 h 421"/>
              <a:gd name="T22" fmla="*/ 67 w 478"/>
              <a:gd name="T23" fmla="*/ 65 h 421"/>
              <a:gd name="T24" fmla="*/ 77 w 478"/>
              <a:gd name="T25" fmla="*/ 34 h 421"/>
              <a:gd name="T26" fmla="*/ 87 w 478"/>
              <a:gd name="T27" fmla="*/ 0 h 421"/>
              <a:gd name="T28" fmla="*/ 127 w 478"/>
              <a:gd name="T29" fmla="*/ 40 h 421"/>
              <a:gd name="T30" fmla="*/ 157 w 478"/>
              <a:gd name="T31" fmla="*/ 69 h 421"/>
              <a:gd name="T32" fmla="*/ 171 w 478"/>
              <a:gd name="T33" fmla="*/ 94 h 421"/>
              <a:gd name="T34" fmla="*/ 180 w 478"/>
              <a:gd name="T35" fmla="*/ 113 h 421"/>
              <a:gd name="T36" fmla="*/ 188 w 478"/>
              <a:gd name="T37" fmla="*/ 136 h 421"/>
              <a:gd name="T38" fmla="*/ 188 w 478"/>
              <a:gd name="T39" fmla="*/ 167 h 421"/>
              <a:gd name="T40" fmla="*/ 200 w 478"/>
              <a:gd name="T41" fmla="*/ 197 h 421"/>
              <a:gd name="T42" fmla="*/ 211 w 478"/>
              <a:gd name="T43" fmla="*/ 228 h 421"/>
              <a:gd name="T44" fmla="*/ 233 w 478"/>
              <a:gd name="T45" fmla="*/ 247 h 421"/>
              <a:gd name="T46" fmla="*/ 277 w 478"/>
              <a:gd name="T47" fmla="*/ 258 h 421"/>
              <a:gd name="T48" fmla="*/ 300 w 478"/>
              <a:gd name="T49" fmla="*/ 278 h 421"/>
              <a:gd name="T50" fmla="*/ 311 w 478"/>
              <a:gd name="T51" fmla="*/ 298 h 421"/>
              <a:gd name="T52" fmla="*/ 321 w 478"/>
              <a:gd name="T53" fmla="*/ 319 h 421"/>
              <a:gd name="T54" fmla="*/ 344 w 478"/>
              <a:gd name="T55" fmla="*/ 329 h 421"/>
              <a:gd name="T56" fmla="*/ 366 w 478"/>
              <a:gd name="T57" fmla="*/ 349 h 421"/>
              <a:gd name="T58" fmla="*/ 388 w 478"/>
              <a:gd name="T59" fmla="*/ 380 h 421"/>
              <a:gd name="T60" fmla="*/ 410 w 478"/>
              <a:gd name="T61" fmla="*/ 390 h 421"/>
              <a:gd name="T62" fmla="*/ 428 w 478"/>
              <a:gd name="T63" fmla="*/ 410 h 421"/>
              <a:gd name="T64" fmla="*/ 477 w 478"/>
              <a:gd name="T65" fmla="*/ 414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421">
                <a:moveTo>
                  <a:pt x="0" y="420"/>
                </a:moveTo>
                <a:lnTo>
                  <a:pt x="0" y="399"/>
                </a:lnTo>
                <a:lnTo>
                  <a:pt x="22" y="369"/>
                </a:lnTo>
                <a:lnTo>
                  <a:pt x="33" y="339"/>
                </a:lnTo>
                <a:lnTo>
                  <a:pt x="44" y="258"/>
                </a:lnTo>
                <a:lnTo>
                  <a:pt x="55" y="237"/>
                </a:lnTo>
                <a:lnTo>
                  <a:pt x="55" y="217"/>
                </a:lnTo>
                <a:lnTo>
                  <a:pt x="67" y="186"/>
                </a:lnTo>
                <a:lnTo>
                  <a:pt x="67" y="156"/>
                </a:lnTo>
                <a:lnTo>
                  <a:pt x="67" y="126"/>
                </a:lnTo>
                <a:lnTo>
                  <a:pt x="67" y="95"/>
                </a:lnTo>
                <a:lnTo>
                  <a:pt x="67" y="65"/>
                </a:lnTo>
                <a:lnTo>
                  <a:pt x="77" y="34"/>
                </a:lnTo>
                <a:lnTo>
                  <a:pt x="87" y="0"/>
                </a:lnTo>
                <a:lnTo>
                  <a:pt x="127" y="40"/>
                </a:lnTo>
                <a:lnTo>
                  <a:pt x="157" y="69"/>
                </a:lnTo>
                <a:lnTo>
                  <a:pt x="171" y="94"/>
                </a:lnTo>
                <a:lnTo>
                  <a:pt x="180" y="113"/>
                </a:lnTo>
                <a:lnTo>
                  <a:pt x="188" y="136"/>
                </a:lnTo>
                <a:lnTo>
                  <a:pt x="188" y="167"/>
                </a:lnTo>
                <a:lnTo>
                  <a:pt x="200" y="197"/>
                </a:lnTo>
                <a:lnTo>
                  <a:pt x="211" y="228"/>
                </a:lnTo>
                <a:lnTo>
                  <a:pt x="233" y="247"/>
                </a:lnTo>
                <a:lnTo>
                  <a:pt x="277" y="258"/>
                </a:lnTo>
                <a:lnTo>
                  <a:pt x="300" y="278"/>
                </a:lnTo>
                <a:lnTo>
                  <a:pt x="311" y="298"/>
                </a:lnTo>
                <a:lnTo>
                  <a:pt x="321" y="319"/>
                </a:lnTo>
                <a:lnTo>
                  <a:pt x="344" y="329"/>
                </a:lnTo>
                <a:lnTo>
                  <a:pt x="366" y="349"/>
                </a:lnTo>
                <a:lnTo>
                  <a:pt x="388" y="380"/>
                </a:lnTo>
                <a:lnTo>
                  <a:pt x="410" y="390"/>
                </a:lnTo>
                <a:lnTo>
                  <a:pt x="428" y="410"/>
                </a:lnTo>
                <a:lnTo>
                  <a:pt x="477" y="41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45064" name="Group 20"/>
          <p:cNvGrpSpPr>
            <a:grpSpLocks/>
          </p:cNvGrpSpPr>
          <p:nvPr/>
        </p:nvGrpSpPr>
        <p:grpSpPr bwMode="auto">
          <a:xfrm>
            <a:off x="1473200" y="5899150"/>
            <a:ext cx="242888" cy="254000"/>
            <a:chOff x="1044" y="3716"/>
            <a:chExt cx="172" cy="160"/>
          </a:xfrm>
        </p:grpSpPr>
        <p:sp>
          <p:nvSpPr>
            <p:cNvPr id="172053" name="Line 21"/>
            <p:cNvSpPr>
              <a:spLocks noChangeShapeType="1"/>
            </p:cNvSpPr>
            <p:nvPr/>
          </p:nvSpPr>
          <p:spPr bwMode="auto">
            <a:xfrm>
              <a:off x="1136" y="3716"/>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4" name="Line 22"/>
            <p:cNvSpPr>
              <a:spLocks noChangeShapeType="1"/>
            </p:cNvSpPr>
            <p:nvPr/>
          </p:nvSpPr>
          <p:spPr bwMode="auto">
            <a:xfrm>
              <a:off x="1044" y="3796"/>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72055" name="Line 23"/>
          <p:cNvSpPr>
            <a:spLocks noChangeShapeType="1"/>
          </p:cNvSpPr>
          <p:nvPr/>
        </p:nvSpPr>
        <p:spPr bwMode="auto">
          <a:xfrm>
            <a:off x="1524000" y="4718050"/>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6" name="Rectangle 24"/>
          <p:cNvSpPr>
            <a:spLocks noChangeArrowheads="1"/>
          </p:cNvSpPr>
          <p:nvPr/>
        </p:nvSpPr>
        <p:spPr bwMode="auto">
          <a:xfrm>
            <a:off x="596900" y="4029075"/>
            <a:ext cx="13366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u="sng">
                <a:solidFill>
                  <a:schemeClr val="tx1"/>
                </a:solidFill>
                <a:latin typeface="New Century Schoolbook" charset="0"/>
                <a:cs typeface="+mn-cs"/>
              </a:rPr>
              <a:t>INVERTED</a:t>
            </a:r>
          </a:p>
        </p:txBody>
      </p:sp>
      <p:sp>
        <p:nvSpPr>
          <p:cNvPr id="172057" name="Text Box 25"/>
          <p:cNvSpPr txBox="1">
            <a:spLocks noChangeArrowheads="1"/>
          </p:cNvSpPr>
          <p:nvPr/>
        </p:nvSpPr>
        <p:spPr bwMode="auto">
          <a:xfrm>
            <a:off x="3371850" y="2884488"/>
            <a:ext cx="441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A</a:t>
            </a:r>
          </a:p>
        </p:txBody>
      </p:sp>
      <p:sp>
        <p:nvSpPr>
          <p:cNvPr id="172058" name="Text Box 26"/>
          <p:cNvSpPr txBox="1">
            <a:spLocks noChangeArrowheads="1"/>
          </p:cNvSpPr>
          <p:nvPr/>
        </p:nvSpPr>
        <p:spPr bwMode="auto">
          <a:xfrm>
            <a:off x="5133975" y="3341688"/>
            <a:ext cx="441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B</a:t>
            </a:r>
          </a:p>
        </p:txBody>
      </p:sp>
      <p:sp>
        <p:nvSpPr>
          <p:cNvPr id="172059" name="Text Box 27"/>
          <p:cNvSpPr txBox="1">
            <a:spLocks noChangeArrowheads="1"/>
          </p:cNvSpPr>
          <p:nvPr/>
        </p:nvSpPr>
        <p:spPr bwMode="auto">
          <a:xfrm>
            <a:off x="5214938" y="3838575"/>
            <a:ext cx="37750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Assume velocity at point</a:t>
            </a:r>
          </a:p>
          <a:p>
            <a:pPr>
              <a:defRPr/>
            </a:pPr>
            <a:r>
              <a:rPr lang="en-US" sz="2400">
                <a:cs typeface="+mn-cs"/>
              </a:rPr>
              <a:t>A + B is the same</a:t>
            </a:r>
            <a:endParaRPr lang="en-US">
              <a:cs typeface="+mn-cs"/>
            </a:endParaRPr>
          </a:p>
        </p:txBody>
      </p:sp>
    </p:spTree>
    <p:extLst>
      <p:ext uri="{BB962C8B-B14F-4D97-AF65-F5344CB8AC3E}">
        <p14:creationId xmlns:p14="http://schemas.microsoft.com/office/powerpoint/2010/main" val="10576008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AutoShape 1026"/>
          <p:cNvSpPr>
            <a:spLocks noChangeArrowheads="1"/>
          </p:cNvSpPr>
          <p:nvPr/>
        </p:nvSpPr>
        <p:spPr bwMode="auto">
          <a:xfrm flipH="1">
            <a:off x="5741988" y="2314575"/>
            <a:ext cx="993775" cy="276225"/>
          </a:xfrm>
          <a:prstGeom prst="rightArrow">
            <a:avLst>
              <a:gd name="adj1" fmla="val 50000"/>
              <a:gd name="adj2" fmla="val 179902"/>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7106" name="Group 1027"/>
          <p:cNvGrpSpPr>
            <a:grpSpLocks/>
          </p:cNvGrpSpPr>
          <p:nvPr/>
        </p:nvGrpSpPr>
        <p:grpSpPr bwMode="auto">
          <a:xfrm>
            <a:off x="2120900" y="1317625"/>
            <a:ext cx="4630738" cy="4222750"/>
            <a:chOff x="1503" y="792"/>
            <a:chExt cx="3282" cy="2660"/>
          </a:xfrm>
        </p:grpSpPr>
        <p:sp>
          <p:nvSpPr>
            <p:cNvPr id="174084" name="Rectangle 1028"/>
            <p:cNvSpPr>
              <a:spLocks noChangeArrowheads="1"/>
            </p:cNvSpPr>
            <p:nvPr/>
          </p:nvSpPr>
          <p:spPr bwMode="auto">
            <a:xfrm>
              <a:off x="1520" y="792"/>
              <a:ext cx="3232" cy="301"/>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85" name="Rectangle 1029"/>
            <p:cNvSpPr>
              <a:spLocks noChangeArrowheads="1"/>
            </p:cNvSpPr>
            <p:nvPr/>
          </p:nvSpPr>
          <p:spPr bwMode="auto">
            <a:xfrm>
              <a:off x="2174" y="795"/>
              <a:ext cx="229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b="0">
                  <a:solidFill>
                    <a:schemeClr val="tx1"/>
                  </a:solidFill>
                  <a:cs typeface="+mn-cs"/>
                </a:rPr>
                <a:t>linear array transducer</a:t>
              </a:r>
            </a:p>
          </p:txBody>
        </p:sp>
        <p:grpSp>
          <p:nvGrpSpPr>
            <p:cNvPr id="47113" name="Group 1030"/>
            <p:cNvGrpSpPr>
              <a:grpSpLocks/>
            </p:cNvGrpSpPr>
            <p:nvPr/>
          </p:nvGrpSpPr>
          <p:grpSpPr bwMode="auto">
            <a:xfrm>
              <a:off x="1503" y="1107"/>
              <a:ext cx="3282" cy="2345"/>
              <a:chOff x="1199" y="683"/>
              <a:chExt cx="3282" cy="2345"/>
            </a:xfrm>
          </p:grpSpPr>
          <p:pic>
            <p:nvPicPr>
              <p:cNvPr id="47114" name="Picture 1031" descr="color-dive-cro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99" y="683"/>
                <a:ext cx="3282" cy="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8" name="Line 1032"/>
              <p:cNvSpPr>
                <a:spLocks noChangeShapeType="1"/>
              </p:cNvSpPr>
              <p:nvPr/>
            </p:nvSpPr>
            <p:spPr bwMode="auto">
              <a:xfrm flipV="1">
                <a:off x="3312" y="1580"/>
                <a:ext cx="304" cy="64"/>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89" name="Line 1033"/>
              <p:cNvSpPr>
                <a:spLocks noChangeShapeType="1"/>
              </p:cNvSpPr>
              <p:nvPr/>
            </p:nvSpPr>
            <p:spPr bwMode="auto">
              <a:xfrm flipV="1">
                <a:off x="1960" y="2019"/>
                <a:ext cx="377" cy="388"/>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0" name="Freeform 1034"/>
              <p:cNvSpPr>
                <a:spLocks/>
              </p:cNvSpPr>
              <p:nvPr/>
            </p:nvSpPr>
            <p:spPr bwMode="auto">
              <a:xfrm>
                <a:off x="1672" y="1352"/>
                <a:ext cx="2512" cy="1072"/>
              </a:xfrm>
              <a:custGeom>
                <a:avLst/>
                <a:gdLst>
                  <a:gd name="T0" fmla="*/ 2512 w 2512"/>
                  <a:gd name="T1" fmla="*/ 0 h 1072"/>
                  <a:gd name="T2" fmla="*/ 2056 w 2512"/>
                  <a:gd name="T3" fmla="*/ 56 h 1072"/>
                  <a:gd name="T4" fmla="*/ 1816 w 2512"/>
                  <a:gd name="T5" fmla="*/ 88 h 1072"/>
                  <a:gd name="T6" fmla="*/ 1528 w 2512"/>
                  <a:gd name="T7" fmla="*/ 144 h 1072"/>
                  <a:gd name="T8" fmla="*/ 1256 w 2512"/>
                  <a:gd name="T9" fmla="*/ 208 h 1072"/>
                  <a:gd name="T10" fmla="*/ 904 w 2512"/>
                  <a:gd name="T11" fmla="*/ 320 h 1072"/>
                  <a:gd name="T12" fmla="*/ 672 w 2512"/>
                  <a:gd name="T13" fmla="*/ 464 h 1072"/>
                  <a:gd name="T14" fmla="*/ 504 w 2512"/>
                  <a:gd name="T15" fmla="*/ 592 h 1072"/>
                  <a:gd name="T16" fmla="*/ 384 w 2512"/>
                  <a:gd name="T17" fmla="*/ 752 h 1072"/>
                  <a:gd name="T18" fmla="*/ 280 w 2512"/>
                  <a:gd name="T19" fmla="*/ 896 h 1072"/>
                  <a:gd name="T20" fmla="*/ 192 w 2512"/>
                  <a:gd name="T21" fmla="*/ 992 h 1072"/>
                  <a:gd name="T22" fmla="*/ 0 w 2512"/>
                  <a:gd name="T23" fmla="*/ 107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2" h="1072">
                    <a:moveTo>
                      <a:pt x="2512" y="0"/>
                    </a:moveTo>
                    <a:cubicBezTo>
                      <a:pt x="2342" y="20"/>
                      <a:pt x="2172" y="41"/>
                      <a:pt x="2056" y="56"/>
                    </a:cubicBezTo>
                    <a:cubicBezTo>
                      <a:pt x="1940" y="71"/>
                      <a:pt x="1904" y="73"/>
                      <a:pt x="1816" y="88"/>
                    </a:cubicBezTo>
                    <a:cubicBezTo>
                      <a:pt x="1728" y="103"/>
                      <a:pt x="1621" y="124"/>
                      <a:pt x="1528" y="144"/>
                    </a:cubicBezTo>
                    <a:cubicBezTo>
                      <a:pt x="1435" y="164"/>
                      <a:pt x="1360" y="179"/>
                      <a:pt x="1256" y="208"/>
                    </a:cubicBezTo>
                    <a:cubicBezTo>
                      <a:pt x="1152" y="237"/>
                      <a:pt x="1001" y="277"/>
                      <a:pt x="904" y="320"/>
                    </a:cubicBezTo>
                    <a:cubicBezTo>
                      <a:pt x="807" y="363"/>
                      <a:pt x="739" y="419"/>
                      <a:pt x="672" y="464"/>
                    </a:cubicBezTo>
                    <a:cubicBezTo>
                      <a:pt x="605" y="509"/>
                      <a:pt x="552" y="544"/>
                      <a:pt x="504" y="592"/>
                    </a:cubicBezTo>
                    <a:cubicBezTo>
                      <a:pt x="456" y="640"/>
                      <a:pt x="421" y="701"/>
                      <a:pt x="384" y="752"/>
                    </a:cubicBezTo>
                    <a:cubicBezTo>
                      <a:pt x="347" y="803"/>
                      <a:pt x="312" y="856"/>
                      <a:pt x="280" y="896"/>
                    </a:cubicBezTo>
                    <a:cubicBezTo>
                      <a:pt x="248" y="936"/>
                      <a:pt x="239" y="963"/>
                      <a:pt x="192" y="992"/>
                    </a:cubicBezTo>
                    <a:cubicBezTo>
                      <a:pt x="145" y="1021"/>
                      <a:pt x="39" y="1059"/>
                      <a:pt x="0" y="1072"/>
                    </a:cubicBezTo>
                  </a:path>
                </a:pathLst>
              </a:custGeom>
              <a:noFill/>
              <a:ln w="38100" cap="flat"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1" name="Freeform 1035"/>
              <p:cNvSpPr>
                <a:spLocks/>
              </p:cNvSpPr>
              <p:nvPr/>
            </p:nvSpPr>
            <p:spPr bwMode="auto">
              <a:xfrm>
                <a:off x="1720" y="1712"/>
                <a:ext cx="2456" cy="912"/>
              </a:xfrm>
              <a:custGeom>
                <a:avLst/>
                <a:gdLst>
                  <a:gd name="T0" fmla="*/ 2456 w 2456"/>
                  <a:gd name="T1" fmla="*/ 0 h 912"/>
                  <a:gd name="T2" fmla="*/ 1872 w 2456"/>
                  <a:gd name="T3" fmla="*/ 48 h 912"/>
                  <a:gd name="T4" fmla="*/ 1440 w 2456"/>
                  <a:gd name="T5" fmla="*/ 96 h 912"/>
                  <a:gd name="T6" fmla="*/ 1216 w 2456"/>
                  <a:gd name="T7" fmla="*/ 168 h 912"/>
                  <a:gd name="T8" fmla="*/ 1008 w 2456"/>
                  <a:gd name="T9" fmla="*/ 240 h 912"/>
                  <a:gd name="T10" fmla="*/ 816 w 2456"/>
                  <a:gd name="T11" fmla="*/ 344 h 912"/>
                  <a:gd name="T12" fmla="*/ 736 w 2456"/>
                  <a:gd name="T13" fmla="*/ 416 h 912"/>
                  <a:gd name="T14" fmla="*/ 616 w 2456"/>
                  <a:gd name="T15" fmla="*/ 536 h 912"/>
                  <a:gd name="T16" fmla="*/ 536 w 2456"/>
                  <a:gd name="T17" fmla="*/ 632 h 912"/>
                  <a:gd name="T18" fmla="*/ 432 w 2456"/>
                  <a:gd name="T19" fmla="*/ 744 h 912"/>
                  <a:gd name="T20" fmla="*/ 304 w 2456"/>
                  <a:gd name="T21" fmla="*/ 816 h 912"/>
                  <a:gd name="T22" fmla="*/ 168 w 2456"/>
                  <a:gd name="T23" fmla="*/ 888 h 912"/>
                  <a:gd name="T24" fmla="*/ 0 w 2456"/>
                  <a:gd name="T25" fmla="*/ 9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6" h="912">
                    <a:moveTo>
                      <a:pt x="2456" y="0"/>
                    </a:moveTo>
                    <a:cubicBezTo>
                      <a:pt x="2248" y="16"/>
                      <a:pt x="2041" y="32"/>
                      <a:pt x="1872" y="48"/>
                    </a:cubicBezTo>
                    <a:cubicBezTo>
                      <a:pt x="1703" y="64"/>
                      <a:pt x="1549" y="76"/>
                      <a:pt x="1440" y="96"/>
                    </a:cubicBezTo>
                    <a:cubicBezTo>
                      <a:pt x="1331" y="116"/>
                      <a:pt x="1288" y="144"/>
                      <a:pt x="1216" y="168"/>
                    </a:cubicBezTo>
                    <a:cubicBezTo>
                      <a:pt x="1144" y="192"/>
                      <a:pt x="1075" y="211"/>
                      <a:pt x="1008" y="240"/>
                    </a:cubicBezTo>
                    <a:cubicBezTo>
                      <a:pt x="941" y="269"/>
                      <a:pt x="861" y="315"/>
                      <a:pt x="816" y="344"/>
                    </a:cubicBezTo>
                    <a:cubicBezTo>
                      <a:pt x="771" y="373"/>
                      <a:pt x="769" y="384"/>
                      <a:pt x="736" y="416"/>
                    </a:cubicBezTo>
                    <a:cubicBezTo>
                      <a:pt x="703" y="448"/>
                      <a:pt x="649" y="500"/>
                      <a:pt x="616" y="536"/>
                    </a:cubicBezTo>
                    <a:cubicBezTo>
                      <a:pt x="583" y="572"/>
                      <a:pt x="567" y="597"/>
                      <a:pt x="536" y="632"/>
                    </a:cubicBezTo>
                    <a:cubicBezTo>
                      <a:pt x="505" y="667"/>
                      <a:pt x="471" y="713"/>
                      <a:pt x="432" y="744"/>
                    </a:cubicBezTo>
                    <a:cubicBezTo>
                      <a:pt x="393" y="775"/>
                      <a:pt x="348" y="792"/>
                      <a:pt x="304" y="816"/>
                    </a:cubicBezTo>
                    <a:cubicBezTo>
                      <a:pt x="260" y="840"/>
                      <a:pt x="219" y="872"/>
                      <a:pt x="168" y="888"/>
                    </a:cubicBezTo>
                    <a:cubicBezTo>
                      <a:pt x="117" y="904"/>
                      <a:pt x="58" y="908"/>
                      <a:pt x="0" y="912"/>
                    </a:cubicBezTo>
                  </a:path>
                </a:pathLst>
              </a:custGeom>
              <a:noFill/>
              <a:ln w="28575" cap="flat"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174092" name="Line 1036"/>
          <p:cNvSpPr>
            <a:spLocks noChangeShapeType="1"/>
          </p:cNvSpPr>
          <p:nvPr/>
        </p:nvSpPr>
        <p:spPr bwMode="auto">
          <a:xfrm>
            <a:off x="5283200" y="1905000"/>
            <a:ext cx="0" cy="3124200"/>
          </a:xfrm>
          <a:prstGeom prst="line">
            <a:avLst/>
          </a:prstGeom>
          <a:noFill/>
          <a:ln w="25400">
            <a:solidFill>
              <a:srgbClr val="00968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3" name="Line 1037"/>
          <p:cNvSpPr>
            <a:spLocks noChangeShapeType="1"/>
          </p:cNvSpPr>
          <p:nvPr/>
        </p:nvSpPr>
        <p:spPr bwMode="auto">
          <a:xfrm>
            <a:off x="3443288" y="1866900"/>
            <a:ext cx="0" cy="3124200"/>
          </a:xfrm>
          <a:prstGeom prst="line">
            <a:avLst/>
          </a:prstGeom>
          <a:noFill/>
          <a:ln w="25400">
            <a:solidFill>
              <a:srgbClr val="00968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4" name="Text Box 1038"/>
          <p:cNvSpPr txBox="1">
            <a:spLocks noChangeArrowheads="1"/>
          </p:cNvSpPr>
          <p:nvPr/>
        </p:nvSpPr>
        <p:spPr bwMode="auto">
          <a:xfrm>
            <a:off x="3514725" y="334645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a:t>
            </a:r>
          </a:p>
        </p:txBody>
      </p:sp>
      <p:sp>
        <p:nvSpPr>
          <p:cNvPr id="174095" name="Text Box 1039"/>
          <p:cNvSpPr txBox="1">
            <a:spLocks noChangeArrowheads="1"/>
          </p:cNvSpPr>
          <p:nvPr/>
        </p:nvSpPr>
        <p:spPr bwMode="auto">
          <a:xfrm>
            <a:off x="5419725" y="271145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B</a:t>
            </a:r>
          </a:p>
        </p:txBody>
      </p:sp>
      <p:sp>
        <p:nvSpPr>
          <p:cNvPr id="2" name="TextBox 1"/>
          <p:cNvSpPr txBox="1"/>
          <p:nvPr/>
        </p:nvSpPr>
        <p:spPr>
          <a:xfrm>
            <a:off x="1320800" y="5854700"/>
            <a:ext cx="7200900" cy="830997"/>
          </a:xfrm>
          <a:prstGeom prst="rect">
            <a:avLst/>
          </a:prstGeom>
          <a:noFill/>
        </p:spPr>
        <p:txBody>
          <a:bodyPr wrap="square" rtlCol="0">
            <a:spAutoFit/>
          </a:bodyPr>
          <a:lstStyle/>
          <a:p>
            <a:r>
              <a:rPr lang="en-US" dirty="0" smtClean="0"/>
              <a:t>Aliasing at region “A” because the frequency is higher that at “B”.  The Doppler angle at A is smaller.</a:t>
            </a:r>
            <a:endParaRPr lang="en-US" dirty="0"/>
          </a:p>
        </p:txBody>
      </p:sp>
      <p:sp>
        <p:nvSpPr>
          <p:cNvPr id="3" name="TextBox 2"/>
          <p:cNvSpPr txBox="1"/>
          <p:nvPr/>
        </p:nvSpPr>
        <p:spPr>
          <a:xfrm>
            <a:off x="622300" y="342900"/>
            <a:ext cx="8286794" cy="830997"/>
          </a:xfrm>
          <a:prstGeom prst="rect">
            <a:avLst/>
          </a:prstGeom>
          <a:noFill/>
        </p:spPr>
        <p:txBody>
          <a:bodyPr wrap="none" rtlCol="0">
            <a:spAutoFit/>
          </a:bodyPr>
          <a:lstStyle/>
          <a:p>
            <a:r>
              <a:rPr lang="en-US" dirty="0" smtClean="0"/>
              <a:t>Green lines </a:t>
            </a:r>
            <a:r>
              <a:rPr lang="en-US" dirty="0"/>
              <a:t>are drawn </a:t>
            </a:r>
            <a:r>
              <a:rPr lang="en-US" dirty="0" smtClean="0"/>
              <a:t>in parallel to the Color Doppler </a:t>
            </a:r>
            <a:r>
              <a:rPr lang="en-US" dirty="0" err="1" smtClean="0"/>
              <a:t>scanlines</a:t>
            </a:r>
            <a:r>
              <a:rPr lang="en-US" dirty="0" smtClean="0"/>
              <a:t> to </a:t>
            </a:r>
          </a:p>
          <a:p>
            <a:r>
              <a:rPr lang="en-US" dirty="0" smtClean="0"/>
              <a:t>demonstrate the angle changes at A versus B. </a:t>
            </a:r>
            <a:endParaRPr lang="en-US" dirty="0"/>
          </a:p>
        </p:txBody>
      </p:sp>
    </p:spTree>
    <p:extLst>
      <p:ext uri="{BB962C8B-B14F-4D97-AF65-F5344CB8AC3E}">
        <p14:creationId xmlns:p14="http://schemas.microsoft.com/office/powerpoint/2010/main" val="6253554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0825" y="406400"/>
            <a:ext cx="6367463" cy="1143000"/>
          </a:xfrm>
        </p:spPr>
        <p:txBody>
          <a:bodyPr/>
          <a:lstStyle/>
          <a:p>
            <a:pPr>
              <a:defRPr/>
            </a:pPr>
            <a:r>
              <a:rPr lang="en-US" sz="4000" dirty="0" smtClean="0">
                <a:cs typeface="+mj-cs"/>
              </a:rPr>
              <a:t>DOPPLER EQUATION</a:t>
            </a:r>
          </a:p>
        </p:txBody>
      </p:sp>
      <p:grpSp>
        <p:nvGrpSpPr>
          <p:cNvPr id="49154" name="Group 39"/>
          <p:cNvGrpSpPr>
            <a:grpSpLocks/>
          </p:cNvGrpSpPr>
          <p:nvPr/>
        </p:nvGrpSpPr>
        <p:grpSpPr bwMode="auto">
          <a:xfrm>
            <a:off x="1736725" y="1981198"/>
            <a:ext cx="4918075" cy="1520825"/>
            <a:chOff x="816" y="1536"/>
            <a:chExt cx="3098" cy="958"/>
          </a:xfrm>
        </p:grpSpPr>
        <p:sp>
          <p:nvSpPr>
            <p:cNvPr id="11293" name="Rectangle 29"/>
            <p:cNvSpPr>
              <a:spLocks noChangeArrowheads="1"/>
            </p:cNvSpPr>
            <p:nvPr/>
          </p:nvSpPr>
          <p:spPr bwMode="auto">
            <a:xfrm>
              <a:off x="1008" y="1776"/>
              <a:ext cx="720"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a:defRPr/>
              </a:pPr>
              <a:r>
                <a:rPr lang="en-US" sz="4400" dirty="0">
                  <a:solidFill>
                    <a:schemeClr val="tx1"/>
                  </a:solidFill>
                  <a:cs typeface="+mn-cs"/>
                </a:rPr>
                <a:t>f =</a:t>
              </a:r>
            </a:p>
          </p:txBody>
        </p:sp>
        <p:grpSp>
          <p:nvGrpSpPr>
            <p:cNvPr id="49158" name="Group 38"/>
            <p:cNvGrpSpPr>
              <a:grpSpLocks/>
            </p:cNvGrpSpPr>
            <p:nvPr/>
          </p:nvGrpSpPr>
          <p:grpSpPr bwMode="auto">
            <a:xfrm>
              <a:off x="816" y="1536"/>
              <a:ext cx="3098" cy="958"/>
              <a:chOff x="816" y="1536"/>
              <a:chExt cx="3098" cy="958"/>
            </a:xfrm>
          </p:grpSpPr>
          <p:sp>
            <p:nvSpPr>
              <p:cNvPr id="11291" name="Line 27"/>
              <p:cNvSpPr>
                <a:spLocks noChangeShapeType="1"/>
              </p:cNvSpPr>
              <p:nvPr/>
            </p:nvSpPr>
            <p:spPr bwMode="auto">
              <a:xfrm>
                <a:off x="1872" y="2064"/>
                <a:ext cx="2042"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2" name="AutoShape 28"/>
              <p:cNvSpPr>
                <a:spLocks noChangeArrowheads="1"/>
              </p:cNvSpPr>
              <p:nvPr/>
            </p:nvSpPr>
            <p:spPr bwMode="auto">
              <a:xfrm>
                <a:off x="816" y="1872"/>
                <a:ext cx="205" cy="244"/>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4" name="Rectangle 30"/>
              <p:cNvSpPr>
                <a:spLocks noChangeArrowheads="1"/>
              </p:cNvSpPr>
              <p:nvPr/>
            </p:nvSpPr>
            <p:spPr bwMode="auto">
              <a:xfrm>
                <a:off x="2592" y="2016"/>
                <a:ext cx="368"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a:defRPr/>
                </a:pPr>
                <a:r>
                  <a:rPr lang="en-US" sz="4400">
                    <a:solidFill>
                      <a:schemeClr val="folHlink"/>
                    </a:solidFill>
                    <a:cs typeface="+mn-cs"/>
                  </a:rPr>
                  <a:t>C</a:t>
                </a:r>
              </a:p>
            </p:txBody>
          </p:sp>
          <p:grpSp>
            <p:nvGrpSpPr>
              <p:cNvPr id="49162" name="Group 36"/>
              <p:cNvGrpSpPr>
                <a:grpSpLocks/>
              </p:cNvGrpSpPr>
              <p:nvPr/>
            </p:nvGrpSpPr>
            <p:grpSpPr bwMode="auto">
              <a:xfrm>
                <a:off x="1728" y="1536"/>
                <a:ext cx="2083" cy="478"/>
                <a:chOff x="1392" y="2400"/>
                <a:chExt cx="2083" cy="478"/>
              </a:xfrm>
            </p:grpSpPr>
            <p:sp>
              <p:nvSpPr>
                <p:cNvPr id="11295" name="Rectangle 31"/>
                <p:cNvSpPr>
                  <a:spLocks noChangeArrowheads="1"/>
                </p:cNvSpPr>
                <p:nvPr/>
              </p:nvSpPr>
              <p:spPr bwMode="auto">
                <a:xfrm>
                  <a:off x="1392" y="2400"/>
                  <a:ext cx="1966"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a:t>
                  </a:r>
                  <a:r>
                    <a:rPr lang="en-US" sz="4400">
                      <a:solidFill>
                        <a:schemeClr val="folHlink"/>
                      </a:solidFill>
                      <a:cs typeface="+mn-cs"/>
                    </a:rPr>
                    <a:t>2 f</a:t>
                  </a:r>
                  <a:r>
                    <a:rPr lang="en-US" sz="4400" baseline="-25000">
                      <a:solidFill>
                        <a:schemeClr val="folHlink"/>
                      </a:solidFill>
                      <a:cs typeface="+mn-cs"/>
                    </a:rPr>
                    <a:t>t</a:t>
                  </a:r>
                  <a:r>
                    <a:rPr lang="en-US" sz="4000" baseline="-25000">
                      <a:solidFill>
                        <a:schemeClr val="folHlink"/>
                      </a:solidFill>
                      <a:cs typeface="+mn-cs"/>
                    </a:rPr>
                    <a:t>  </a:t>
                  </a:r>
                  <a:r>
                    <a:rPr lang="en-US" sz="4400">
                      <a:solidFill>
                        <a:schemeClr val="tx1"/>
                      </a:solidFill>
                      <a:cs typeface="+mn-cs"/>
                    </a:rPr>
                    <a:t>V</a:t>
                  </a:r>
                  <a:r>
                    <a:rPr lang="en-US" sz="4000">
                      <a:solidFill>
                        <a:schemeClr val="tx1"/>
                      </a:solidFill>
                      <a:cs typeface="+mn-cs"/>
                    </a:rPr>
                    <a:t> </a:t>
                  </a:r>
                  <a:r>
                    <a:rPr lang="en-US" sz="4000" baseline="-25000">
                      <a:solidFill>
                        <a:schemeClr val="folHlink"/>
                      </a:solidFill>
                      <a:cs typeface="+mn-cs"/>
                    </a:rPr>
                    <a:t> </a:t>
                  </a:r>
                  <a:r>
                    <a:rPr lang="en-US" sz="4400">
                      <a:solidFill>
                        <a:schemeClr val="tx1"/>
                      </a:solidFill>
                      <a:cs typeface="+mn-cs"/>
                    </a:rPr>
                    <a:t>Cos </a:t>
                  </a:r>
                </a:p>
              </p:txBody>
            </p:sp>
            <p:grpSp>
              <p:nvGrpSpPr>
                <p:cNvPr id="49164" name="Group 35"/>
                <p:cNvGrpSpPr>
                  <a:grpSpLocks/>
                </p:cNvGrpSpPr>
                <p:nvPr/>
              </p:nvGrpSpPr>
              <p:grpSpPr bwMode="auto">
                <a:xfrm>
                  <a:off x="3312" y="2496"/>
                  <a:ext cx="163" cy="252"/>
                  <a:chOff x="3648" y="2112"/>
                  <a:chExt cx="163" cy="252"/>
                </a:xfrm>
              </p:grpSpPr>
              <p:sp>
                <p:nvSpPr>
                  <p:cNvPr id="11297" name="Oval 33"/>
                  <p:cNvSpPr>
                    <a:spLocks noChangeArrowheads="1"/>
                  </p:cNvSpPr>
                  <p:nvPr/>
                </p:nvSpPr>
                <p:spPr bwMode="auto">
                  <a:xfrm>
                    <a:off x="3648" y="2112"/>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8" name="Line 34"/>
                  <p:cNvSpPr>
                    <a:spLocks noChangeShapeType="1"/>
                  </p:cNvSpPr>
                  <p:nvPr/>
                </p:nvSpPr>
                <p:spPr bwMode="auto">
                  <a:xfrm>
                    <a:off x="3664" y="2248"/>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grpSp>
      <p:sp>
        <p:nvSpPr>
          <p:cNvPr id="11304" name="Text Box 40"/>
          <p:cNvSpPr txBox="1">
            <a:spLocks noChangeArrowheads="1"/>
          </p:cNvSpPr>
          <p:nvPr/>
        </p:nvSpPr>
        <p:spPr bwMode="auto">
          <a:xfrm>
            <a:off x="1736725" y="3821113"/>
            <a:ext cx="637434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300"/>
              </a:spcBef>
              <a:spcAft>
                <a:spcPts val="300"/>
              </a:spcAft>
              <a:defRPr/>
            </a:pPr>
            <a:r>
              <a:rPr lang="en-US" dirty="0" smtClean="0">
                <a:cs typeface="+mn-cs"/>
              </a:rPr>
              <a:t>∆f </a:t>
            </a:r>
            <a:r>
              <a:rPr lang="en-US" dirty="0">
                <a:cs typeface="+mn-cs"/>
              </a:rPr>
              <a:t>=  frequency shift</a:t>
            </a:r>
          </a:p>
          <a:p>
            <a:pPr>
              <a:spcBef>
                <a:spcPts val="300"/>
              </a:spcBef>
              <a:spcAft>
                <a:spcPts val="300"/>
              </a:spcAft>
              <a:defRPr/>
            </a:pPr>
            <a:r>
              <a:rPr lang="en-US" dirty="0">
                <a:cs typeface="+mn-cs"/>
              </a:rPr>
              <a:t>2 x </a:t>
            </a:r>
            <a:r>
              <a:rPr lang="en-US" dirty="0" err="1">
                <a:cs typeface="+mn-cs"/>
              </a:rPr>
              <a:t>f</a:t>
            </a:r>
            <a:r>
              <a:rPr lang="en-US" baseline="-25000" dirty="0" err="1">
                <a:cs typeface="+mn-cs"/>
              </a:rPr>
              <a:t>t</a:t>
            </a:r>
            <a:r>
              <a:rPr lang="en-US" baseline="-25000" dirty="0">
                <a:cs typeface="+mn-cs"/>
              </a:rPr>
              <a:t> </a:t>
            </a:r>
            <a:r>
              <a:rPr lang="en-US" dirty="0">
                <a:cs typeface="+mn-cs"/>
              </a:rPr>
              <a:t>= 2 x transmitted frequency</a:t>
            </a:r>
          </a:p>
          <a:p>
            <a:pPr>
              <a:spcBef>
                <a:spcPts val="300"/>
              </a:spcBef>
              <a:spcAft>
                <a:spcPts val="300"/>
              </a:spcAft>
              <a:defRPr/>
            </a:pPr>
            <a:r>
              <a:rPr lang="en-US" dirty="0">
                <a:cs typeface="+mn-cs"/>
              </a:rPr>
              <a:t>V =  velocity</a:t>
            </a:r>
          </a:p>
          <a:p>
            <a:pPr>
              <a:spcBef>
                <a:spcPts val="300"/>
              </a:spcBef>
              <a:spcAft>
                <a:spcPts val="300"/>
              </a:spcAft>
              <a:defRPr/>
            </a:pPr>
            <a:r>
              <a:rPr lang="en-US" dirty="0">
                <a:cs typeface="+mn-cs"/>
              </a:rPr>
              <a:t>Cos </a:t>
            </a:r>
            <a:r>
              <a:rPr lang="en-US" dirty="0" err="1" smtClean="0">
                <a:cs typeface="+mn-cs"/>
                <a:sym typeface="Symbol" charset="0"/>
              </a:rPr>
              <a:t>Θ</a:t>
            </a:r>
            <a:r>
              <a:rPr lang="en-US" dirty="0" smtClean="0">
                <a:cs typeface="+mn-cs"/>
                <a:sym typeface="Symbol" charset="0"/>
              </a:rPr>
              <a:t> </a:t>
            </a:r>
            <a:r>
              <a:rPr lang="en-US" dirty="0">
                <a:cs typeface="+mn-cs"/>
                <a:sym typeface="Symbol" charset="0"/>
              </a:rPr>
              <a:t>= </a:t>
            </a:r>
            <a:r>
              <a:rPr lang="en-US" dirty="0" smtClean="0">
                <a:cs typeface="+mn-cs"/>
                <a:sym typeface="Symbol" charset="0"/>
              </a:rPr>
              <a:t>Cosine theta-Doppler </a:t>
            </a:r>
            <a:r>
              <a:rPr lang="en-US" dirty="0">
                <a:cs typeface="+mn-cs"/>
                <a:sym typeface="Symbol" charset="0"/>
              </a:rPr>
              <a:t>angle of incidence</a:t>
            </a:r>
          </a:p>
          <a:p>
            <a:pPr>
              <a:spcBef>
                <a:spcPts val="300"/>
              </a:spcBef>
              <a:spcAft>
                <a:spcPts val="300"/>
              </a:spcAft>
              <a:defRPr/>
            </a:pPr>
            <a:r>
              <a:rPr lang="en-US" dirty="0">
                <a:cs typeface="+mn-cs"/>
                <a:sym typeface="Symbol" charset="0"/>
              </a:rPr>
              <a:t>C = average speed of sound in tissue</a:t>
            </a:r>
            <a:endParaRPr lang="en-US" dirty="0">
              <a:cs typeface="+mn-cs"/>
            </a:endParaRPr>
          </a:p>
        </p:txBody>
      </p:sp>
    </p:spTree>
    <p:extLst>
      <p:ext uri="{BB962C8B-B14F-4D97-AF65-F5344CB8AC3E}">
        <p14:creationId xmlns:p14="http://schemas.microsoft.com/office/powerpoint/2010/main" val="21109673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08013" y="304800"/>
            <a:ext cx="7953375" cy="1143000"/>
          </a:xfrm>
        </p:spPr>
        <p:txBody>
          <a:bodyPr/>
          <a:lstStyle/>
          <a:p>
            <a:pPr>
              <a:defRPr/>
            </a:pPr>
            <a:r>
              <a:rPr lang="en-US" dirty="0" smtClean="0">
                <a:cs typeface="+mj-cs"/>
              </a:rPr>
              <a:t>Doppler equation to calculate velocity</a:t>
            </a:r>
          </a:p>
        </p:txBody>
      </p:sp>
      <p:grpSp>
        <p:nvGrpSpPr>
          <p:cNvPr id="51202" name="Group 3"/>
          <p:cNvGrpSpPr>
            <a:grpSpLocks/>
          </p:cNvGrpSpPr>
          <p:nvPr/>
        </p:nvGrpSpPr>
        <p:grpSpPr bwMode="auto">
          <a:xfrm>
            <a:off x="2209800" y="1689100"/>
            <a:ext cx="4438650" cy="1512888"/>
            <a:chOff x="1248" y="2592"/>
            <a:chExt cx="2796" cy="953"/>
          </a:xfrm>
        </p:grpSpPr>
        <p:grpSp>
          <p:nvGrpSpPr>
            <p:cNvPr id="51205" name="Group 4"/>
            <p:cNvGrpSpPr>
              <a:grpSpLocks/>
            </p:cNvGrpSpPr>
            <p:nvPr/>
          </p:nvGrpSpPr>
          <p:grpSpPr bwMode="auto">
            <a:xfrm>
              <a:off x="1248" y="2592"/>
              <a:ext cx="2796" cy="953"/>
              <a:chOff x="1248" y="2592"/>
              <a:chExt cx="2796" cy="953"/>
            </a:xfrm>
          </p:grpSpPr>
          <p:sp>
            <p:nvSpPr>
              <p:cNvPr id="24581" name="Rectangle 5"/>
              <p:cNvSpPr>
                <a:spLocks noChangeArrowheads="1"/>
              </p:cNvSpPr>
              <p:nvPr/>
            </p:nvSpPr>
            <p:spPr bwMode="auto">
              <a:xfrm>
                <a:off x="1248" y="2784"/>
                <a:ext cx="652"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V =</a:t>
                </a:r>
              </a:p>
            </p:txBody>
          </p:sp>
          <p:sp>
            <p:nvSpPr>
              <p:cNvPr id="24582" name="Line 6"/>
              <p:cNvSpPr>
                <a:spLocks noChangeShapeType="1"/>
              </p:cNvSpPr>
              <p:nvPr/>
            </p:nvSpPr>
            <p:spPr bwMode="auto">
              <a:xfrm>
                <a:off x="2002" y="3033"/>
                <a:ext cx="2042"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3" name="AutoShape 7"/>
              <p:cNvSpPr>
                <a:spLocks noChangeArrowheads="1"/>
              </p:cNvSpPr>
              <p:nvPr/>
            </p:nvSpPr>
            <p:spPr bwMode="auto">
              <a:xfrm>
                <a:off x="2880" y="2688"/>
                <a:ext cx="205" cy="244"/>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4" name="Rectangle 8"/>
              <p:cNvSpPr>
                <a:spLocks noChangeArrowheads="1"/>
              </p:cNvSpPr>
              <p:nvPr/>
            </p:nvSpPr>
            <p:spPr bwMode="auto">
              <a:xfrm>
                <a:off x="3072" y="2592"/>
                <a:ext cx="231"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f</a:t>
                </a:r>
              </a:p>
            </p:txBody>
          </p:sp>
          <p:sp>
            <p:nvSpPr>
              <p:cNvPr id="24585" name="Rectangle 9"/>
              <p:cNvSpPr>
                <a:spLocks noChangeArrowheads="1"/>
              </p:cNvSpPr>
              <p:nvPr/>
            </p:nvSpPr>
            <p:spPr bwMode="auto">
              <a:xfrm>
                <a:off x="2352" y="2592"/>
                <a:ext cx="368"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folHlink"/>
                    </a:solidFill>
                    <a:cs typeface="+mn-cs"/>
                  </a:rPr>
                  <a:t>C</a:t>
                </a:r>
              </a:p>
            </p:txBody>
          </p:sp>
          <p:sp>
            <p:nvSpPr>
              <p:cNvPr id="24586" name="Rectangle 10"/>
              <p:cNvSpPr>
                <a:spLocks noChangeArrowheads="1"/>
              </p:cNvSpPr>
              <p:nvPr/>
            </p:nvSpPr>
            <p:spPr bwMode="auto">
              <a:xfrm>
                <a:off x="2115" y="3067"/>
                <a:ext cx="1583"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a:t>
                </a:r>
                <a:r>
                  <a:rPr lang="en-US" sz="4400">
                    <a:solidFill>
                      <a:schemeClr val="folHlink"/>
                    </a:solidFill>
                    <a:cs typeface="+mn-cs"/>
                  </a:rPr>
                  <a:t>2 f</a:t>
                </a:r>
                <a:r>
                  <a:rPr lang="en-US" sz="4400" baseline="-25000">
                    <a:solidFill>
                      <a:schemeClr val="folHlink"/>
                    </a:solidFill>
                    <a:cs typeface="+mn-cs"/>
                  </a:rPr>
                  <a:t>t</a:t>
                </a:r>
                <a:r>
                  <a:rPr lang="en-US" sz="4000" baseline="-25000">
                    <a:solidFill>
                      <a:schemeClr val="folHlink"/>
                    </a:solidFill>
                    <a:cs typeface="+mn-cs"/>
                  </a:rPr>
                  <a:t>  </a:t>
                </a:r>
                <a:r>
                  <a:rPr lang="en-US" sz="4400">
                    <a:solidFill>
                      <a:schemeClr val="tx1"/>
                    </a:solidFill>
                    <a:cs typeface="+mn-cs"/>
                  </a:rPr>
                  <a:t>Cos </a:t>
                </a:r>
              </a:p>
            </p:txBody>
          </p:sp>
        </p:grpSp>
        <p:grpSp>
          <p:nvGrpSpPr>
            <p:cNvPr id="51206" name="Group 11"/>
            <p:cNvGrpSpPr>
              <a:grpSpLocks/>
            </p:cNvGrpSpPr>
            <p:nvPr/>
          </p:nvGrpSpPr>
          <p:grpSpPr bwMode="auto">
            <a:xfrm>
              <a:off x="3600" y="3168"/>
              <a:ext cx="163" cy="252"/>
              <a:chOff x="3600" y="3168"/>
              <a:chExt cx="163" cy="252"/>
            </a:xfrm>
          </p:grpSpPr>
          <p:sp>
            <p:nvSpPr>
              <p:cNvPr id="24588" name="Oval 12"/>
              <p:cNvSpPr>
                <a:spLocks noChangeArrowheads="1"/>
              </p:cNvSpPr>
              <p:nvPr/>
            </p:nvSpPr>
            <p:spPr bwMode="auto">
              <a:xfrm>
                <a:off x="3600" y="3168"/>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9" name="Line 13"/>
              <p:cNvSpPr>
                <a:spLocks noChangeShapeType="1"/>
              </p:cNvSpPr>
              <p:nvPr/>
            </p:nvSpPr>
            <p:spPr bwMode="auto">
              <a:xfrm>
                <a:off x="3616" y="3304"/>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24590" name="Text Box 14"/>
          <p:cNvSpPr txBox="1">
            <a:spLocks noChangeArrowheads="1"/>
          </p:cNvSpPr>
          <p:nvPr/>
        </p:nvSpPr>
        <p:spPr bwMode="auto">
          <a:xfrm>
            <a:off x="1054100" y="3213100"/>
            <a:ext cx="7111674"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300"/>
              </a:spcBef>
              <a:spcAft>
                <a:spcPts val="300"/>
              </a:spcAft>
              <a:defRPr/>
            </a:pPr>
            <a:r>
              <a:rPr lang="en-US" dirty="0" err="1" smtClean="0">
                <a:cs typeface="+mn-cs"/>
                <a:sym typeface="Symbol" charset="0"/>
              </a:rPr>
              <a:t>Δ</a:t>
            </a:r>
            <a:r>
              <a:rPr lang="en-US" dirty="0" err="1" smtClean="0">
                <a:cs typeface="+mn-cs"/>
              </a:rPr>
              <a:t>f</a:t>
            </a:r>
            <a:r>
              <a:rPr lang="en-US" dirty="0" smtClean="0">
                <a:cs typeface="+mn-cs"/>
              </a:rPr>
              <a:t> </a:t>
            </a:r>
            <a:r>
              <a:rPr lang="en-US" dirty="0">
                <a:cs typeface="+mn-cs"/>
              </a:rPr>
              <a:t>=  frequency shift</a:t>
            </a:r>
          </a:p>
          <a:p>
            <a:pPr>
              <a:spcBef>
                <a:spcPts val="300"/>
              </a:spcBef>
              <a:spcAft>
                <a:spcPts val="300"/>
              </a:spcAft>
              <a:defRPr/>
            </a:pPr>
            <a:r>
              <a:rPr lang="en-US" dirty="0">
                <a:cs typeface="+mn-cs"/>
              </a:rPr>
              <a:t>2 x </a:t>
            </a:r>
            <a:r>
              <a:rPr lang="en-US" dirty="0" err="1">
                <a:cs typeface="+mn-cs"/>
              </a:rPr>
              <a:t>f</a:t>
            </a:r>
            <a:r>
              <a:rPr lang="en-US" baseline="-25000" dirty="0" err="1">
                <a:cs typeface="+mn-cs"/>
              </a:rPr>
              <a:t>t</a:t>
            </a:r>
            <a:r>
              <a:rPr lang="en-US" baseline="-25000" dirty="0">
                <a:cs typeface="+mn-cs"/>
              </a:rPr>
              <a:t> </a:t>
            </a:r>
            <a:r>
              <a:rPr lang="en-US" dirty="0">
                <a:cs typeface="+mn-cs"/>
              </a:rPr>
              <a:t>= 2 x transmitted frequency</a:t>
            </a:r>
          </a:p>
          <a:p>
            <a:pPr>
              <a:spcBef>
                <a:spcPts val="300"/>
              </a:spcBef>
              <a:spcAft>
                <a:spcPts val="300"/>
              </a:spcAft>
              <a:defRPr/>
            </a:pPr>
            <a:r>
              <a:rPr lang="en-US" dirty="0">
                <a:cs typeface="+mn-cs"/>
              </a:rPr>
              <a:t>V =  velocity</a:t>
            </a:r>
          </a:p>
          <a:p>
            <a:pPr>
              <a:spcBef>
                <a:spcPts val="300"/>
              </a:spcBef>
              <a:spcAft>
                <a:spcPts val="300"/>
              </a:spcAft>
              <a:defRPr/>
            </a:pPr>
            <a:r>
              <a:rPr lang="en-US" dirty="0"/>
              <a:t>Cos </a:t>
            </a:r>
            <a:r>
              <a:rPr lang="en-US" dirty="0" err="1">
                <a:sym typeface="Symbol" charset="0"/>
              </a:rPr>
              <a:t>Θ</a:t>
            </a:r>
            <a:r>
              <a:rPr lang="en-US" dirty="0">
                <a:sym typeface="Symbol" charset="0"/>
              </a:rPr>
              <a:t> = Cosine theta-Doppler angle of incidence</a:t>
            </a:r>
          </a:p>
          <a:p>
            <a:pPr>
              <a:spcBef>
                <a:spcPts val="300"/>
              </a:spcBef>
              <a:spcAft>
                <a:spcPts val="300"/>
              </a:spcAft>
              <a:defRPr/>
            </a:pPr>
            <a:r>
              <a:rPr lang="en-US" dirty="0" smtClean="0">
                <a:cs typeface="+mn-cs"/>
                <a:sym typeface="Symbol" charset="0"/>
              </a:rPr>
              <a:t>C </a:t>
            </a:r>
            <a:r>
              <a:rPr lang="en-US" dirty="0">
                <a:cs typeface="+mn-cs"/>
                <a:sym typeface="Symbol" charset="0"/>
              </a:rPr>
              <a:t>= average speed of sound in tissue</a:t>
            </a:r>
            <a:endParaRPr lang="en-US" dirty="0">
              <a:cs typeface="+mn-cs"/>
            </a:endParaRPr>
          </a:p>
        </p:txBody>
      </p:sp>
      <p:sp>
        <p:nvSpPr>
          <p:cNvPr id="24591" name="Text Box 15"/>
          <p:cNvSpPr txBox="1">
            <a:spLocks noChangeArrowheads="1"/>
          </p:cNvSpPr>
          <p:nvPr/>
        </p:nvSpPr>
        <p:spPr bwMode="auto">
          <a:xfrm>
            <a:off x="1117600" y="5524500"/>
            <a:ext cx="7048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rgbClr val="BED0FE"/>
                </a:solidFill>
                <a:cs typeface="+mn-cs"/>
              </a:rPr>
              <a:t>Blue values are programmed into </a:t>
            </a:r>
            <a:r>
              <a:rPr lang="en-US" dirty="0" smtClean="0">
                <a:solidFill>
                  <a:srgbClr val="BED0FE"/>
                </a:solidFill>
                <a:cs typeface="+mn-cs"/>
              </a:rPr>
              <a:t>the ultrasound </a:t>
            </a:r>
            <a:r>
              <a:rPr lang="en-US" dirty="0">
                <a:solidFill>
                  <a:srgbClr val="BED0FE"/>
                </a:solidFill>
                <a:cs typeface="+mn-cs"/>
              </a:rPr>
              <a:t>system</a:t>
            </a:r>
          </a:p>
        </p:txBody>
      </p:sp>
    </p:spTree>
    <p:extLst>
      <p:ext uri="{BB962C8B-B14F-4D97-AF65-F5344CB8AC3E}">
        <p14:creationId xmlns:p14="http://schemas.microsoft.com/office/powerpoint/2010/main" val="31834961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1026"/>
          <p:cNvSpPr>
            <a:spLocks noGrp="1" noChangeArrowheads="1"/>
          </p:cNvSpPr>
          <p:nvPr>
            <p:ph type="title"/>
          </p:nvPr>
        </p:nvSpPr>
        <p:spPr>
          <a:xfrm>
            <a:off x="699030" y="3183468"/>
            <a:ext cx="8042275" cy="1143000"/>
          </a:xfrm>
        </p:spPr>
        <p:txBody>
          <a:bodyPr/>
          <a:lstStyle/>
          <a:p>
            <a:pPr>
              <a:spcBef>
                <a:spcPct val="30000"/>
              </a:spcBef>
              <a:spcAft>
                <a:spcPct val="30000"/>
              </a:spcAft>
            </a:pPr>
            <a:r>
              <a:rPr lang="en-US" sz="2400" dirty="0">
                <a:solidFill>
                  <a:schemeClr val="tx1"/>
                </a:solidFill>
                <a:latin typeface="Comic Sans MS" charset="0"/>
              </a:rPr>
              <a:t>Instructor</a:t>
            </a:r>
            <a:r>
              <a:rPr lang="ja-JP" altLang="en-US" sz="2400" dirty="0">
                <a:solidFill>
                  <a:schemeClr val="tx1"/>
                </a:solidFill>
                <a:latin typeface="Comic Sans MS" charset="0"/>
              </a:rPr>
              <a:t>’</a:t>
            </a:r>
            <a:r>
              <a:rPr lang="en-US" sz="2400" dirty="0">
                <a:solidFill>
                  <a:schemeClr val="tx1"/>
                </a:solidFill>
                <a:latin typeface="Comic Sans MS" charset="0"/>
              </a:rPr>
              <a:t>s Electronic Curriculum Resource-</a:t>
            </a:r>
            <a:br>
              <a:rPr lang="en-US" sz="2400" dirty="0">
                <a:solidFill>
                  <a:schemeClr val="tx1"/>
                </a:solidFill>
                <a:latin typeface="Comic Sans MS" charset="0"/>
              </a:rPr>
            </a:br>
            <a:r>
              <a:rPr lang="en-US" sz="2400" dirty="0"/>
              <a:t/>
            </a:r>
            <a:br>
              <a:rPr lang="en-US" sz="2400" dirty="0"/>
            </a:br>
            <a:r>
              <a:rPr lang="en-US" sz="2400" dirty="0">
                <a:latin typeface="Comic Sans MS" charset="0"/>
              </a:rPr>
              <a:t>H</a:t>
            </a:r>
            <a:r>
              <a:rPr lang="en-US" sz="2400" dirty="0" smtClean="0">
                <a:latin typeface="Comic Sans MS" charset="0"/>
              </a:rPr>
              <a:t>yperlinks have been incorporated into images throughout the slide collection.</a:t>
            </a:r>
            <a:br>
              <a:rPr lang="en-US" sz="2400" dirty="0" smtClean="0">
                <a:latin typeface="Comic Sans MS" charset="0"/>
              </a:rPr>
            </a:br>
            <a:r>
              <a:rPr lang="en-US" sz="2400" dirty="0">
                <a:latin typeface="Comic Sans MS" charset="0"/>
              </a:rPr>
              <a:t/>
            </a:r>
            <a:br>
              <a:rPr lang="en-US" sz="2400" dirty="0">
                <a:latin typeface="Comic Sans MS" charset="0"/>
              </a:rPr>
            </a:br>
            <a:r>
              <a:rPr lang="en-US" sz="2400" dirty="0" smtClean="0">
                <a:latin typeface="Comic Sans MS" charset="0"/>
              </a:rPr>
              <a:t> </a:t>
            </a:r>
            <a:r>
              <a:rPr lang="en-US" sz="2400" dirty="0">
                <a:latin typeface="Comic Sans MS"/>
                <a:cs typeface="Comic Sans MS"/>
              </a:rPr>
              <a:t>You must have an internet connection for hyperlinks to work. </a:t>
            </a:r>
            <a:r>
              <a:rPr lang="en-US" sz="2400" dirty="0" smtClean="0">
                <a:latin typeface="Comic Sans MS"/>
                <a:cs typeface="Comic Sans MS"/>
              </a:rPr>
              <a:t> It’s also </a:t>
            </a:r>
            <a:r>
              <a:rPr lang="en-US" sz="2400" dirty="0">
                <a:latin typeface="Comic Sans MS"/>
                <a:cs typeface="Comic Sans MS"/>
              </a:rPr>
              <a:t>useful to have a browser open and </a:t>
            </a:r>
            <a:r>
              <a:rPr lang="en-US" sz="2400" dirty="0" smtClean="0">
                <a:latin typeface="Comic Sans MS"/>
                <a:cs typeface="Comic Sans MS"/>
              </a:rPr>
              <a:t>running on you PC while in slide show mode.</a:t>
            </a:r>
            <a:r>
              <a:rPr lang="en-US" sz="2400" dirty="0">
                <a:latin typeface="Comic Sans MS"/>
                <a:cs typeface="Comic Sans MS"/>
              </a:rPr>
              <a:t/>
            </a:r>
            <a:br>
              <a:rPr lang="en-US" sz="2400" dirty="0">
                <a:latin typeface="Comic Sans MS"/>
                <a:cs typeface="Comic Sans MS"/>
              </a:rPr>
            </a:br>
            <a:r>
              <a:rPr lang="en-US" sz="2400" dirty="0" smtClean="0">
                <a:latin typeface="Comic Sans MS"/>
                <a:cs typeface="Comic Sans MS"/>
              </a:rPr>
              <a:t/>
            </a:r>
            <a:br>
              <a:rPr lang="en-US" sz="2400" dirty="0" smtClean="0">
                <a:latin typeface="Comic Sans MS"/>
                <a:cs typeface="Comic Sans MS"/>
              </a:rPr>
            </a:br>
            <a:r>
              <a:rPr lang="en-US" sz="2400" dirty="0" smtClean="0">
                <a:latin typeface="Comic Sans MS"/>
                <a:cs typeface="Comic Sans MS"/>
              </a:rPr>
              <a:t>Alternatively, the movies can be re-inserted into PowerPoint</a:t>
            </a:r>
            <a:br>
              <a:rPr lang="en-US" sz="2400" dirty="0" smtClean="0">
                <a:latin typeface="Comic Sans MS"/>
                <a:cs typeface="Comic Sans MS"/>
              </a:rPr>
            </a:br>
            <a:r>
              <a:rPr lang="en-US" sz="2400" dirty="0" smtClean="0">
                <a:latin typeface="Comic Sans MS"/>
                <a:cs typeface="Comic Sans MS"/>
              </a:rPr>
              <a:t>.</a:t>
            </a:r>
            <a:r>
              <a:rPr lang="en-US" sz="2400" dirty="0">
                <a:latin typeface="Comic Sans MS"/>
                <a:cs typeface="Comic Sans MS"/>
              </a:rPr>
              <a:t/>
            </a:r>
            <a:br>
              <a:rPr lang="en-US" sz="2400" dirty="0">
                <a:latin typeface="Comic Sans MS"/>
                <a:cs typeface="Comic Sans MS"/>
              </a:rPr>
            </a:br>
            <a:r>
              <a:rPr lang="en-US" sz="2400" dirty="0" smtClean="0">
                <a:latin typeface="Comic Sans MS"/>
                <a:cs typeface="Comic Sans MS"/>
              </a:rPr>
              <a:t>After viewing the You Tube video demo, return to </a:t>
            </a:r>
            <a:r>
              <a:rPr lang="en-US" sz="2400" dirty="0" err="1" smtClean="0">
                <a:latin typeface="Comic Sans MS"/>
                <a:cs typeface="Comic Sans MS"/>
              </a:rPr>
              <a:t>Powerpoint</a:t>
            </a:r>
            <a:r>
              <a:rPr lang="en-US" sz="2400" dirty="0" smtClean="0">
                <a:latin typeface="Comic Sans MS"/>
                <a:cs typeface="Comic Sans MS"/>
              </a:rPr>
              <a:t>, select Presenters View or Slideshow to continue.</a:t>
            </a:r>
            <a:br>
              <a:rPr lang="en-US" sz="2400" dirty="0" smtClean="0">
                <a:latin typeface="Comic Sans MS"/>
                <a:cs typeface="Comic Sans MS"/>
              </a:rPr>
            </a:br>
            <a:r>
              <a:rPr lang="en-US" sz="2400" dirty="0" smtClean="0">
                <a:latin typeface="Comic Sans MS"/>
                <a:cs typeface="Comic Sans MS"/>
              </a:rPr>
              <a:t/>
            </a:r>
            <a:br>
              <a:rPr lang="en-US" sz="2400" dirty="0" smtClean="0">
                <a:latin typeface="Comic Sans MS"/>
                <a:cs typeface="Comic Sans MS"/>
              </a:rPr>
            </a:br>
            <a:endParaRPr lang="en-US" dirty="0">
              <a:latin typeface="Comic Sans MS"/>
              <a:cs typeface="Comic Sans MS"/>
            </a:endParaRPr>
          </a:p>
        </p:txBody>
      </p:sp>
    </p:spTree>
    <p:extLst>
      <p:ext uri="{BB962C8B-B14F-4D97-AF65-F5344CB8AC3E}">
        <p14:creationId xmlns:p14="http://schemas.microsoft.com/office/powerpoint/2010/main" val="2157998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1026"/>
          <p:cNvSpPr>
            <a:spLocks noGrp="1" noChangeArrowheads="1"/>
          </p:cNvSpPr>
          <p:nvPr>
            <p:ph type="title"/>
          </p:nvPr>
        </p:nvSpPr>
        <p:spPr/>
        <p:txBody>
          <a:bodyPr/>
          <a:lstStyle/>
          <a:p>
            <a:pPr>
              <a:defRPr/>
            </a:pPr>
            <a:r>
              <a:rPr lang="en-US" dirty="0" smtClean="0">
                <a:cs typeface="+mj-cs"/>
              </a:rPr>
              <a:t>Mnemonic tip</a:t>
            </a:r>
          </a:p>
        </p:txBody>
      </p:sp>
      <p:pic>
        <p:nvPicPr>
          <p:cNvPr id="354307" name="Picture 102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0863" y="1965325"/>
            <a:ext cx="2124075"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54308" name="AutoShape 1028"/>
          <p:cNvSpPr>
            <a:spLocks noChangeArrowheads="1"/>
          </p:cNvSpPr>
          <p:nvPr/>
        </p:nvSpPr>
        <p:spPr bwMode="auto">
          <a:xfrm>
            <a:off x="1514475" y="3835400"/>
            <a:ext cx="325438" cy="387350"/>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54309" name="Rectangle 1029"/>
          <p:cNvSpPr>
            <a:spLocks noChangeArrowheads="1"/>
          </p:cNvSpPr>
          <p:nvPr/>
        </p:nvSpPr>
        <p:spPr bwMode="auto">
          <a:xfrm>
            <a:off x="1781175" y="3657600"/>
            <a:ext cx="1158875"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F =</a:t>
            </a:r>
          </a:p>
        </p:txBody>
      </p:sp>
      <p:sp>
        <p:nvSpPr>
          <p:cNvPr id="354310" name="Rectangle 1030"/>
          <p:cNvSpPr>
            <a:spLocks noChangeArrowheads="1"/>
          </p:cNvSpPr>
          <p:nvPr/>
        </p:nvSpPr>
        <p:spPr bwMode="auto">
          <a:xfrm>
            <a:off x="892175" y="3670300"/>
            <a:ext cx="584200"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C</a:t>
            </a:r>
          </a:p>
        </p:txBody>
      </p:sp>
      <p:sp>
        <p:nvSpPr>
          <p:cNvPr id="354311" name="Text Box 1031"/>
          <p:cNvSpPr txBox="1">
            <a:spLocks noChangeArrowheads="1"/>
          </p:cNvSpPr>
          <p:nvPr/>
        </p:nvSpPr>
        <p:spPr bwMode="auto">
          <a:xfrm>
            <a:off x="2867025" y="2273300"/>
            <a:ext cx="474027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800">
                <a:solidFill>
                  <a:schemeClr val="tx1"/>
                </a:solidFill>
                <a:cs typeface="+mn-cs"/>
              </a:rPr>
              <a:t>= 3 other things</a:t>
            </a:r>
          </a:p>
        </p:txBody>
      </p:sp>
      <p:grpSp>
        <p:nvGrpSpPr>
          <p:cNvPr id="354312" name="Group 1032"/>
          <p:cNvGrpSpPr>
            <a:grpSpLocks/>
          </p:cNvGrpSpPr>
          <p:nvPr/>
        </p:nvGrpSpPr>
        <p:grpSpPr bwMode="auto">
          <a:xfrm>
            <a:off x="3228975" y="3617913"/>
            <a:ext cx="3316288" cy="811212"/>
            <a:chOff x="2034" y="2279"/>
            <a:chExt cx="2089" cy="511"/>
          </a:xfrm>
        </p:grpSpPr>
        <p:sp>
          <p:nvSpPr>
            <p:cNvPr id="354313" name="Rectangle 1033"/>
            <p:cNvSpPr>
              <a:spLocks noChangeArrowheads="1"/>
            </p:cNvSpPr>
            <p:nvPr/>
          </p:nvSpPr>
          <p:spPr bwMode="auto">
            <a:xfrm>
              <a:off x="2034" y="2312"/>
              <a:ext cx="447"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dirty="0">
                  <a:solidFill>
                    <a:schemeClr val="tx1"/>
                  </a:solidFill>
                  <a:cs typeface="+mn-cs"/>
                </a:rPr>
                <a:t>V </a:t>
              </a:r>
            </a:p>
          </p:txBody>
        </p:sp>
        <p:sp>
          <p:nvSpPr>
            <p:cNvPr id="354314" name="Rectangle 1034"/>
            <p:cNvSpPr>
              <a:spLocks noChangeArrowheads="1"/>
            </p:cNvSpPr>
            <p:nvPr/>
          </p:nvSpPr>
          <p:spPr bwMode="auto">
            <a:xfrm>
              <a:off x="2389" y="2283"/>
              <a:ext cx="745" cy="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dirty="0">
                  <a:solidFill>
                    <a:schemeClr val="tx1"/>
                  </a:solidFill>
                  <a:cs typeface="+mn-cs"/>
                </a:rPr>
                <a:t> </a:t>
              </a:r>
              <a:r>
                <a:rPr lang="en-US" sz="4400" dirty="0" smtClean="0">
                  <a:solidFill>
                    <a:schemeClr val="tx1"/>
                  </a:solidFill>
                  <a:cs typeface="+mn-cs"/>
                </a:rPr>
                <a:t> 2 </a:t>
              </a:r>
              <a:r>
                <a:rPr lang="en-US" sz="4400" dirty="0" err="1">
                  <a:solidFill>
                    <a:schemeClr val="tx1"/>
                  </a:solidFill>
                  <a:cs typeface="+mn-cs"/>
                </a:rPr>
                <a:t>f</a:t>
              </a:r>
              <a:r>
                <a:rPr lang="en-US" sz="4400" baseline="-25000" dirty="0" err="1">
                  <a:solidFill>
                    <a:schemeClr val="tx1"/>
                  </a:solidFill>
                  <a:cs typeface="+mn-cs"/>
                </a:rPr>
                <a:t>t</a:t>
              </a:r>
              <a:r>
                <a:rPr lang="en-US" sz="4000" baseline="-25000" dirty="0">
                  <a:solidFill>
                    <a:schemeClr val="folHlink"/>
                  </a:solidFill>
                  <a:cs typeface="+mn-cs"/>
                </a:rPr>
                <a:t> </a:t>
              </a:r>
              <a:r>
                <a:rPr lang="en-US" sz="4400" dirty="0">
                  <a:solidFill>
                    <a:schemeClr val="tx1"/>
                  </a:solidFill>
                  <a:cs typeface="+mn-cs"/>
                </a:rPr>
                <a:t> </a:t>
              </a:r>
            </a:p>
          </p:txBody>
        </p:sp>
        <p:grpSp>
          <p:nvGrpSpPr>
            <p:cNvPr id="53258" name="Group 1035"/>
            <p:cNvGrpSpPr>
              <a:grpSpLocks/>
            </p:cNvGrpSpPr>
            <p:nvPr/>
          </p:nvGrpSpPr>
          <p:grpSpPr bwMode="auto">
            <a:xfrm>
              <a:off x="3152" y="2279"/>
              <a:ext cx="971" cy="480"/>
              <a:chOff x="2880" y="2839"/>
              <a:chExt cx="971" cy="480"/>
            </a:xfrm>
          </p:grpSpPr>
          <p:grpSp>
            <p:nvGrpSpPr>
              <p:cNvPr id="53259" name="Group 1036"/>
              <p:cNvGrpSpPr>
                <a:grpSpLocks/>
              </p:cNvGrpSpPr>
              <p:nvPr/>
            </p:nvGrpSpPr>
            <p:grpSpPr bwMode="auto">
              <a:xfrm>
                <a:off x="3688" y="2952"/>
                <a:ext cx="163" cy="252"/>
                <a:chOff x="3600" y="3168"/>
                <a:chExt cx="163" cy="252"/>
              </a:xfrm>
            </p:grpSpPr>
            <p:sp>
              <p:nvSpPr>
                <p:cNvPr id="354317" name="Oval 1037"/>
                <p:cNvSpPr>
                  <a:spLocks noChangeArrowheads="1"/>
                </p:cNvSpPr>
                <p:nvPr/>
              </p:nvSpPr>
              <p:spPr bwMode="auto">
                <a:xfrm>
                  <a:off x="3600" y="3168"/>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54318" name="Line 1038"/>
                <p:cNvSpPr>
                  <a:spLocks noChangeShapeType="1"/>
                </p:cNvSpPr>
                <p:nvPr/>
              </p:nvSpPr>
              <p:spPr bwMode="auto">
                <a:xfrm>
                  <a:off x="3616" y="3304"/>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354319" name="Text Box 1039"/>
              <p:cNvSpPr txBox="1">
                <a:spLocks noChangeArrowheads="1"/>
              </p:cNvSpPr>
              <p:nvPr/>
            </p:nvSpPr>
            <p:spPr bwMode="auto">
              <a:xfrm>
                <a:off x="2880" y="2839"/>
                <a:ext cx="781"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400" dirty="0" smtClean="0">
                    <a:solidFill>
                      <a:schemeClr val="tx1"/>
                    </a:solidFill>
                    <a:cs typeface="+mn-cs"/>
                  </a:rPr>
                  <a:t> Cos</a:t>
                </a:r>
                <a:endParaRPr lang="en-US" sz="4400" dirty="0">
                  <a:solidFill>
                    <a:schemeClr val="tx1"/>
                  </a:solidFill>
                  <a:cs typeface="+mn-cs"/>
                </a:endParaRPr>
              </a:p>
            </p:txBody>
          </p:sp>
        </p:grpSp>
      </p:grpSp>
    </p:spTree>
    <p:extLst>
      <p:ext uri="{BB962C8B-B14F-4D97-AF65-F5344CB8AC3E}">
        <p14:creationId xmlns:p14="http://schemas.microsoft.com/office/powerpoint/2010/main" val="12506379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54312"/>
                                        </p:tgtEl>
                                        <p:attrNameLst>
                                          <p:attrName>style.visibility</p:attrName>
                                        </p:attrNameLst>
                                      </p:cBhvr>
                                      <p:to>
                                        <p:strVal val="visible"/>
                                      </p:to>
                                    </p:set>
                                    <p:animEffect transition="in" filter="wipe(left)">
                                      <p:cBhvr>
                                        <p:cTn id="7" dur="500"/>
                                        <p:tgtEl>
                                          <p:spTgt spid="354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46163" y="2836863"/>
            <a:ext cx="2668587" cy="1306512"/>
            <a:chOff x="1046163" y="2836863"/>
            <a:chExt cx="2668587" cy="1306512"/>
          </a:xfrm>
        </p:grpSpPr>
        <p:grpSp>
          <p:nvGrpSpPr>
            <p:cNvPr id="55324" name="Group 3"/>
            <p:cNvGrpSpPr>
              <a:grpSpLocks/>
            </p:cNvGrpSpPr>
            <p:nvPr/>
          </p:nvGrpSpPr>
          <p:grpSpPr bwMode="auto">
            <a:xfrm>
              <a:off x="1046163" y="3122613"/>
              <a:ext cx="1020301" cy="744537"/>
              <a:chOff x="741" y="1967"/>
              <a:chExt cx="723" cy="469"/>
            </a:xfrm>
          </p:grpSpPr>
          <p:sp>
            <p:nvSpPr>
              <p:cNvPr id="10244" name="Rectangle 4"/>
              <p:cNvSpPr>
                <a:spLocks noChangeArrowheads="1"/>
              </p:cNvSpPr>
              <p:nvPr/>
            </p:nvSpPr>
            <p:spPr bwMode="auto">
              <a:xfrm>
                <a:off x="741" y="1996"/>
                <a:ext cx="368"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a:solidFill>
                      <a:schemeClr val="tx1"/>
                    </a:solidFill>
                    <a:cs typeface="+mn-cs"/>
                  </a:rPr>
                  <a:t>V</a:t>
                </a:r>
              </a:p>
            </p:txBody>
          </p:sp>
          <p:sp>
            <p:nvSpPr>
              <p:cNvPr id="10245" name="Rectangle 5"/>
              <p:cNvSpPr>
                <a:spLocks noChangeArrowheads="1"/>
              </p:cNvSpPr>
              <p:nvPr/>
            </p:nvSpPr>
            <p:spPr bwMode="auto">
              <a:xfrm>
                <a:off x="1026" y="1967"/>
                <a:ext cx="439"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tx1"/>
                    </a:solidFill>
                    <a:cs typeface="+mn-cs"/>
                  </a:rPr>
                  <a:t>= </a:t>
                </a:r>
              </a:p>
            </p:txBody>
          </p:sp>
        </p:grpSp>
        <p:sp>
          <p:nvSpPr>
            <p:cNvPr id="10246" name="Line 6"/>
            <p:cNvSpPr>
              <a:spLocks noChangeShapeType="1"/>
            </p:cNvSpPr>
            <p:nvPr/>
          </p:nvSpPr>
          <p:spPr bwMode="auto">
            <a:xfrm flipV="1">
              <a:off x="2096099" y="3509962"/>
              <a:ext cx="1618651"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26" name="Group 7"/>
            <p:cNvGrpSpPr>
              <a:grpSpLocks/>
            </p:cNvGrpSpPr>
            <p:nvPr/>
          </p:nvGrpSpPr>
          <p:grpSpPr bwMode="auto">
            <a:xfrm>
              <a:off x="2025539" y="2836863"/>
              <a:ext cx="1481764" cy="712787"/>
              <a:chOff x="1435" y="1787"/>
              <a:chExt cx="1050" cy="449"/>
            </a:xfrm>
          </p:grpSpPr>
          <p:sp>
            <p:nvSpPr>
              <p:cNvPr id="10248" name="AutoShape 8"/>
              <p:cNvSpPr>
                <a:spLocks noChangeArrowheads="1"/>
              </p:cNvSpPr>
              <p:nvPr/>
            </p:nvSpPr>
            <p:spPr bwMode="auto">
              <a:xfrm>
                <a:off x="1855" y="1903"/>
                <a:ext cx="225" cy="219"/>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49" name="Rectangle 9"/>
              <p:cNvSpPr>
                <a:spLocks noChangeArrowheads="1"/>
              </p:cNvSpPr>
              <p:nvPr/>
            </p:nvSpPr>
            <p:spPr bwMode="auto">
              <a:xfrm>
                <a:off x="2137" y="1787"/>
                <a:ext cx="348"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tx1"/>
                    </a:solidFill>
                    <a:cs typeface="+mn-cs"/>
                  </a:rPr>
                  <a:t>F</a:t>
                </a:r>
              </a:p>
            </p:txBody>
          </p:sp>
          <p:sp>
            <p:nvSpPr>
              <p:cNvPr id="10250" name="Rectangle 10"/>
              <p:cNvSpPr>
                <a:spLocks noChangeArrowheads="1"/>
              </p:cNvSpPr>
              <p:nvPr/>
            </p:nvSpPr>
            <p:spPr bwMode="auto">
              <a:xfrm>
                <a:off x="1435" y="1794"/>
                <a:ext cx="34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0251" name="Rectangle 11"/>
            <p:cNvSpPr>
              <a:spLocks noChangeArrowheads="1"/>
            </p:cNvSpPr>
            <p:nvPr/>
          </p:nvSpPr>
          <p:spPr bwMode="auto">
            <a:xfrm>
              <a:off x="2034006" y="3444875"/>
              <a:ext cx="1422494"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folHlink"/>
                  </a:solidFill>
                  <a:cs typeface="+mn-cs"/>
                </a:rPr>
                <a:t> </a:t>
              </a:r>
              <a:r>
                <a:rPr lang="en-US" sz="4000" dirty="0">
                  <a:solidFill>
                    <a:schemeClr val="tx1"/>
                  </a:solidFill>
                  <a:cs typeface="+mn-cs"/>
                </a:rPr>
                <a:t>Cos </a:t>
              </a:r>
            </a:p>
          </p:txBody>
        </p:sp>
      </p:grpSp>
      <p:grpSp>
        <p:nvGrpSpPr>
          <p:cNvPr id="55328" name="Group 12"/>
          <p:cNvGrpSpPr>
            <a:grpSpLocks/>
          </p:cNvGrpSpPr>
          <p:nvPr/>
        </p:nvGrpSpPr>
        <p:grpSpPr bwMode="auto">
          <a:xfrm>
            <a:off x="3294211" y="3697287"/>
            <a:ext cx="210269" cy="301625"/>
            <a:chOff x="2349" y="2265"/>
            <a:chExt cx="149" cy="190"/>
          </a:xfrm>
        </p:grpSpPr>
        <p:sp>
          <p:nvSpPr>
            <p:cNvPr id="10253" name="Oval 13"/>
            <p:cNvSpPr>
              <a:spLocks noChangeArrowheads="1"/>
            </p:cNvSpPr>
            <p:nvPr/>
          </p:nvSpPr>
          <p:spPr bwMode="auto">
            <a:xfrm>
              <a:off x="2349" y="2265"/>
              <a:ext cx="150" cy="190"/>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54" name="Line 14"/>
            <p:cNvSpPr>
              <a:spLocks noChangeShapeType="1"/>
            </p:cNvSpPr>
            <p:nvPr/>
          </p:nvSpPr>
          <p:spPr bwMode="auto">
            <a:xfrm>
              <a:off x="2363" y="2367"/>
              <a:ext cx="12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5298" name="Group 15"/>
          <p:cNvGrpSpPr>
            <a:grpSpLocks/>
          </p:cNvGrpSpPr>
          <p:nvPr/>
        </p:nvGrpSpPr>
        <p:grpSpPr bwMode="auto">
          <a:xfrm>
            <a:off x="5214938" y="3771900"/>
            <a:ext cx="2767012" cy="2527300"/>
            <a:chOff x="3696" y="2376"/>
            <a:chExt cx="1960" cy="1592"/>
          </a:xfrm>
        </p:grpSpPr>
        <p:sp>
          <p:nvSpPr>
            <p:cNvPr id="10256" name="Rectangle 16"/>
            <p:cNvSpPr>
              <a:spLocks noChangeArrowheads="1"/>
            </p:cNvSpPr>
            <p:nvPr/>
          </p:nvSpPr>
          <p:spPr bwMode="auto">
            <a:xfrm>
              <a:off x="3792" y="2376"/>
              <a:ext cx="1633" cy="288"/>
            </a:xfrm>
            <a:prstGeom prst="rect">
              <a:avLst/>
            </a:prstGeom>
            <a:solidFill>
              <a:srgbClr val="91919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14" name="Group 17"/>
            <p:cNvGrpSpPr>
              <a:grpSpLocks/>
            </p:cNvGrpSpPr>
            <p:nvPr/>
          </p:nvGrpSpPr>
          <p:grpSpPr bwMode="auto">
            <a:xfrm>
              <a:off x="3696" y="2688"/>
              <a:ext cx="1960" cy="1280"/>
              <a:chOff x="3696" y="2688"/>
              <a:chExt cx="1960" cy="1280"/>
            </a:xfrm>
          </p:grpSpPr>
          <p:sp>
            <p:nvSpPr>
              <p:cNvPr id="10258" name="Line 18"/>
              <p:cNvSpPr>
                <a:spLocks noChangeShapeType="1"/>
              </p:cNvSpPr>
              <p:nvPr/>
            </p:nvSpPr>
            <p:spPr bwMode="auto">
              <a:xfrm flipH="1">
                <a:off x="3880" y="2688"/>
                <a:ext cx="895" cy="128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59" name="Line 19"/>
              <p:cNvSpPr>
                <a:spLocks noChangeShapeType="1"/>
              </p:cNvSpPr>
              <p:nvPr/>
            </p:nvSpPr>
            <p:spPr bwMode="auto">
              <a:xfrm>
                <a:off x="3696" y="3264"/>
                <a:ext cx="1904"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0" name="Line 20"/>
              <p:cNvSpPr>
                <a:spLocks noChangeShapeType="1"/>
              </p:cNvSpPr>
              <p:nvPr/>
            </p:nvSpPr>
            <p:spPr bwMode="auto">
              <a:xfrm>
                <a:off x="3727" y="3696"/>
                <a:ext cx="190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1" name="Line 21"/>
              <p:cNvSpPr>
                <a:spLocks noChangeShapeType="1"/>
              </p:cNvSpPr>
              <p:nvPr/>
            </p:nvSpPr>
            <p:spPr bwMode="auto">
              <a:xfrm>
                <a:off x="3928" y="3536"/>
                <a:ext cx="513"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2" name="Line 22"/>
              <p:cNvSpPr>
                <a:spLocks noChangeShapeType="1"/>
              </p:cNvSpPr>
              <p:nvPr/>
            </p:nvSpPr>
            <p:spPr bwMode="auto">
              <a:xfrm>
                <a:off x="4792" y="3520"/>
                <a:ext cx="864" cy="0"/>
              </a:xfrm>
              <a:prstGeom prst="line">
                <a:avLst/>
              </a:prstGeom>
              <a:noFill/>
              <a:ln w="50800">
                <a:solidFill>
                  <a:srgbClr val="FC0128"/>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3" name="Arc 23"/>
              <p:cNvSpPr>
                <a:spLocks/>
              </p:cNvSpPr>
              <p:nvPr/>
            </p:nvSpPr>
            <p:spPr bwMode="auto">
              <a:xfrm>
                <a:off x="4359" y="3353"/>
                <a:ext cx="7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cap="rnd">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21" name="Group 24"/>
              <p:cNvGrpSpPr>
                <a:grpSpLocks/>
              </p:cNvGrpSpPr>
              <p:nvPr/>
            </p:nvGrpSpPr>
            <p:grpSpPr bwMode="auto">
              <a:xfrm>
                <a:off x="4517" y="3336"/>
                <a:ext cx="91" cy="144"/>
                <a:chOff x="4517" y="3336"/>
                <a:chExt cx="91" cy="144"/>
              </a:xfrm>
            </p:grpSpPr>
            <p:sp>
              <p:nvSpPr>
                <p:cNvPr id="10265" name="Oval 25"/>
                <p:cNvSpPr>
                  <a:spLocks noChangeArrowheads="1"/>
                </p:cNvSpPr>
                <p:nvPr/>
              </p:nvSpPr>
              <p:spPr bwMode="auto">
                <a:xfrm>
                  <a:off x="4517" y="3336"/>
                  <a:ext cx="91" cy="144"/>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6" name="Line 26"/>
                <p:cNvSpPr>
                  <a:spLocks noChangeShapeType="1"/>
                </p:cNvSpPr>
                <p:nvPr/>
              </p:nvSpPr>
              <p:spPr bwMode="auto">
                <a:xfrm>
                  <a:off x="4526" y="3412"/>
                  <a:ext cx="73"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sp>
        <p:nvSpPr>
          <p:cNvPr id="10267" name="Line 27"/>
          <p:cNvSpPr>
            <a:spLocks noChangeShapeType="1"/>
          </p:cNvSpPr>
          <p:nvPr/>
        </p:nvSpPr>
        <p:spPr bwMode="auto">
          <a:xfrm flipV="1">
            <a:off x="3679825" y="1943100"/>
            <a:ext cx="1490663" cy="1016000"/>
          </a:xfrm>
          <a:prstGeom prst="line">
            <a:avLst/>
          </a:prstGeom>
          <a:noFill/>
          <a:ln w="38100" cmpd="sng">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8" name="Line 28"/>
          <p:cNvSpPr>
            <a:spLocks noChangeShapeType="1"/>
          </p:cNvSpPr>
          <p:nvPr/>
        </p:nvSpPr>
        <p:spPr bwMode="auto">
          <a:xfrm>
            <a:off x="3770313" y="3848100"/>
            <a:ext cx="1704385" cy="1143000"/>
          </a:xfrm>
          <a:prstGeom prst="line">
            <a:avLst/>
          </a:prstGeom>
          <a:noFill/>
          <a:ln w="38100" cmpd="sng">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01" name="Group 29"/>
          <p:cNvGrpSpPr>
            <a:grpSpLocks/>
          </p:cNvGrpSpPr>
          <p:nvPr/>
        </p:nvGrpSpPr>
        <p:grpSpPr bwMode="auto">
          <a:xfrm>
            <a:off x="4502150" y="1041400"/>
            <a:ext cx="3806825" cy="2095500"/>
            <a:chOff x="3191" y="656"/>
            <a:chExt cx="2697" cy="1320"/>
          </a:xfrm>
        </p:grpSpPr>
        <p:sp>
          <p:nvSpPr>
            <p:cNvPr id="10270" name="Line 30"/>
            <p:cNvSpPr>
              <a:spLocks noChangeShapeType="1"/>
            </p:cNvSpPr>
            <p:nvPr/>
          </p:nvSpPr>
          <p:spPr bwMode="auto">
            <a:xfrm>
              <a:off x="3488" y="1904"/>
              <a:ext cx="128"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1" name="Line 31"/>
            <p:cNvSpPr>
              <a:spLocks noChangeShapeType="1"/>
            </p:cNvSpPr>
            <p:nvPr/>
          </p:nvSpPr>
          <p:spPr bwMode="auto">
            <a:xfrm>
              <a:off x="3752" y="744"/>
              <a:ext cx="0" cy="1168"/>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2" name="Line 32"/>
            <p:cNvSpPr>
              <a:spLocks noChangeShapeType="1"/>
            </p:cNvSpPr>
            <p:nvPr/>
          </p:nvSpPr>
          <p:spPr bwMode="auto">
            <a:xfrm>
              <a:off x="3744" y="1584"/>
              <a:ext cx="2144"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3" name="Freeform 33"/>
            <p:cNvSpPr>
              <a:spLocks/>
            </p:cNvSpPr>
            <p:nvPr/>
          </p:nvSpPr>
          <p:spPr bwMode="auto">
            <a:xfrm>
              <a:off x="4255" y="880"/>
              <a:ext cx="778" cy="713"/>
            </a:xfrm>
            <a:custGeom>
              <a:avLst/>
              <a:gdLst>
                <a:gd name="T0" fmla="*/ 0 w 778"/>
                <a:gd name="T1" fmla="*/ 712 h 713"/>
                <a:gd name="T2" fmla="*/ 0 w 778"/>
                <a:gd name="T3" fmla="*/ 677 h 713"/>
                <a:gd name="T4" fmla="*/ 35 w 778"/>
                <a:gd name="T5" fmla="*/ 626 h 713"/>
                <a:gd name="T6" fmla="*/ 54 w 778"/>
                <a:gd name="T7" fmla="*/ 574 h 713"/>
                <a:gd name="T8" fmla="*/ 72 w 778"/>
                <a:gd name="T9" fmla="*/ 437 h 713"/>
                <a:gd name="T10" fmla="*/ 89 w 778"/>
                <a:gd name="T11" fmla="*/ 402 h 713"/>
                <a:gd name="T12" fmla="*/ 89 w 778"/>
                <a:gd name="T13" fmla="*/ 368 h 713"/>
                <a:gd name="T14" fmla="*/ 108 w 778"/>
                <a:gd name="T15" fmla="*/ 316 h 713"/>
                <a:gd name="T16" fmla="*/ 108 w 778"/>
                <a:gd name="T17" fmla="*/ 264 h 713"/>
                <a:gd name="T18" fmla="*/ 108 w 778"/>
                <a:gd name="T19" fmla="*/ 213 h 713"/>
                <a:gd name="T20" fmla="*/ 108 w 778"/>
                <a:gd name="T21" fmla="*/ 161 h 713"/>
                <a:gd name="T22" fmla="*/ 108 w 778"/>
                <a:gd name="T23" fmla="*/ 110 h 713"/>
                <a:gd name="T24" fmla="*/ 126 w 778"/>
                <a:gd name="T25" fmla="*/ 58 h 713"/>
                <a:gd name="T26" fmla="*/ 141 w 778"/>
                <a:gd name="T27" fmla="*/ 0 h 713"/>
                <a:gd name="T28" fmla="*/ 206 w 778"/>
                <a:gd name="T29" fmla="*/ 68 h 713"/>
                <a:gd name="T30" fmla="*/ 256 w 778"/>
                <a:gd name="T31" fmla="*/ 117 h 713"/>
                <a:gd name="T32" fmla="*/ 278 w 778"/>
                <a:gd name="T33" fmla="*/ 159 h 713"/>
                <a:gd name="T34" fmla="*/ 293 w 778"/>
                <a:gd name="T35" fmla="*/ 192 h 713"/>
                <a:gd name="T36" fmla="*/ 306 w 778"/>
                <a:gd name="T37" fmla="*/ 231 h 713"/>
                <a:gd name="T38" fmla="*/ 306 w 778"/>
                <a:gd name="T39" fmla="*/ 282 h 713"/>
                <a:gd name="T40" fmla="*/ 325 w 778"/>
                <a:gd name="T41" fmla="*/ 334 h 713"/>
                <a:gd name="T42" fmla="*/ 343 w 778"/>
                <a:gd name="T43" fmla="*/ 386 h 713"/>
                <a:gd name="T44" fmla="*/ 380 w 778"/>
                <a:gd name="T45" fmla="*/ 419 h 713"/>
                <a:gd name="T46" fmla="*/ 452 w 778"/>
                <a:gd name="T47" fmla="*/ 437 h 713"/>
                <a:gd name="T48" fmla="*/ 488 w 778"/>
                <a:gd name="T49" fmla="*/ 471 h 713"/>
                <a:gd name="T50" fmla="*/ 506 w 778"/>
                <a:gd name="T51" fmla="*/ 506 h 713"/>
                <a:gd name="T52" fmla="*/ 523 w 778"/>
                <a:gd name="T53" fmla="*/ 540 h 713"/>
                <a:gd name="T54" fmla="*/ 560 w 778"/>
                <a:gd name="T55" fmla="*/ 557 h 713"/>
                <a:gd name="T56" fmla="*/ 597 w 778"/>
                <a:gd name="T57" fmla="*/ 592 h 713"/>
                <a:gd name="T58" fmla="*/ 632 w 778"/>
                <a:gd name="T59" fmla="*/ 644 h 713"/>
                <a:gd name="T60" fmla="*/ 669 w 778"/>
                <a:gd name="T61" fmla="*/ 660 h 713"/>
                <a:gd name="T62" fmla="*/ 697 w 778"/>
                <a:gd name="T63" fmla="*/ 695 h 713"/>
                <a:gd name="T64" fmla="*/ 777 w 778"/>
                <a:gd name="T65" fmla="*/ 702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8" h="713">
                  <a:moveTo>
                    <a:pt x="0" y="712"/>
                  </a:moveTo>
                  <a:lnTo>
                    <a:pt x="0" y="677"/>
                  </a:lnTo>
                  <a:lnTo>
                    <a:pt x="35" y="626"/>
                  </a:lnTo>
                  <a:lnTo>
                    <a:pt x="54" y="574"/>
                  </a:lnTo>
                  <a:lnTo>
                    <a:pt x="72" y="437"/>
                  </a:lnTo>
                  <a:lnTo>
                    <a:pt x="89" y="402"/>
                  </a:lnTo>
                  <a:lnTo>
                    <a:pt x="89" y="368"/>
                  </a:lnTo>
                  <a:lnTo>
                    <a:pt x="108" y="316"/>
                  </a:lnTo>
                  <a:lnTo>
                    <a:pt x="108" y="264"/>
                  </a:lnTo>
                  <a:lnTo>
                    <a:pt x="108" y="213"/>
                  </a:lnTo>
                  <a:lnTo>
                    <a:pt x="108" y="161"/>
                  </a:lnTo>
                  <a:lnTo>
                    <a:pt x="108" y="110"/>
                  </a:lnTo>
                  <a:lnTo>
                    <a:pt x="126" y="58"/>
                  </a:lnTo>
                  <a:lnTo>
                    <a:pt x="141" y="0"/>
                  </a:lnTo>
                  <a:lnTo>
                    <a:pt x="206" y="68"/>
                  </a:lnTo>
                  <a:lnTo>
                    <a:pt x="256" y="117"/>
                  </a:lnTo>
                  <a:lnTo>
                    <a:pt x="278" y="159"/>
                  </a:lnTo>
                  <a:lnTo>
                    <a:pt x="293" y="192"/>
                  </a:lnTo>
                  <a:lnTo>
                    <a:pt x="306" y="231"/>
                  </a:lnTo>
                  <a:lnTo>
                    <a:pt x="306" y="282"/>
                  </a:lnTo>
                  <a:lnTo>
                    <a:pt x="325" y="334"/>
                  </a:lnTo>
                  <a:lnTo>
                    <a:pt x="343" y="386"/>
                  </a:lnTo>
                  <a:lnTo>
                    <a:pt x="380" y="419"/>
                  </a:lnTo>
                  <a:lnTo>
                    <a:pt x="452" y="437"/>
                  </a:lnTo>
                  <a:lnTo>
                    <a:pt x="488" y="471"/>
                  </a:lnTo>
                  <a:lnTo>
                    <a:pt x="506" y="506"/>
                  </a:lnTo>
                  <a:lnTo>
                    <a:pt x="523" y="540"/>
                  </a:lnTo>
                  <a:lnTo>
                    <a:pt x="560" y="557"/>
                  </a:lnTo>
                  <a:lnTo>
                    <a:pt x="597" y="592"/>
                  </a:lnTo>
                  <a:lnTo>
                    <a:pt x="632" y="644"/>
                  </a:lnTo>
                  <a:lnTo>
                    <a:pt x="669" y="660"/>
                  </a:lnTo>
                  <a:lnTo>
                    <a:pt x="697" y="695"/>
                  </a:lnTo>
                  <a:lnTo>
                    <a:pt x="777" y="702"/>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0274" name="Rectangle 34"/>
            <p:cNvSpPr>
              <a:spLocks noChangeArrowheads="1"/>
            </p:cNvSpPr>
            <p:nvPr/>
          </p:nvSpPr>
          <p:spPr bwMode="auto">
            <a:xfrm>
              <a:off x="3191" y="703"/>
              <a:ext cx="548"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tx1"/>
                  </a:solidFill>
                  <a:cs typeface="+mn-cs"/>
                </a:rPr>
                <a:t>KHz</a:t>
              </a:r>
            </a:p>
          </p:txBody>
        </p:sp>
        <p:sp>
          <p:nvSpPr>
            <p:cNvPr id="10275" name="Line 35"/>
            <p:cNvSpPr>
              <a:spLocks noChangeShapeType="1"/>
            </p:cNvSpPr>
            <p:nvPr/>
          </p:nvSpPr>
          <p:spPr bwMode="auto">
            <a:xfrm>
              <a:off x="3560" y="1848"/>
              <a:ext cx="0" cy="128"/>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6" name="Line 36"/>
            <p:cNvSpPr>
              <a:spLocks noChangeShapeType="1"/>
            </p:cNvSpPr>
            <p:nvPr/>
          </p:nvSpPr>
          <p:spPr bwMode="auto">
            <a:xfrm>
              <a:off x="3616" y="656"/>
              <a:ext cx="96"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7" name="Line 37"/>
            <p:cNvSpPr>
              <a:spLocks noChangeShapeType="1"/>
            </p:cNvSpPr>
            <p:nvPr/>
          </p:nvSpPr>
          <p:spPr bwMode="auto">
            <a:xfrm>
              <a:off x="4376" y="696"/>
              <a:ext cx="0" cy="8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8" name="Line 38"/>
            <p:cNvSpPr>
              <a:spLocks noChangeShapeType="1"/>
            </p:cNvSpPr>
            <p:nvPr/>
          </p:nvSpPr>
          <p:spPr bwMode="auto">
            <a:xfrm flipH="1">
              <a:off x="4416" y="832"/>
              <a:ext cx="112" cy="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0279" name="Rectangle 39"/>
          <p:cNvSpPr>
            <a:spLocks noChangeArrowheads="1"/>
          </p:cNvSpPr>
          <p:nvPr/>
        </p:nvSpPr>
        <p:spPr bwMode="auto">
          <a:xfrm>
            <a:off x="5541963" y="3732213"/>
            <a:ext cx="175577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tx1"/>
                </a:solidFill>
                <a:cs typeface="+mn-cs"/>
              </a:rPr>
              <a:t>transducer</a:t>
            </a:r>
          </a:p>
        </p:txBody>
      </p:sp>
    </p:spTree>
    <p:extLst>
      <p:ext uri="{BB962C8B-B14F-4D97-AF65-F5344CB8AC3E}">
        <p14:creationId xmlns:p14="http://schemas.microsoft.com/office/powerpoint/2010/main" val="29564371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520700"/>
            <a:ext cx="7772400" cy="1143000"/>
          </a:xfrm>
        </p:spPr>
        <p:txBody>
          <a:bodyPr/>
          <a:lstStyle/>
          <a:p>
            <a:r>
              <a:rPr lang="en-US" sz="2800" dirty="0" smtClean="0"/>
              <a:t>Frequency is the same in A, B, C. Notice how the </a:t>
            </a:r>
            <a:r>
              <a:rPr lang="en-US" sz="2800" u="sng" dirty="0" smtClean="0"/>
              <a:t>Velocities</a:t>
            </a:r>
            <a:r>
              <a:rPr lang="en-US" sz="2800" dirty="0" smtClean="0"/>
              <a:t> are different due to different cosine theta angles</a:t>
            </a:r>
            <a:endParaRPr lang="en-US" sz="2800"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892" y="1854200"/>
            <a:ext cx="8841797" cy="2810954"/>
          </a:xfrm>
          <a:prstGeom prst="rect">
            <a:avLst/>
          </a:prstGeom>
        </p:spPr>
      </p:pic>
      <p:sp>
        <p:nvSpPr>
          <p:cNvPr id="6" name="Rectangle 5"/>
          <p:cNvSpPr>
            <a:spLocks noChangeArrowheads="1"/>
          </p:cNvSpPr>
          <p:nvPr/>
        </p:nvSpPr>
        <p:spPr bwMode="auto">
          <a:xfrm>
            <a:off x="3109119" y="5710240"/>
            <a:ext cx="182743" cy="70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endParaRPr lang="en-US" sz="4000" dirty="0">
              <a:solidFill>
                <a:schemeClr val="tx1"/>
              </a:solidFill>
              <a:latin typeface="Helvetica"/>
            </a:endParaRPr>
          </a:p>
        </p:txBody>
      </p:sp>
      <p:grpSp>
        <p:nvGrpSpPr>
          <p:cNvPr id="14" name="Group 4"/>
          <p:cNvGrpSpPr>
            <a:grpSpLocks/>
          </p:cNvGrpSpPr>
          <p:nvPr/>
        </p:nvGrpSpPr>
        <p:grpSpPr bwMode="auto">
          <a:xfrm>
            <a:off x="2862264" y="4951413"/>
            <a:ext cx="584503" cy="750887"/>
            <a:chOff x="741" y="1967"/>
            <a:chExt cx="414" cy="473"/>
          </a:xfrm>
        </p:grpSpPr>
        <p:sp>
          <p:nvSpPr>
            <p:cNvPr id="15" name="Rectangle 5"/>
            <p:cNvSpPr>
              <a:spLocks noChangeArrowheads="1"/>
            </p:cNvSpPr>
            <p:nvPr/>
          </p:nvSpPr>
          <p:spPr bwMode="auto">
            <a:xfrm>
              <a:off x="741" y="1996"/>
              <a:ext cx="129"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endParaRPr lang="en-US" sz="4000" dirty="0">
                <a:solidFill>
                  <a:schemeClr val="tx1"/>
                </a:solidFill>
                <a:latin typeface="Helvetica"/>
              </a:endParaRPr>
            </a:p>
          </p:txBody>
        </p:sp>
        <p:sp>
          <p:nvSpPr>
            <p:cNvPr id="16" name="Rectangle 6"/>
            <p:cNvSpPr>
              <a:spLocks noChangeArrowheads="1"/>
            </p:cNvSpPr>
            <p:nvPr/>
          </p:nvSpPr>
          <p:spPr bwMode="auto">
            <a:xfrm>
              <a:off x="1026" y="1967"/>
              <a:ext cx="129"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smtClean="0">
                  <a:solidFill>
                    <a:schemeClr val="tx1"/>
                  </a:solidFill>
                  <a:latin typeface="Helvetica"/>
                </a:rPr>
                <a:t> </a:t>
              </a:r>
              <a:endParaRPr lang="en-US" sz="4000" dirty="0">
                <a:solidFill>
                  <a:schemeClr val="tx1"/>
                </a:solidFill>
                <a:latin typeface="Helvetica"/>
              </a:endParaRPr>
            </a:p>
          </p:txBody>
        </p:sp>
      </p:grpSp>
      <p:grpSp>
        <p:nvGrpSpPr>
          <p:cNvPr id="37" name="Group 36"/>
          <p:cNvGrpSpPr/>
          <p:nvPr/>
        </p:nvGrpSpPr>
        <p:grpSpPr>
          <a:xfrm>
            <a:off x="2678297" y="4902758"/>
            <a:ext cx="2668587" cy="1313333"/>
            <a:chOff x="2862263" y="4665663"/>
            <a:chExt cx="2668587" cy="1313333"/>
          </a:xfrm>
        </p:grpSpPr>
        <p:sp>
          <p:nvSpPr>
            <p:cNvPr id="38" name="Line 7"/>
            <p:cNvSpPr>
              <a:spLocks noChangeShapeType="1"/>
            </p:cNvSpPr>
            <p:nvPr/>
          </p:nvSpPr>
          <p:spPr bwMode="auto">
            <a:xfrm flipV="1">
              <a:off x="3911600" y="5334000"/>
              <a:ext cx="1619250" cy="4763"/>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nvGrpSpPr>
            <p:cNvPr id="39" name="Group 38"/>
            <p:cNvGrpSpPr/>
            <p:nvPr/>
          </p:nvGrpSpPr>
          <p:grpSpPr>
            <a:xfrm>
              <a:off x="2862263" y="4665663"/>
              <a:ext cx="2492375" cy="1313333"/>
              <a:chOff x="2862263" y="4665663"/>
              <a:chExt cx="2492375" cy="1313333"/>
            </a:xfrm>
          </p:grpSpPr>
          <p:grpSp>
            <p:nvGrpSpPr>
              <p:cNvPr id="40" name="Group 4"/>
              <p:cNvGrpSpPr>
                <a:grpSpLocks/>
              </p:cNvGrpSpPr>
              <p:nvPr/>
            </p:nvGrpSpPr>
            <p:grpSpPr bwMode="auto">
              <a:xfrm>
                <a:off x="2862263" y="4951413"/>
                <a:ext cx="885225" cy="750887"/>
                <a:chOff x="741" y="1967"/>
                <a:chExt cx="627" cy="473"/>
              </a:xfrm>
            </p:grpSpPr>
            <p:sp>
              <p:nvSpPr>
                <p:cNvPr id="49" name="Rectangle 5"/>
                <p:cNvSpPr>
                  <a:spLocks noChangeArrowheads="1"/>
                </p:cNvSpPr>
                <p:nvPr/>
              </p:nvSpPr>
              <p:spPr bwMode="auto">
                <a:xfrm>
                  <a:off x="741" y="1996"/>
                  <a:ext cx="375"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V</a:t>
                  </a:r>
                </a:p>
              </p:txBody>
            </p:sp>
            <p:sp>
              <p:nvSpPr>
                <p:cNvPr id="50" name="Rectangle 6"/>
                <p:cNvSpPr>
                  <a:spLocks noChangeArrowheads="1"/>
                </p:cNvSpPr>
                <p:nvPr/>
              </p:nvSpPr>
              <p:spPr bwMode="auto">
                <a:xfrm>
                  <a:off x="1026" y="1967"/>
                  <a:ext cx="34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 </a:t>
                  </a:r>
                </a:p>
              </p:txBody>
            </p:sp>
          </p:grpSp>
          <p:grpSp>
            <p:nvGrpSpPr>
              <p:cNvPr id="41" name="Group 8"/>
              <p:cNvGrpSpPr>
                <a:grpSpLocks/>
              </p:cNvGrpSpPr>
              <p:nvPr/>
            </p:nvGrpSpPr>
            <p:grpSpPr bwMode="auto">
              <a:xfrm>
                <a:off x="3841749" y="4665663"/>
                <a:ext cx="1486780" cy="712787"/>
                <a:chOff x="1435" y="1787"/>
                <a:chExt cx="1054" cy="449"/>
              </a:xfrm>
            </p:grpSpPr>
            <p:sp>
              <p:nvSpPr>
                <p:cNvPr id="46" name="AutoShape 9"/>
                <p:cNvSpPr>
                  <a:spLocks noChangeArrowheads="1"/>
                </p:cNvSpPr>
                <p:nvPr/>
              </p:nvSpPr>
              <p:spPr bwMode="auto">
                <a:xfrm>
                  <a:off x="1855" y="1862"/>
                  <a:ext cx="225" cy="219"/>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sp>
              <p:nvSpPr>
                <p:cNvPr id="47" name="Rectangle 10"/>
                <p:cNvSpPr>
                  <a:spLocks noChangeArrowheads="1"/>
                </p:cNvSpPr>
                <p:nvPr/>
              </p:nvSpPr>
              <p:spPr bwMode="auto">
                <a:xfrm>
                  <a:off x="2137" y="1787"/>
                  <a:ext cx="35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F</a:t>
                  </a:r>
                </a:p>
              </p:txBody>
            </p:sp>
            <p:sp>
              <p:nvSpPr>
                <p:cNvPr id="48" name="Rectangle 11"/>
                <p:cNvSpPr>
                  <a:spLocks noChangeArrowheads="1"/>
                </p:cNvSpPr>
                <p:nvPr/>
              </p:nvSpPr>
              <p:spPr bwMode="auto">
                <a:xfrm>
                  <a:off x="1435" y="1794"/>
                  <a:ext cx="34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sp>
            <p:nvSpPr>
              <p:cNvPr id="42" name="Rectangle 12"/>
              <p:cNvSpPr>
                <a:spLocks noChangeArrowheads="1"/>
              </p:cNvSpPr>
              <p:nvPr/>
            </p:nvSpPr>
            <p:spPr bwMode="auto">
              <a:xfrm>
                <a:off x="3849688" y="5273675"/>
                <a:ext cx="1294326" cy="70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folHlink"/>
                    </a:solidFill>
                    <a:latin typeface="Helvetica"/>
                  </a:rPr>
                  <a:t> </a:t>
                </a:r>
                <a:r>
                  <a:rPr lang="en-US" sz="4000" dirty="0">
                    <a:solidFill>
                      <a:schemeClr val="tx1"/>
                    </a:solidFill>
                    <a:latin typeface="Helvetica"/>
                  </a:rPr>
                  <a:t>Cos </a:t>
                </a:r>
              </a:p>
            </p:txBody>
          </p:sp>
          <p:grpSp>
            <p:nvGrpSpPr>
              <p:cNvPr id="43" name="Group 13"/>
              <p:cNvGrpSpPr>
                <a:grpSpLocks/>
              </p:cNvGrpSpPr>
              <p:nvPr/>
            </p:nvGrpSpPr>
            <p:grpSpPr bwMode="auto">
              <a:xfrm>
                <a:off x="5143500" y="5551488"/>
                <a:ext cx="211138" cy="301625"/>
                <a:chOff x="2349" y="2265"/>
                <a:chExt cx="149" cy="190"/>
              </a:xfrm>
            </p:grpSpPr>
            <p:sp>
              <p:nvSpPr>
                <p:cNvPr id="44" name="Oval 14"/>
                <p:cNvSpPr>
                  <a:spLocks noChangeArrowheads="1"/>
                </p:cNvSpPr>
                <p:nvPr/>
              </p:nvSpPr>
              <p:spPr bwMode="auto">
                <a:xfrm>
                  <a:off x="2349" y="2265"/>
                  <a:ext cx="149" cy="190"/>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sp>
              <p:nvSpPr>
                <p:cNvPr id="45" name="Line 15"/>
                <p:cNvSpPr>
                  <a:spLocks noChangeShapeType="1"/>
                </p:cNvSpPr>
                <p:nvPr/>
              </p:nvSpPr>
              <p:spPr bwMode="auto">
                <a:xfrm>
                  <a:off x="2364" y="2367"/>
                  <a:ext cx="11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grpSp>
      </p:grpSp>
    </p:spTree>
    <p:extLst>
      <p:ext uri="{BB962C8B-B14F-4D97-AF65-F5344CB8AC3E}">
        <p14:creationId xmlns:p14="http://schemas.microsoft.com/office/powerpoint/2010/main" val="18249038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3" name="Rectangle 5"/>
          <p:cNvSpPr>
            <a:spLocks noGrp="1" noChangeArrowheads="1"/>
          </p:cNvSpPr>
          <p:nvPr>
            <p:ph type="title" idx="4294967295"/>
          </p:nvPr>
        </p:nvSpPr>
        <p:spPr>
          <a:xfrm>
            <a:off x="0" y="201613"/>
            <a:ext cx="5575300" cy="1143000"/>
          </a:xfrm>
        </p:spPr>
        <p:txBody>
          <a:bodyPr/>
          <a:lstStyle/>
          <a:p>
            <a:pPr>
              <a:defRPr/>
            </a:pPr>
            <a:r>
              <a:rPr lang="en-US" sz="4000" dirty="0" smtClean="0">
                <a:effectLst/>
                <a:cs typeface="+mj-cs"/>
              </a:rPr>
              <a:t>Cardiac Doppler</a:t>
            </a:r>
            <a:br>
              <a:rPr lang="en-US" sz="4000" dirty="0" smtClean="0">
                <a:effectLst/>
                <a:cs typeface="+mj-cs"/>
              </a:rPr>
            </a:br>
            <a:r>
              <a:rPr lang="en-US" dirty="0" smtClean="0">
                <a:cs typeface="+mj-cs"/>
              </a:rPr>
              <a:t>is a vertical world</a:t>
            </a:r>
            <a:endParaRPr lang="en-US" sz="4000" dirty="0" smtClean="0">
              <a:effectLst/>
              <a:cs typeface="+mj-cs"/>
            </a:endParaRPr>
          </a:p>
        </p:txBody>
      </p:sp>
      <p:sp>
        <p:nvSpPr>
          <p:cNvPr id="222214" name="Rectangle 6"/>
          <p:cNvSpPr>
            <a:spLocks noGrp="1" noChangeArrowheads="1"/>
          </p:cNvSpPr>
          <p:nvPr>
            <p:ph type="body" sz="half" idx="4294967295"/>
          </p:nvPr>
        </p:nvSpPr>
        <p:spPr>
          <a:xfrm>
            <a:off x="0" y="1897063"/>
            <a:ext cx="3852863" cy="4114800"/>
          </a:xfrm>
        </p:spPr>
        <p:txBody>
          <a:bodyPr/>
          <a:lstStyle/>
          <a:p>
            <a:pPr>
              <a:lnSpc>
                <a:spcPct val="105000"/>
              </a:lnSpc>
              <a:defRPr/>
            </a:pPr>
            <a:r>
              <a:rPr lang="en-US" sz="2800" dirty="0" smtClean="0">
                <a:effectLst/>
                <a:cs typeface="+mn-cs"/>
              </a:rPr>
              <a:t>Flow is directly towards or away from Doppler beam- </a:t>
            </a:r>
            <a:r>
              <a:rPr lang="en-US" sz="2800" b="0" i="1" dirty="0" smtClean="0">
                <a:solidFill>
                  <a:schemeClr val="tx2"/>
                </a:solidFill>
                <a:effectLst/>
                <a:cs typeface="+mn-cs"/>
              </a:rPr>
              <a:t>SIMPLE !</a:t>
            </a:r>
          </a:p>
        </p:txBody>
      </p:sp>
      <p:pic>
        <p:nvPicPr>
          <p:cNvPr id="317444" name="Picture 8" descr="cardiac-dop"/>
          <p:cNvPicPr>
            <a:picLocks noGrp="1" noChangeAspect="1" noChangeArrowheads="1"/>
          </p:cNvPicPr>
          <p:nvPr>
            <p:ph sz="half" idx="4294967295"/>
          </p:nvPr>
        </p:nvPicPr>
        <p:blipFill>
          <a:blip r:embed="rId3">
            <a:extLst>
              <a:ext uri="{28A0092B-C50C-407E-A947-70E740481C1C}">
                <a14:useLocalDpi xmlns:a14="http://schemas.microsoft.com/office/drawing/2010/main"/>
              </a:ext>
            </a:extLst>
          </a:blip>
          <a:srcRect/>
          <a:stretch>
            <a:fillRect/>
          </a:stretch>
        </p:blipFill>
        <p:spPr>
          <a:xfrm>
            <a:off x="5491163" y="354013"/>
            <a:ext cx="3652837" cy="6384925"/>
          </a:xfrm>
        </p:spPr>
      </p:pic>
      <p:sp>
        <p:nvSpPr>
          <p:cNvPr id="33796" name="AutoShape 10"/>
          <p:cNvSpPr>
            <a:spLocks noChangeArrowheads="1"/>
          </p:cNvSpPr>
          <p:nvPr/>
        </p:nvSpPr>
        <p:spPr bwMode="auto">
          <a:xfrm>
            <a:off x="5810250" y="1422400"/>
            <a:ext cx="195263" cy="779463"/>
          </a:xfrm>
          <a:prstGeom prst="downArrow">
            <a:avLst>
              <a:gd name="adj1" fmla="val 50000"/>
              <a:gd name="adj2" fmla="val 99797"/>
            </a:avLst>
          </a:prstGeom>
          <a:solidFill>
            <a:srgbClr val="618FFD"/>
          </a:solidFill>
          <a:ln w="25400">
            <a:solidFill>
              <a:schemeClr val="accent1"/>
            </a:solidFill>
            <a:miter lim="800000"/>
            <a:headEnd/>
            <a:tailEnd/>
          </a:ln>
        </p:spPr>
        <p:txBody>
          <a:bodyPr wrap="none" anchor="ctr"/>
          <a:lstStyle/>
          <a:p>
            <a:endParaRPr lang="en-US"/>
          </a:p>
        </p:txBody>
      </p:sp>
      <p:sp>
        <p:nvSpPr>
          <p:cNvPr id="33797" name="AutoShape 11"/>
          <p:cNvSpPr>
            <a:spLocks noChangeArrowheads="1"/>
          </p:cNvSpPr>
          <p:nvPr/>
        </p:nvSpPr>
        <p:spPr bwMode="auto">
          <a:xfrm>
            <a:off x="6635750" y="1389063"/>
            <a:ext cx="212725" cy="812800"/>
          </a:xfrm>
          <a:prstGeom prst="upArrow">
            <a:avLst>
              <a:gd name="adj1" fmla="val 50000"/>
              <a:gd name="adj2" fmla="val 95522"/>
            </a:avLst>
          </a:prstGeom>
          <a:solidFill>
            <a:srgbClr val="FC0128"/>
          </a:solidFill>
          <a:ln w="25400">
            <a:solidFill>
              <a:schemeClr val="accent1"/>
            </a:solidFill>
            <a:miter lim="800000"/>
            <a:headEnd/>
            <a:tailEnd/>
          </a:ln>
        </p:spPr>
        <p:txBody>
          <a:bodyPr wrap="none" anchor="ctr"/>
          <a:lstStyle/>
          <a:p>
            <a:endParaRPr lang="en-US"/>
          </a:p>
        </p:txBody>
      </p:sp>
      <p:sp>
        <p:nvSpPr>
          <p:cNvPr id="33798" name="Text Box 12"/>
          <p:cNvSpPr txBox="1">
            <a:spLocks noChangeArrowheads="1"/>
          </p:cNvSpPr>
          <p:nvPr/>
        </p:nvSpPr>
        <p:spPr bwMode="auto">
          <a:xfrm>
            <a:off x="6991350" y="1466850"/>
            <a:ext cx="1228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dirty="0"/>
              <a:t>Towards</a:t>
            </a:r>
          </a:p>
        </p:txBody>
      </p:sp>
      <p:sp>
        <p:nvSpPr>
          <p:cNvPr id="33799" name="Text Box 13"/>
          <p:cNvSpPr txBox="1">
            <a:spLocks noChangeArrowheads="1"/>
          </p:cNvSpPr>
          <p:nvPr/>
        </p:nvSpPr>
        <p:spPr bwMode="auto">
          <a:xfrm>
            <a:off x="4810125" y="1400175"/>
            <a:ext cx="847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a:t>Away</a:t>
            </a:r>
          </a:p>
        </p:txBody>
      </p:sp>
      <p:sp>
        <p:nvSpPr>
          <p:cNvPr id="33800" name="Line 14"/>
          <p:cNvSpPr>
            <a:spLocks noChangeShapeType="1"/>
          </p:cNvSpPr>
          <p:nvPr/>
        </p:nvSpPr>
        <p:spPr bwMode="auto">
          <a:xfrm>
            <a:off x="6311900" y="774700"/>
            <a:ext cx="128588" cy="18923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9815762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363" y="431800"/>
            <a:ext cx="6365875" cy="1143000"/>
          </a:xfrm>
          <a:effectLst/>
        </p:spPr>
        <p:txBody>
          <a:bodyPr/>
          <a:lstStyle/>
          <a:p>
            <a:r>
              <a:rPr lang="en-US" sz="4000" dirty="0" smtClean="0">
                <a:effectLst/>
              </a:rPr>
              <a:t>Vascular is a “horizontal world”</a:t>
            </a:r>
            <a:endParaRPr lang="en-US" sz="4000" dirty="0">
              <a:effectLst/>
            </a:endParaRPr>
          </a:p>
        </p:txBody>
      </p:sp>
      <p:pic>
        <p:nvPicPr>
          <p:cNvPr id="3" name="Picture 2"/>
          <p:cNvPicPr>
            <a:picLocks noChangeAspect="1"/>
          </p:cNvPicPr>
          <p:nvPr/>
        </p:nvPicPr>
        <p:blipFill>
          <a:blip r:embed="rId2"/>
          <a:stretch>
            <a:fillRect/>
          </a:stretch>
        </p:blipFill>
        <p:spPr>
          <a:xfrm>
            <a:off x="2540000" y="1866900"/>
            <a:ext cx="3797300" cy="4636363"/>
          </a:xfrm>
          <a:prstGeom prst="rect">
            <a:avLst/>
          </a:prstGeom>
        </p:spPr>
      </p:pic>
    </p:spTree>
    <p:extLst>
      <p:ext uri="{BB962C8B-B14F-4D97-AF65-F5344CB8AC3E}">
        <p14:creationId xmlns:p14="http://schemas.microsoft.com/office/powerpoint/2010/main" val="12159780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995363" y="406400"/>
            <a:ext cx="7381875" cy="1143000"/>
          </a:xfrm>
        </p:spPr>
        <p:txBody>
          <a:bodyPr/>
          <a:lstStyle/>
          <a:p>
            <a:pPr>
              <a:defRPr/>
            </a:pPr>
            <a:r>
              <a:rPr lang="en-US" sz="4000" dirty="0" smtClean="0">
                <a:cs typeface="+mj-cs"/>
              </a:rPr>
              <a:t>Doppler Electronic </a:t>
            </a:r>
            <a:r>
              <a:rPr lang="en-US" sz="4000" dirty="0">
                <a:cs typeface="+mj-cs"/>
              </a:rPr>
              <a:t>S</a:t>
            </a:r>
            <a:r>
              <a:rPr lang="en-US" sz="4000" dirty="0" smtClean="0">
                <a:cs typeface="+mj-cs"/>
              </a:rPr>
              <a:t>teering:</a:t>
            </a:r>
            <a:br>
              <a:rPr lang="en-US" sz="4000" dirty="0" smtClean="0">
                <a:cs typeface="+mj-cs"/>
              </a:rPr>
            </a:br>
            <a:r>
              <a:rPr lang="en-US" sz="3200" dirty="0" smtClean="0">
                <a:solidFill>
                  <a:schemeClr val="tx1"/>
                </a:solidFill>
                <a:cs typeface="+mj-cs"/>
              </a:rPr>
              <a:t>Doppler beam is </a:t>
            </a:r>
            <a:r>
              <a:rPr lang="ja-JP" altLang="en-US" sz="3200" dirty="0" smtClean="0">
                <a:solidFill>
                  <a:schemeClr val="tx1"/>
                </a:solidFill>
                <a:latin typeface="Arial"/>
                <a:cs typeface="+mj-cs"/>
              </a:rPr>
              <a:t>“</a:t>
            </a:r>
            <a:r>
              <a:rPr lang="en-US" sz="3200" dirty="0" smtClean="0">
                <a:solidFill>
                  <a:schemeClr val="tx1"/>
                </a:solidFill>
                <a:cs typeface="+mj-cs"/>
              </a:rPr>
              <a:t>phased</a:t>
            </a:r>
            <a:r>
              <a:rPr lang="ja-JP" altLang="en-US" sz="3200" dirty="0" smtClean="0">
                <a:solidFill>
                  <a:schemeClr val="tx1"/>
                </a:solidFill>
                <a:latin typeface="Arial"/>
                <a:cs typeface="+mj-cs"/>
              </a:rPr>
              <a:t>”</a:t>
            </a:r>
            <a:r>
              <a:rPr lang="en-US" sz="3200" dirty="0" smtClean="0">
                <a:solidFill>
                  <a:schemeClr val="tx1"/>
                </a:solidFill>
                <a:cs typeface="+mj-cs"/>
              </a:rPr>
              <a:t> to provide a non-perpendicular angle</a:t>
            </a:r>
            <a:endParaRPr lang="en-US" sz="3200" dirty="0" smtClean="0">
              <a:solidFill>
                <a:schemeClr val="accent2"/>
              </a:solidFill>
              <a:cs typeface="+mj-cs"/>
            </a:endParaRPr>
          </a:p>
        </p:txBody>
      </p:sp>
      <p:pic>
        <p:nvPicPr>
          <p:cNvPr id="52121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24138" y="1873250"/>
            <a:ext cx="3895725" cy="455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122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52713" y="1905000"/>
            <a:ext cx="3838575"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1221"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630488" y="1905000"/>
            <a:ext cx="3883025" cy="454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1222"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652713" y="1905000"/>
            <a:ext cx="3838575"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21223" name="Picture 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009775" y="1905000"/>
            <a:ext cx="512445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8157722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a:xfrm>
            <a:off x="1389063" y="304800"/>
            <a:ext cx="6365875" cy="1143000"/>
          </a:xfrm>
        </p:spPr>
        <p:txBody>
          <a:bodyPr/>
          <a:lstStyle/>
          <a:p>
            <a:pPr>
              <a:defRPr/>
            </a:pPr>
            <a:r>
              <a:rPr lang="en-US" sz="4000" dirty="0" smtClean="0">
                <a:cs typeface="+mj-cs"/>
              </a:rPr>
              <a:t>Steering Angle versus </a:t>
            </a:r>
            <a:br>
              <a:rPr lang="en-US" sz="4000" dirty="0" smtClean="0">
                <a:cs typeface="+mj-cs"/>
              </a:rPr>
            </a:br>
            <a:r>
              <a:rPr lang="en-US" sz="4000" dirty="0" smtClean="0">
                <a:cs typeface="+mj-cs"/>
              </a:rPr>
              <a:t>Angle of Incidence</a:t>
            </a:r>
            <a:endParaRPr lang="en-US" dirty="0" smtClean="0">
              <a:cs typeface="+mj-cs"/>
            </a:endParaRPr>
          </a:p>
        </p:txBody>
      </p:sp>
      <p:pic>
        <p:nvPicPr>
          <p:cNvPr id="59394" name="Picture 3" descr="DopplerSteering&amp;angl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84313" y="1555750"/>
            <a:ext cx="6402387" cy="48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0952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a:xfrm>
            <a:off x="915987" y="1206500"/>
            <a:ext cx="7772400" cy="1143000"/>
          </a:xfrm>
        </p:spPr>
        <p:txBody>
          <a:bodyPr/>
          <a:lstStyle/>
          <a:p>
            <a:pPr>
              <a:defRPr/>
            </a:pPr>
            <a:endParaRPr lang="en-US"/>
          </a:p>
        </p:txBody>
      </p:sp>
      <p:pic>
        <p:nvPicPr>
          <p:cNvPr id="58370" name="Picture 3" descr="Fish demo-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6225" y="1123950"/>
            <a:ext cx="8618537"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7364" name="Text Box 4"/>
          <p:cNvSpPr txBox="1">
            <a:spLocks noChangeArrowheads="1"/>
          </p:cNvSpPr>
          <p:nvPr/>
        </p:nvSpPr>
        <p:spPr bwMode="auto">
          <a:xfrm>
            <a:off x="277812" y="4100513"/>
            <a:ext cx="2519363" cy="216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Ice fisherman with his fish line dropped straight down through the hole (zero degrees of line angle)</a:t>
            </a:r>
            <a:r>
              <a:rPr lang="en-US"/>
              <a:t>. </a:t>
            </a:r>
            <a:r>
              <a:rPr lang="en-US" sz="1800"/>
              <a:t>The bottom angle is 90 degrees.</a:t>
            </a:r>
          </a:p>
        </p:txBody>
      </p:sp>
      <p:sp>
        <p:nvSpPr>
          <p:cNvPr id="527365" name="Text Box 5"/>
          <p:cNvSpPr txBox="1">
            <a:spLocks noChangeArrowheads="1"/>
          </p:cNvSpPr>
          <p:nvPr/>
        </p:nvSpPr>
        <p:spPr bwMode="auto">
          <a:xfrm>
            <a:off x="3173412" y="4011613"/>
            <a:ext cx="2519363"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A turtle grabs the bait and walks a few feet along the bottom. The line angle has changed by 20º from where it was. The bottom angle is now 70 degrees.</a:t>
            </a:r>
          </a:p>
        </p:txBody>
      </p:sp>
      <p:sp>
        <p:nvSpPr>
          <p:cNvPr id="527366" name="Text Box 6"/>
          <p:cNvSpPr txBox="1">
            <a:spLocks noChangeArrowheads="1"/>
          </p:cNvSpPr>
          <p:nvPr/>
        </p:nvSpPr>
        <p:spPr bwMode="auto">
          <a:xfrm>
            <a:off x="6183312" y="4049713"/>
            <a:ext cx="2519363"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Turtle pulls the bait several more feet along the bottom. The line angle is now 30º from where it was originally at zero. The bottom angle is now 60 degrees.</a:t>
            </a:r>
          </a:p>
        </p:txBody>
      </p:sp>
      <p:sp>
        <p:nvSpPr>
          <p:cNvPr id="2" name="TextBox 1"/>
          <p:cNvSpPr txBox="1"/>
          <p:nvPr/>
        </p:nvSpPr>
        <p:spPr>
          <a:xfrm>
            <a:off x="1905000" y="304800"/>
            <a:ext cx="6350000" cy="646331"/>
          </a:xfrm>
          <a:prstGeom prst="rect">
            <a:avLst/>
          </a:prstGeom>
          <a:noFill/>
        </p:spPr>
        <p:txBody>
          <a:bodyPr wrap="square" rtlCol="0">
            <a:spAutoFit/>
          </a:bodyPr>
          <a:lstStyle/>
          <a:p>
            <a:r>
              <a:rPr lang="en-US" sz="3600" b="1" dirty="0" smtClean="0">
                <a:solidFill>
                  <a:srgbClr val="FFFFFF"/>
                </a:solidFill>
                <a:latin typeface="+mn-lt"/>
              </a:rPr>
              <a:t>Steering Angle Explained</a:t>
            </a:r>
            <a:endParaRPr lang="en-US" sz="3600" b="1" dirty="0">
              <a:solidFill>
                <a:srgbClr val="FFFFFF"/>
              </a:solidFill>
              <a:latin typeface="+mn-lt"/>
            </a:endParaRPr>
          </a:p>
        </p:txBody>
      </p:sp>
    </p:spTree>
    <p:extLst>
      <p:ext uri="{BB962C8B-B14F-4D97-AF65-F5344CB8AC3E}">
        <p14:creationId xmlns:p14="http://schemas.microsoft.com/office/powerpoint/2010/main" val="4162588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1554163" y="254000"/>
            <a:ext cx="6365875" cy="1143000"/>
          </a:xfrm>
          <a:effectLst/>
        </p:spPr>
        <p:txBody>
          <a:bodyPr/>
          <a:lstStyle/>
          <a:p>
            <a:pPr algn="l">
              <a:defRPr/>
            </a:pPr>
            <a:r>
              <a:rPr lang="en-US" sz="4000" dirty="0" smtClean="0">
                <a:cs typeface="+mj-cs"/>
              </a:rPr>
              <a:t>Doppler Beam </a:t>
            </a:r>
            <a:r>
              <a:rPr lang="en-US" sz="4000" dirty="0">
                <a:cs typeface="+mj-cs"/>
              </a:rPr>
              <a:t>S</a:t>
            </a:r>
            <a:r>
              <a:rPr lang="en-US" sz="4000" dirty="0" smtClean="0">
                <a:cs typeface="+mj-cs"/>
              </a:rPr>
              <a:t>teering</a:t>
            </a:r>
            <a:endParaRPr lang="en-US" sz="3600" dirty="0" smtClean="0">
              <a:cs typeface="+mj-cs"/>
            </a:endParaRPr>
          </a:p>
        </p:txBody>
      </p:sp>
      <p:sp>
        <p:nvSpPr>
          <p:cNvPr id="2" name="Content Placeholder 1"/>
          <p:cNvSpPr>
            <a:spLocks noGrp="1"/>
          </p:cNvSpPr>
          <p:nvPr>
            <p:ph idx="1"/>
          </p:nvPr>
        </p:nvSpPr>
        <p:spPr>
          <a:xfrm>
            <a:off x="927100" y="1739900"/>
            <a:ext cx="6853237" cy="4114800"/>
          </a:xfrm>
          <a:effectLst/>
        </p:spPr>
        <p:txBody>
          <a:bodyPr/>
          <a:lstStyle/>
          <a:p>
            <a:r>
              <a:rPr lang="en-US" dirty="0" smtClean="0"/>
              <a:t>Purpose: to achieve a 60º angle to flow (or less).</a:t>
            </a:r>
          </a:p>
          <a:p>
            <a:pPr lvl="1"/>
            <a:r>
              <a:rPr lang="en-US" dirty="0" smtClean="0"/>
              <a:t>AKA “angle Theta”</a:t>
            </a:r>
          </a:p>
          <a:p>
            <a:pPr lvl="1"/>
            <a:r>
              <a:rPr lang="en-US" dirty="0" smtClean="0"/>
              <a:t>AKA-the Doppler angle</a:t>
            </a:r>
          </a:p>
          <a:p>
            <a:endParaRPr lang="en-US" dirty="0"/>
          </a:p>
        </p:txBody>
      </p:sp>
    </p:spTree>
    <p:extLst>
      <p:ext uri="{BB962C8B-B14F-4D97-AF65-F5344CB8AC3E}">
        <p14:creationId xmlns:p14="http://schemas.microsoft.com/office/powerpoint/2010/main" val="11679229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0" name="Text Box 4"/>
          <p:cNvSpPr txBox="1">
            <a:spLocks noGrp="1" noChangeArrowheads="1"/>
          </p:cNvSpPr>
          <p:nvPr>
            <p:ph type="title"/>
          </p:nvPr>
        </p:nvSpPr>
        <p:spPr>
          <a:xfrm>
            <a:off x="1003300" y="330200"/>
            <a:ext cx="7683499" cy="1143000"/>
          </a:xfrm>
          <a:effectLst/>
          <a:extLst>
            <a:ext uri="{91240B29-F687-4f45-9708-019B960494DF}">
              <a14:hiddenLine xmlns:a14="http://schemas.microsoft.com/office/drawing/2010/main" w="25400" cap="flat" cmpd="sng">
                <a:solidFill>
                  <a:schemeClr val="accent1"/>
                </a:solidFill>
                <a:prstDash val="solid"/>
                <a:miter lim="800000"/>
                <a:headEnd/>
                <a:tailEnd/>
              </a14:hiddenLine>
            </a:ext>
            <a:ext uri="{AF507438-7753-43e0-B8FC-AC1667EBCBE1}">
              <a14:hiddenEffects xmlns:a14="http://schemas.microsoft.com/office/drawing/2010/main">
                <a:effectLst>
                  <a:outerShdw blurRad="63500" dist="53882" dir="2700000" algn="ctr" rotWithShape="0">
                    <a:schemeClr val="bg2">
                      <a:alpha val="74998"/>
                    </a:schemeClr>
                  </a:outerShdw>
                </a:effectLst>
              </a14:hiddenEffects>
            </a:ext>
          </a:extLst>
        </p:spPr>
        <p:txBody>
          <a:bodyPr/>
          <a:lstStyle/>
          <a:p>
            <a:pPr>
              <a:lnSpc>
                <a:spcPct val="100000"/>
              </a:lnSpc>
              <a:defRPr/>
            </a:pPr>
            <a:r>
              <a:rPr lang="en-US" sz="3600" dirty="0" smtClean="0">
                <a:effectLst/>
                <a:cs typeface="+mj-cs"/>
              </a:rPr>
              <a:t>Doppler Flow Direction &amp; Steering</a:t>
            </a:r>
            <a:endParaRPr lang="en-US" sz="2400" dirty="0" smtClean="0">
              <a:solidFill>
                <a:schemeClr val="tx1"/>
              </a:solidFill>
              <a:effectLst/>
              <a:cs typeface="+mj-cs"/>
            </a:endParaRPr>
          </a:p>
        </p:txBody>
      </p:sp>
      <p:sp>
        <p:nvSpPr>
          <p:cNvPr id="6" name="TextBox 5"/>
          <p:cNvSpPr txBox="1"/>
          <p:nvPr/>
        </p:nvSpPr>
        <p:spPr>
          <a:xfrm>
            <a:off x="3975100" y="2400300"/>
            <a:ext cx="1723925" cy="400110"/>
          </a:xfrm>
          <a:prstGeom prst="rect">
            <a:avLst/>
          </a:prstGeom>
          <a:noFill/>
        </p:spPr>
        <p:txBody>
          <a:bodyPr wrap="none" rtlCol="0">
            <a:spAutoFit/>
          </a:bodyPr>
          <a:lstStyle/>
          <a:p>
            <a:r>
              <a:rPr lang="en-US" dirty="0" smtClean="0"/>
              <a:t>Popliteal art.</a:t>
            </a:r>
            <a:endParaRPr lang="en-US" dirty="0"/>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65400" y="3987799"/>
            <a:ext cx="3124200" cy="2744306"/>
          </a:xfrm>
          <a:prstGeom prst="rect">
            <a:avLst/>
          </a:prstGeom>
        </p:spPr>
      </p:pic>
      <p:cxnSp>
        <p:nvCxnSpPr>
          <p:cNvPr id="13" name="Straight Arrow Connector 12"/>
          <p:cNvCxnSpPr/>
          <p:nvPr/>
        </p:nvCxnSpPr>
        <p:spPr bwMode="auto">
          <a:xfrm flipH="1">
            <a:off x="3098800" y="4089400"/>
            <a:ext cx="635000" cy="2336800"/>
          </a:xfrm>
          <a:prstGeom prst="straightConnector1">
            <a:avLst/>
          </a:prstGeom>
          <a:noFill/>
          <a:ln w="3810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8" name="Straight Arrow Connector 27"/>
          <p:cNvCxnSpPr/>
          <p:nvPr/>
        </p:nvCxnSpPr>
        <p:spPr bwMode="auto">
          <a:xfrm>
            <a:off x="3403600" y="4013200"/>
            <a:ext cx="698500" cy="2362200"/>
          </a:xfrm>
          <a:prstGeom prst="straightConnector1">
            <a:avLst/>
          </a:prstGeom>
          <a:noFill/>
          <a:ln w="3810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6" name="TextBox 15"/>
          <p:cNvSpPr txBox="1"/>
          <p:nvPr/>
        </p:nvSpPr>
        <p:spPr>
          <a:xfrm>
            <a:off x="4430846" y="6175345"/>
            <a:ext cx="616851" cy="400110"/>
          </a:xfrm>
          <a:prstGeom prst="rect">
            <a:avLst/>
          </a:prstGeom>
          <a:noFill/>
        </p:spPr>
        <p:txBody>
          <a:bodyPr wrap="none" rtlCol="0">
            <a:spAutoFit/>
          </a:bodyPr>
          <a:lstStyle/>
          <a:p>
            <a:r>
              <a:rPr lang="en-US" dirty="0" smtClean="0"/>
              <a:t>ICA</a:t>
            </a:r>
            <a:endParaRPr lang="en-US" dirty="0"/>
          </a:p>
        </p:txBody>
      </p:sp>
      <p:grpSp>
        <p:nvGrpSpPr>
          <p:cNvPr id="4" name="Group 3"/>
          <p:cNvGrpSpPr/>
          <p:nvPr/>
        </p:nvGrpSpPr>
        <p:grpSpPr>
          <a:xfrm>
            <a:off x="1792288" y="1612900"/>
            <a:ext cx="5332411" cy="2197100"/>
            <a:chOff x="1792288" y="1612900"/>
            <a:chExt cx="5332411" cy="2197100"/>
          </a:xfrm>
        </p:grpSpPr>
        <p:grpSp>
          <p:nvGrpSpPr>
            <p:cNvPr id="11" name="Group 10"/>
            <p:cNvGrpSpPr/>
            <p:nvPr/>
          </p:nvGrpSpPr>
          <p:grpSpPr>
            <a:xfrm>
              <a:off x="1792288" y="1612900"/>
              <a:ext cx="5332411" cy="2197100"/>
              <a:chOff x="1271589" y="2146300"/>
              <a:chExt cx="4697412" cy="1797110"/>
            </a:xfrm>
          </p:grpSpPr>
          <p:pic>
            <p:nvPicPr>
              <p:cNvPr id="15361" name="Picture 2" descr="big composit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71589" y="2203450"/>
                <a:ext cx="4697412" cy="172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flipH="1">
                <a:off x="1841500" y="2146300"/>
                <a:ext cx="939800" cy="1435100"/>
              </a:xfrm>
              <a:prstGeom prst="straightConnector1">
                <a:avLst/>
              </a:prstGeom>
              <a:noFill/>
              <a:ln w="571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Arrow Connector 16"/>
              <p:cNvCxnSpPr/>
              <p:nvPr/>
            </p:nvCxnSpPr>
            <p:spPr bwMode="auto">
              <a:xfrm>
                <a:off x="3454400" y="2146300"/>
                <a:ext cx="684934" cy="1435100"/>
              </a:xfrm>
              <a:prstGeom prst="straightConnector1">
                <a:avLst/>
              </a:prstGeom>
              <a:noFill/>
              <a:ln w="571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Arrow Connector 7"/>
              <p:cNvCxnSpPr/>
              <p:nvPr/>
            </p:nvCxnSpPr>
            <p:spPr bwMode="auto">
              <a:xfrm>
                <a:off x="2692400" y="3784600"/>
                <a:ext cx="939800" cy="0"/>
              </a:xfrm>
              <a:prstGeom prst="straightConnector1">
                <a:avLst/>
              </a:prstGeom>
              <a:noFill/>
              <a:ln w="25400" cap="flat" cmpd="sng" algn="ctr">
                <a:solidFill>
                  <a:schemeClr val="tx2"/>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TextBox 8"/>
              <p:cNvSpPr txBox="1"/>
              <p:nvPr/>
            </p:nvSpPr>
            <p:spPr>
              <a:xfrm>
                <a:off x="1816100" y="3543300"/>
                <a:ext cx="768760" cy="400110"/>
              </a:xfrm>
              <a:prstGeom prst="rect">
                <a:avLst/>
              </a:prstGeom>
              <a:noFill/>
            </p:spPr>
            <p:txBody>
              <a:bodyPr wrap="none" rtlCol="0">
                <a:spAutoFit/>
              </a:bodyPr>
              <a:lstStyle/>
              <a:p>
                <a:r>
                  <a:rPr lang="en-US" dirty="0" smtClean="0"/>
                  <a:t>Flow</a:t>
                </a:r>
                <a:endParaRPr lang="en-US" dirty="0"/>
              </a:p>
            </p:txBody>
          </p:sp>
        </p:grpSp>
        <p:sp>
          <p:nvSpPr>
            <p:cNvPr id="2" name="TextBox 1"/>
            <p:cNvSpPr txBox="1"/>
            <p:nvPr/>
          </p:nvSpPr>
          <p:spPr>
            <a:xfrm>
              <a:off x="4419600" y="1682770"/>
              <a:ext cx="2073404" cy="461665"/>
            </a:xfrm>
            <a:prstGeom prst="rect">
              <a:avLst/>
            </a:prstGeom>
            <a:noFill/>
          </p:spPr>
          <p:txBody>
            <a:bodyPr wrap="none" rtlCol="0">
              <a:spAutoFit/>
            </a:bodyPr>
            <a:lstStyle/>
            <a:p>
              <a:r>
                <a:rPr lang="en-US" dirty="0" smtClean="0"/>
                <a:t>Popliteal artery</a:t>
              </a:r>
              <a:endParaRPr lang="en-US" dirty="0"/>
            </a:p>
          </p:txBody>
        </p:sp>
      </p:grpSp>
    </p:spTree>
    <p:extLst>
      <p:ext uri="{BB962C8B-B14F-4D97-AF65-F5344CB8AC3E}">
        <p14:creationId xmlns:p14="http://schemas.microsoft.com/office/powerpoint/2010/main" val="31102213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026"/>
          <p:cNvSpPr>
            <a:spLocks noGrp="1" noChangeArrowheads="1"/>
          </p:cNvSpPr>
          <p:nvPr>
            <p:ph type="ctrTitle"/>
          </p:nvPr>
        </p:nvSpPr>
        <p:spPr>
          <a:xfrm>
            <a:off x="912813" y="2286000"/>
            <a:ext cx="7772400" cy="1143000"/>
          </a:xfrm>
        </p:spPr>
        <p:txBody>
          <a:bodyPr/>
          <a:lstStyle/>
          <a:p>
            <a:r>
              <a:rPr lang="en-US" sz="4000" dirty="0"/>
              <a:t>Chapter </a:t>
            </a:r>
            <a:r>
              <a:rPr lang="en-US" sz="4000" dirty="0" smtClean="0"/>
              <a:t>1. </a:t>
            </a:r>
            <a:r>
              <a:rPr lang="en-US" sz="4000" dirty="0"/>
              <a:t/>
            </a:r>
            <a:br>
              <a:rPr lang="en-US" sz="4000" dirty="0"/>
            </a:br>
            <a:r>
              <a:rPr lang="en-US" sz="4000" dirty="0" smtClean="0"/>
              <a:t>Principles of </a:t>
            </a:r>
            <a:r>
              <a:rPr lang="en-US" dirty="0" smtClean="0"/>
              <a:t>Doppler Ultrasound</a:t>
            </a:r>
            <a:r>
              <a:rPr lang="en-US" sz="4000" dirty="0" smtClean="0"/>
              <a:t> </a:t>
            </a:r>
            <a:r>
              <a:rPr lang="en-US" sz="4000" dirty="0"/>
              <a:t/>
            </a:r>
            <a:br>
              <a:rPr lang="en-US" sz="4000" dirty="0"/>
            </a:br>
            <a:r>
              <a:rPr lang="en-US" dirty="0"/>
              <a:t/>
            </a:r>
            <a:br>
              <a:rPr lang="en-US" dirty="0"/>
            </a:br>
            <a:r>
              <a:rPr lang="en-US" sz="3200" dirty="0"/>
              <a:t>Techniques In Noninvasive Vascular </a:t>
            </a:r>
            <a:r>
              <a:rPr lang="en-US" sz="3200" dirty="0" smtClean="0"/>
              <a:t>Diagnosis </a:t>
            </a:r>
            <a:r>
              <a:rPr lang="en-US" dirty="0" smtClean="0"/>
              <a:t>-  </a:t>
            </a:r>
            <a:r>
              <a:rPr lang="en-US" sz="2800" dirty="0" smtClean="0"/>
              <a:t>4th </a:t>
            </a:r>
            <a:r>
              <a:rPr lang="en-US" sz="2800" dirty="0"/>
              <a:t>edition</a:t>
            </a:r>
            <a:r>
              <a:rPr lang="en-US" dirty="0"/>
              <a:t/>
            </a:r>
            <a:br>
              <a:rPr lang="en-US" dirty="0"/>
            </a:br>
            <a:r>
              <a:rPr lang="en-US" dirty="0"/>
              <a:t/>
            </a:r>
            <a:br>
              <a:rPr lang="en-US" dirty="0"/>
            </a:br>
            <a:endParaRPr lang="en-US" dirty="0"/>
          </a:p>
        </p:txBody>
      </p:sp>
      <p:sp>
        <p:nvSpPr>
          <p:cNvPr id="2" name="Subtitle 1"/>
          <p:cNvSpPr>
            <a:spLocks noGrp="1"/>
          </p:cNvSpPr>
          <p:nvPr>
            <p:ph type="subTitle" idx="1"/>
          </p:nvPr>
        </p:nvSpPr>
        <p:spPr>
          <a:xfrm>
            <a:off x="1676400" y="4394200"/>
            <a:ext cx="6400800" cy="1752600"/>
          </a:xfrm>
        </p:spPr>
        <p:txBody>
          <a:bodyPr/>
          <a:lstStyle/>
          <a:p>
            <a:r>
              <a:rPr lang="en-US" dirty="0">
                <a:cs typeface="Geneva" charset="0"/>
              </a:rPr>
              <a:t>By Robert J Daigle, BA, RVT, FSVU</a:t>
            </a:r>
            <a:r>
              <a:rPr lang="en-US" sz="4400" dirty="0">
                <a:cs typeface="Geneva" charset="0"/>
              </a:rPr>
              <a:t/>
            </a:r>
            <a:br>
              <a:rPr lang="en-US" sz="4400" dirty="0">
                <a:cs typeface="Geneva" charset="0"/>
              </a:rPr>
            </a:br>
            <a:endParaRPr lang="en-US" sz="4400" dirty="0">
              <a:cs typeface="Geneva" charset="0"/>
            </a:endParaRPr>
          </a:p>
          <a:p>
            <a:endParaRPr lang="en-US" dirty="0"/>
          </a:p>
        </p:txBody>
      </p:sp>
    </p:spTree>
    <p:extLst>
      <p:ext uri="{BB962C8B-B14F-4D97-AF65-F5344CB8AC3E}">
        <p14:creationId xmlns:p14="http://schemas.microsoft.com/office/powerpoint/2010/main" val="18134111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p:cNvGrpSpPr>
            <a:grpSpLocks/>
          </p:cNvGrpSpPr>
          <p:nvPr/>
        </p:nvGrpSpPr>
        <p:grpSpPr bwMode="auto">
          <a:xfrm>
            <a:off x="5549900" y="3910013"/>
            <a:ext cx="2114550" cy="2466975"/>
            <a:chOff x="3933" y="2463"/>
            <a:chExt cx="1497" cy="1554"/>
          </a:xfrm>
        </p:grpSpPr>
        <p:grpSp>
          <p:nvGrpSpPr>
            <p:cNvPr id="66611" name="Group 3"/>
            <p:cNvGrpSpPr>
              <a:grpSpLocks noChangeAspect="1"/>
            </p:cNvGrpSpPr>
            <p:nvPr/>
          </p:nvGrpSpPr>
          <p:grpSpPr bwMode="auto">
            <a:xfrm>
              <a:off x="3933" y="3555"/>
              <a:ext cx="1454" cy="396"/>
              <a:chOff x="3432" y="2576"/>
              <a:chExt cx="1936" cy="528"/>
            </a:xfrm>
          </p:grpSpPr>
          <p:sp>
            <p:nvSpPr>
              <p:cNvPr id="162820" name="Line 4"/>
              <p:cNvSpPr>
                <a:spLocks noChangeAspect="1" noChangeShapeType="1"/>
              </p:cNvSpPr>
              <p:nvPr/>
            </p:nvSpPr>
            <p:spPr bwMode="auto">
              <a:xfrm flipH="1" flipV="1">
                <a:off x="3432" y="2576"/>
                <a:ext cx="193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1" name="Line 5"/>
              <p:cNvSpPr>
                <a:spLocks noChangeAspect="1" noChangeShapeType="1"/>
              </p:cNvSpPr>
              <p:nvPr/>
            </p:nvSpPr>
            <p:spPr bwMode="auto">
              <a:xfrm flipH="1" flipV="1">
                <a:off x="3432" y="2864"/>
                <a:ext cx="193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12" name="Group 6"/>
            <p:cNvGrpSpPr>
              <a:grpSpLocks/>
            </p:cNvGrpSpPr>
            <p:nvPr/>
          </p:nvGrpSpPr>
          <p:grpSpPr bwMode="auto">
            <a:xfrm>
              <a:off x="3960" y="2463"/>
              <a:ext cx="1470" cy="557"/>
              <a:chOff x="3160" y="2535"/>
              <a:chExt cx="1306" cy="557"/>
            </a:xfrm>
          </p:grpSpPr>
          <p:sp>
            <p:nvSpPr>
              <p:cNvPr id="162823" name="Rectangle 7"/>
              <p:cNvSpPr>
                <a:spLocks noChangeAspect="1" noChangeArrowheads="1"/>
              </p:cNvSpPr>
              <p:nvPr/>
            </p:nvSpPr>
            <p:spPr bwMode="auto">
              <a:xfrm>
                <a:off x="3160" y="2810"/>
                <a:ext cx="1281" cy="264"/>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4" name="Rectangle 8"/>
              <p:cNvSpPr>
                <a:spLocks noChangeAspect="1" noChangeArrowheads="1"/>
              </p:cNvSpPr>
              <p:nvPr/>
            </p:nvSpPr>
            <p:spPr bwMode="auto">
              <a:xfrm>
                <a:off x="3363" y="2535"/>
                <a:ext cx="1024"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a:solidFill>
                      <a:schemeClr val="tx1"/>
                    </a:solidFill>
                    <a:cs typeface="+mn-cs"/>
                  </a:rPr>
                  <a:t>steered 20 </a:t>
                </a:r>
                <a:r>
                  <a:rPr lang="en-US" b="0" baseline="30000">
                    <a:solidFill>
                      <a:schemeClr val="tx1"/>
                    </a:solidFill>
                    <a:cs typeface="+mn-cs"/>
                  </a:rPr>
                  <a:t>o</a:t>
                </a:r>
                <a:r>
                  <a:rPr lang="en-US" sz="2400" b="0">
                    <a:solidFill>
                      <a:schemeClr val="tx1"/>
                    </a:solidFill>
                    <a:cs typeface="+mn-cs"/>
                  </a:rPr>
                  <a:t> </a:t>
                </a:r>
              </a:p>
            </p:txBody>
          </p:sp>
          <p:sp>
            <p:nvSpPr>
              <p:cNvPr id="162825" name="Rectangle 9"/>
              <p:cNvSpPr>
                <a:spLocks noChangeAspect="1" noChangeArrowheads="1"/>
              </p:cNvSpPr>
              <p:nvPr/>
            </p:nvSpPr>
            <p:spPr bwMode="auto">
              <a:xfrm>
                <a:off x="3186" y="2863"/>
                <a:ext cx="1280"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613" name="Group 10"/>
            <p:cNvGrpSpPr>
              <a:grpSpLocks noChangeAspect="1"/>
            </p:cNvGrpSpPr>
            <p:nvPr/>
          </p:nvGrpSpPr>
          <p:grpSpPr bwMode="auto">
            <a:xfrm>
              <a:off x="4623" y="3056"/>
              <a:ext cx="548" cy="961"/>
              <a:chOff x="4352" y="1912"/>
              <a:chExt cx="728" cy="1280"/>
            </a:xfrm>
          </p:grpSpPr>
          <p:sp>
            <p:nvSpPr>
              <p:cNvPr id="162827" name="Line 11"/>
              <p:cNvSpPr>
                <a:spLocks noChangeAspect="1" noChangeShapeType="1"/>
              </p:cNvSpPr>
              <p:nvPr/>
            </p:nvSpPr>
            <p:spPr bwMode="auto">
              <a:xfrm>
                <a:off x="4352" y="1912"/>
                <a:ext cx="642"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8" name="Line 12"/>
              <p:cNvSpPr>
                <a:spLocks noChangeAspect="1" noChangeShapeType="1"/>
              </p:cNvSpPr>
              <p:nvPr/>
            </p:nvSpPr>
            <p:spPr bwMode="auto">
              <a:xfrm flipH="1" flipV="1">
                <a:off x="4536" y="2816"/>
                <a:ext cx="546" cy="8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29" name="Line 13"/>
            <p:cNvSpPr>
              <a:spLocks noChangeAspect="1" noChangeShapeType="1"/>
            </p:cNvSpPr>
            <p:nvPr/>
          </p:nvSpPr>
          <p:spPr bwMode="auto">
            <a:xfrm>
              <a:off x="5363" y="3380"/>
              <a:ext cx="0" cy="229"/>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30" name="Rectangle 14"/>
            <p:cNvSpPr>
              <a:spLocks noChangeAspect="1" noChangeArrowheads="1"/>
            </p:cNvSpPr>
            <p:nvPr/>
          </p:nvSpPr>
          <p:spPr bwMode="auto">
            <a:xfrm>
              <a:off x="4557" y="3440"/>
              <a:ext cx="46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60</a:t>
              </a:r>
              <a:r>
                <a:rPr lang="en-US" sz="2400">
                  <a:solidFill>
                    <a:schemeClr val="tx1"/>
                  </a:solidFill>
                  <a:cs typeface="+mn-cs"/>
                </a:rPr>
                <a:t> </a:t>
              </a:r>
              <a:r>
                <a:rPr lang="en-US" baseline="40000">
                  <a:solidFill>
                    <a:schemeClr val="tx1"/>
                  </a:solidFill>
                  <a:cs typeface="+mn-cs"/>
                </a:rPr>
                <a:t>o</a:t>
              </a:r>
            </a:p>
          </p:txBody>
        </p:sp>
      </p:grpSp>
      <p:sp>
        <p:nvSpPr>
          <p:cNvPr id="162831" name="Text Box 15"/>
          <p:cNvSpPr txBox="1">
            <a:spLocks noChangeArrowheads="1"/>
          </p:cNvSpPr>
          <p:nvPr/>
        </p:nvSpPr>
        <p:spPr bwMode="auto">
          <a:xfrm>
            <a:off x="660400" y="215900"/>
            <a:ext cx="74279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smtClean="0">
                <a:cs typeface="+mn-cs"/>
              </a:rPr>
              <a:t>To obtain </a:t>
            </a:r>
            <a:r>
              <a:rPr lang="en-US" sz="2400" dirty="0">
                <a:cs typeface="+mn-cs"/>
              </a:rPr>
              <a:t>Doppler angles of 60</a:t>
            </a:r>
            <a:r>
              <a:rPr lang="en-US" sz="2400" dirty="0">
                <a:cs typeface="Arial" charset="0"/>
              </a:rPr>
              <a:t>º</a:t>
            </a:r>
            <a:r>
              <a:rPr lang="en-US" sz="2400" dirty="0">
                <a:cs typeface="+mn-cs"/>
              </a:rPr>
              <a:t> or </a:t>
            </a:r>
            <a:r>
              <a:rPr lang="en-US" sz="2400" dirty="0" smtClean="0">
                <a:cs typeface="+mn-cs"/>
              </a:rPr>
              <a:t>less, </a:t>
            </a:r>
            <a:r>
              <a:rPr lang="en-US" sz="2400" dirty="0"/>
              <a:t>Steer </a:t>
            </a:r>
            <a:r>
              <a:rPr lang="en-US" sz="2400" dirty="0" smtClean="0"/>
              <a:t>to the side that</a:t>
            </a:r>
            <a:r>
              <a:rPr lang="fr-FR" sz="2400" dirty="0" smtClean="0"/>
              <a:t>’</a:t>
            </a:r>
            <a:r>
              <a:rPr lang="en-US" sz="2400" dirty="0" smtClean="0"/>
              <a:t>s deeper.</a:t>
            </a:r>
            <a:r>
              <a:rPr lang="en-US" sz="2400" dirty="0" smtClean="0">
                <a:cs typeface="+mn-cs"/>
              </a:rPr>
              <a:t>  </a:t>
            </a:r>
            <a:endParaRPr lang="en-US" sz="2400" dirty="0">
              <a:cs typeface="+mn-cs"/>
            </a:endParaRPr>
          </a:p>
        </p:txBody>
      </p:sp>
      <p:grpSp>
        <p:nvGrpSpPr>
          <p:cNvPr id="66563" name="Group 16"/>
          <p:cNvGrpSpPr>
            <a:grpSpLocks/>
          </p:cNvGrpSpPr>
          <p:nvPr/>
        </p:nvGrpSpPr>
        <p:grpSpPr bwMode="auto">
          <a:xfrm>
            <a:off x="673100" y="1011238"/>
            <a:ext cx="2924175" cy="2417762"/>
            <a:chOff x="477" y="637"/>
            <a:chExt cx="2072" cy="1523"/>
          </a:xfrm>
        </p:grpSpPr>
        <p:grpSp>
          <p:nvGrpSpPr>
            <p:cNvPr id="66597" name="Group 17"/>
            <p:cNvGrpSpPr>
              <a:grpSpLocks/>
            </p:cNvGrpSpPr>
            <p:nvPr/>
          </p:nvGrpSpPr>
          <p:grpSpPr bwMode="auto">
            <a:xfrm>
              <a:off x="477" y="637"/>
              <a:ext cx="1543" cy="1523"/>
              <a:chOff x="477" y="637"/>
              <a:chExt cx="1543" cy="1523"/>
            </a:xfrm>
          </p:grpSpPr>
          <p:grpSp>
            <p:nvGrpSpPr>
              <p:cNvPr id="66599" name="Group 18"/>
              <p:cNvGrpSpPr>
                <a:grpSpLocks/>
              </p:cNvGrpSpPr>
              <p:nvPr/>
            </p:nvGrpSpPr>
            <p:grpSpPr bwMode="auto">
              <a:xfrm>
                <a:off x="549" y="637"/>
                <a:ext cx="1471" cy="548"/>
                <a:chOff x="904" y="794"/>
                <a:chExt cx="1307" cy="548"/>
              </a:xfrm>
            </p:grpSpPr>
            <p:sp>
              <p:nvSpPr>
                <p:cNvPr id="162835" name="Rectangle 19"/>
                <p:cNvSpPr>
                  <a:spLocks noChangeAspect="1" noChangeArrowheads="1"/>
                </p:cNvSpPr>
                <p:nvPr/>
              </p:nvSpPr>
              <p:spPr bwMode="auto">
                <a:xfrm>
                  <a:off x="904" y="1061"/>
                  <a:ext cx="1278" cy="263"/>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36" name="Rectangle 20"/>
                <p:cNvSpPr>
                  <a:spLocks noChangeAspect="1" noChangeArrowheads="1"/>
                </p:cNvSpPr>
                <p:nvPr/>
              </p:nvSpPr>
              <p:spPr bwMode="auto">
                <a:xfrm>
                  <a:off x="1114" y="794"/>
                  <a:ext cx="94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steered 20 </a:t>
                  </a:r>
                  <a:r>
                    <a:rPr lang="en-US" sz="1800" b="0" baseline="30000">
                      <a:solidFill>
                        <a:schemeClr val="tx1"/>
                      </a:solidFill>
                      <a:cs typeface="+mn-cs"/>
                    </a:rPr>
                    <a:t>o</a:t>
                  </a:r>
                  <a:r>
                    <a:rPr lang="en-US" sz="2400" b="0">
                      <a:solidFill>
                        <a:schemeClr val="tx1"/>
                      </a:solidFill>
                      <a:cs typeface="+mn-cs"/>
                    </a:rPr>
                    <a:t> </a:t>
                  </a:r>
                </a:p>
              </p:txBody>
            </p:sp>
            <p:sp>
              <p:nvSpPr>
                <p:cNvPr id="162837" name="Rectangle 21"/>
                <p:cNvSpPr>
                  <a:spLocks noChangeAspect="1" noChangeArrowheads="1"/>
                </p:cNvSpPr>
                <p:nvPr/>
              </p:nvSpPr>
              <p:spPr bwMode="auto">
                <a:xfrm>
                  <a:off x="930" y="1113"/>
                  <a:ext cx="1281"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600" name="Group 22"/>
              <p:cNvGrpSpPr>
                <a:grpSpLocks noChangeAspect="1"/>
              </p:cNvGrpSpPr>
              <p:nvPr/>
            </p:nvGrpSpPr>
            <p:grpSpPr bwMode="auto">
              <a:xfrm>
                <a:off x="501" y="1723"/>
                <a:ext cx="1402" cy="395"/>
                <a:chOff x="1032" y="2576"/>
                <a:chExt cx="1872" cy="528"/>
              </a:xfrm>
            </p:grpSpPr>
            <p:sp>
              <p:nvSpPr>
                <p:cNvPr id="162839" name="Line 23"/>
                <p:cNvSpPr>
                  <a:spLocks noChangeAspect="1" noChangeShapeType="1"/>
                </p:cNvSpPr>
                <p:nvPr/>
              </p:nvSpPr>
              <p:spPr bwMode="auto">
                <a:xfrm flipV="1">
                  <a:off x="1030" y="2576"/>
                  <a:ext cx="1874" cy="241"/>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40" name="Line 24"/>
                <p:cNvSpPr>
                  <a:spLocks noChangeAspect="1" noChangeShapeType="1"/>
                </p:cNvSpPr>
                <p:nvPr/>
              </p:nvSpPr>
              <p:spPr bwMode="auto">
                <a:xfrm flipV="1">
                  <a:off x="1030" y="2863"/>
                  <a:ext cx="1874" cy="241"/>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01" name="Group 25"/>
              <p:cNvGrpSpPr>
                <a:grpSpLocks noChangeAspect="1"/>
              </p:cNvGrpSpPr>
              <p:nvPr/>
            </p:nvGrpSpPr>
            <p:grpSpPr bwMode="auto">
              <a:xfrm>
                <a:off x="1005" y="1201"/>
                <a:ext cx="533" cy="959"/>
                <a:chOff x="1410" y="2265"/>
                <a:chExt cx="633" cy="1280"/>
              </a:xfrm>
            </p:grpSpPr>
            <p:sp>
              <p:nvSpPr>
                <p:cNvPr id="162842" name="Line 26"/>
                <p:cNvSpPr>
                  <a:spLocks noChangeAspect="1" noChangeShapeType="1"/>
                </p:cNvSpPr>
                <p:nvPr/>
              </p:nvSpPr>
              <p:spPr bwMode="auto">
                <a:xfrm>
                  <a:off x="1408" y="2265"/>
                  <a:ext cx="597"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43" name="Line 27"/>
                <p:cNvSpPr>
                  <a:spLocks noChangeAspect="1" noChangeShapeType="1"/>
                </p:cNvSpPr>
                <p:nvPr/>
              </p:nvSpPr>
              <p:spPr bwMode="auto">
                <a:xfrm flipV="1">
                  <a:off x="1615" y="3169"/>
                  <a:ext cx="426" cy="8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44" name="Rectangle 28"/>
              <p:cNvSpPr>
                <a:spLocks noChangeAspect="1" noChangeArrowheads="1"/>
              </p:cNvSpPr>
              <p:nvPr/>
            </p:nvSpPr>
            <p:spPr bwMode="auto">
              <a:xfrm>
                <a:off x="879" y="1568"/>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80</a:t>
                </a:r>
                <a:r>
                  <a:rPr lang="en-US" sz="2400">
                    <a:solidFill>
                      <a:schemeClr val="tx1"/>
                    </a:solidFill>
                    <a:cs typeface="+mn-cs"/>
                  </a:rPr>
                  <a:t> </a:t>
                </a:r>
                <a:r>
                  <a:rPr lang="en-US" baseline="40000">
                    <a:solidFill>
                      <a:schemeClr val="tx1"/>
                    </a:solidFill>
                    <a:cs typeface="+mn-cs"/>
                  </a:rPr>
                  <a:t>o</a:t>
                </a:r>
              </a:p>
            </p:txBody>
          </p:sp>
          <p:sp>
            <p:nvSpPr>
              <p:cNvPr id="162845" name="Line 29"/>
              <p:cNvSpPr>
                <a:spLocks noChangeAspect="1" noChangeShapeType="1"/>
              </p:cNvSpPr>
              <p:nvPr/>
            </p:nvSpPr>
            <p:spPr bwMode="auto">
              <a:xfrm>
                <a:off x="477" y="1525"/>
                <a:ext cx="0" cy="227"/>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46" name="Text Box 30"/>
            <p:cNvSpPr txBox="1">
              <a:spLocks noChangeArrowheads="1"/>
            </p:cNvSpPr>
            <p:nvPr/>
          </p:nvSpPr>
          <p:spPr bwMode="auto">
            <a:xfrm>
              <a:off x="1879" y="1380"/>
              <a:ext cx="6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Bad !</a:t>
              </a:r>
              <a:endParaRPr lang="en-US">
                <a:cs typeface="+mn-cs"/>
              </a:endParaRPr>
            </a:p>
          </p:txBody>
        </p:sp>
      </p:grpSp>
      <p:grpSp>
        <p:nvGrpSpPr>
          <p:cNvPr id="66564" name="Group 31"/>
          <p:cNvGrpSpPr>
            <a:grpSpLocks/>
          </p:cNvGrpSpPr>
          <p:nvPr/>
        </p:nvGrpSpPr>
        <p:grpSpPr bwMode="auto">
          <a:xfrm>
            <a:off x="5588000" y="1027113"/>
            <a:ext cx="3236913" cy="2401887"/>
            <a:chOff x="3960" y="647"/>
            <a:chExt cx="2292" cy="1513"/>
          </a:xfrm>
        </p:grpSpPr>
        <p:grpSp>
          <p:nvGrpSpPr>
            <p:cNvPr id="66583" name="Group 32"/>
            <p:cNvGrpSpPr>
              <a:grpSpLocks/>
            </p:cNvGrpSpPr>
            <p:nvPr/>
          </p:nvGrpSpPr>
          <p:grpSpPr bwMode="auto">
            <a:xfrm>
              <a:off x="3960" y="647"/>
              <a:ext cx="1541" cy="1513"/>
              <a:chOff x="3960" y="647"/>
              <a:chExt cx="1541" cy="1513"/>
            </a:xfrm>
          </p:grpSpPr>
          <p:grpSp>
            <p:nvGrpSpPr>
              <p:cNvPr id="66585" name="Group 33"/>
              <p:cNvGrpSpPr>
                <a:grpSpLocks/>
              </p:cNvGrpSpPr>
              <p:nvPr/>
            </p:nvGrpSpPr>
            <p:grpSpPr bwMode="auto">
              <a:xfrm>
                <a:off x="4031" y="647"/>
                <a:ext cx="1470" cy="563"/>
                <a:chOff x="3223" y="847"/>
                <a:chExt cx="1307" cy="563"/>
              </a:xfrm>
            </p:grpSpPr>
            <p:sp>
              <p:nvSpPr>
                <p:cNvPr id="162850" name="Rectangle 34"/>
                <p:cNvSpPr>
                  <a:spLocks noChangeArrowheads="1"/>
                </p:cNvSpPr>
                <p:nvPr/>
              </p:nvSpPr>
              <p:spPr bwMode="auto">
                <a:xfrm>
                  <a:off x="3223" y="1128"/>
                  <a:ext cx="1270" cy="262"/>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1" name="Rectangle 35"/>
                <p:cNvSpPr>
                  <a:spLocks noChangeArrowheads="1"/>
                </p:cNvSpPr>
                <p:nvPr/>
              </p:nvSpPr>
              <p:spPr bwMode="auto">
                <a:xfrm>
                  <a:off x="3439" y="847"/>
                  <a:ext cx="94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steered 20 </a:t>
                  </a:r>
                  <a:r>
                    <a:rPr lang="en-US" sz="1800" b="0" baseline="30000">
                      <a:solidFill>
                        <a:schemeClr val="tx1"/>
                      </a:solidFill>
                      <a:cs typeface="+mn-cs"/>
                    </a:rPr>
                    <a:t>o</a:t>
                  </a:r>
                  <a:r>
                    <a:rPr lang="en-US" sz="2400" b="0">
                      <a:solidFill>
                        <a:schemeClr val="tx1"/>
                      </a:solidFill>
                      <a:cs typeface="+mn-cs"/>
                    </a:rPr>
                    <a:t> </a:t>
                  </a:r>
                </a:p>
              </p:txBody>
            </p:sp>
            <p:sp>
              <p:nvSpPr>
                <p:cNvPr id="162852" name="Rectangle 36"/>
                <p:cNvSpPr>
                  <a:spLocks noChangeArrowheads="1"/>
                </p:cNvSpPr>
                <p:nvPr/>
              </p:nvSpPr>
              <p:spPr bwMode="auto">
                <a:xfrm>
                  <a:off x="3249" y="1181"/>
                  <a:ext cx="1281"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586" name="Group 37"/>
              <p:cNvGrpSpPr>
                <a:grpSpLocks/>
              </p:cNvGrpSpPr>
              <p:nvPr/>
            </p:nvGrpSpPr>
            <p:grpSpPr bwMode="auto">
              <a:xfrm>
                <a:off x="3984" y="1726"/>
                <a:ext cx="1392" cy="392"/>
                <a:chOff x="1032" y="2576"/>
                <a:chExt cx="1872" cy="528"/>
              </a:xfrm>
            </p:grpSpPr>
            <p:sp>
              <p:nvSpPr>
                <p:cNvPr id="162854" name="Line 38"/>
                <p:cNvSpPr>
                  <a:spLocks noChangeShapeType="1"/>
                </p:cNvSpPr>
                <p:nvPr/>
              </p:nvSpPr>
              <p:spPr bwMode="auto">
                <a:xfrm flipV="1">
                  <a:off x="1030" y="2576"/>
                  <a:ext cx="187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5" name="Line 39"/>
                <p:cNvSpPr>
                  <a:spLocks noChangeShapeType="1"/>
                </p:cNvSpPr>
                <p:nvPr/>
              </p:nvSpPr>
              <p:spPr bwMode="auto">
                <a:xfrm flipV="1">
                  <a:off x="1030" y="2864"/>
                  <a:ext cx="187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87" name="Group 40"/>
              <p:cNvGrpSpPr>
                <a:grpSpLocks/>
              </p:cNvGrpSpPr>
              <p:nvPr/>
            </p:nvGrpSpPr>
            <p:grpSpPr bwMode="auto">
              <a:xfrm>
                <a:off x="4484" y="1208"/>
                <a:ext cx="530" cy="952"/>
                <a:chOff x="3826" y="2193"/>
                <a:chExt cx="633" cy="1280"/>
              </a:xfrm>
            </p:grpSpPr>
            <p:sp>
              <p:nvSpPr>
                <p:cNvPr id="162857" name="Line 41"/>
                <p:cNvSpPr>
                  <a:spLocks noChangeShapeType="1"/>
                </p:cNvSpPr>
                <p:nvPr/>
              </p:nvSpPr>
              <p:spPr bwMode="auto">
                <a:xfrm flipH="1">
                  <a:off x="3862" y="2193"/>
                  <a:ext cx="597"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8" name="Line 42"/>
                <p:cNvSpPr>
                  <a:spLocks noChangeShapeType="1"/>
                </p:cNvSpPr>
                <p:nvPr/>
              </p:nvSpPr>
              <p:spPr bwMode="auto">
                <a:xfrm flipV="1">
                  <a:off x="3826" y="3097"/>
                  <a:ext cx="427" cy="82"/>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59" name="Rectangle 43"/>
              <p:cNvSpPr>
                <a:spLocks noChangeArrowheads="1"/>
              </p:cNvSpPr>
              <p:nvPr/>
            </p:nvSpPr>
            <p:spPr bwMode="auto">
              <a:xfrm>
                <a:off x="4813" y="1556"/>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60</a:t>
                </a:r>
                <a:r>
                  <a:rPr lang="en-US" sz="2400">
                    <a:solidFill>
                      <a:schemeClr val="tx1"/>
                    </a:solidFill>
                    <a:cs typeface="+mn-cs"/>
                  </a:rPr>
                  <a:t> </a:t>
                </a:r>
                <a:r>
                  <a:rPr lang="en-US" baseline="40000">
                    <a:solidFill>
                      <a:schemeClr val="tx1"/>
                    </a:solidFill>
                    <a:cs typeface="+mn-cs"/>
                  </a:rPr>
                  <a:t>o</a:t>
                </a:r>
              </a:p>
            </p:txBody>
          </p:sp>
          <p:sp>
            <p:nvSpPr>
              <p:cNvPr id="162860" name="Line 44"/>
              <p:cNvSpPr>
                <a:spLocks noChangeShapeType="1"/>
              </p:cNvSpPr>
              <p:nvPr/>
            </p:nvSpPr>
            <p:spPr bwMode="auto">
              <a:xfrm>
                <a:off x="3960" y="1529"/>
                <a:ext cx="0" cy="226"/>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61" name="Text Box 45"/>
            <p:cNvSpPr txBox="1">
              <a:spLocks noChangeArrowheads="1"/>
            </p:cNvSpPr>
            <p:nvPr/>
          </p:nvSpPr>
          <p:spPr bwMode="auto">
            <a:xfrm>
              <a:off x="5487" y="1401"/>
              <a:ext cx="7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Good!</a:t>
              </a:r>
            </a:p>
          </p:txBody>
        </p:sp>
      </p:grpSp>
      <p:sp>
        <p:nvSpPr>
          <p:cNvPr id="162862" name="Text Box 46"/>
          <p:cNvSpPr txBox="1">
            <a:spLocks noChangeArrowheads="1"/>
          </p:cNvSpPr>
          <p:nvPr/>
        </p:nvSpPr>
        <p:spPr bwMode="auto">
          <a:xfrm>
            <a:off x="7273925" y="4865688"/>
            <a:ext cx="1081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Good!</a:t>
            </a:r>
            <a:endParaRPr lang="en-US">
              <a:cs typeface="+mn-cs"/>
            </a:endParaRPr>
          </a:p>
        </p:txBody>
      </p:sp>
      <p:grpSp>
        <p:nvGrpSpPr>
          <p:cNvPr id="66566" name="Group 47"/>
          <p:cNvGrpSpPr>
            <a:grpSpLocks/>
          </p:cNvGrpSpPr>
          <p:nvPr/>
        </p:nvGrpSpPr>
        <p:grpSpPr bwMode="auto">
          <a:xfrm>
            <a:off x="555625" y="3948113"/>
            <a:ext cx="2403475" cy="2466975"/>
            <a:chOff x="394" y="2487"/>
            <a:chExt cx="1703" cy="1554"/>
          </a:xfrm>
        </p:grpSpPr>
        <p:grpSp>
          <p:nvGrpSpPr>
            <p:cNvPr id="66569" name="Group 48"/>
            <p:cNvGrpSpPr>
              <a:grpSpLocks/>
            </p:cNvGrpSpPr>
            <p:nvPr/>
          </p:nvGrpSpPr>
          <p:grpSpPr bwMode="auto">
            <a:xfrm>
              <a:off x="531" y="2487"/>
              <a:ext cx="1566" cy="1554"/>
              <a:chOff x="531" y="2487"/>
              <a:chExt cx="1566" cy="1554"/>
            </a:xfrm>
          </p:grpSpPr>
          <p:grpSp>
            <p:nvGrpSpPr>
              <p:cNvPr id="66571" name="Group 49"/>
              <p:cNvGrpSpPr>
                <a:grpSpLocks noChangeAspect="1"/>
              </p:cNvGrpSpPr>
              <p:nvPr/>
            </p:nvGrpSpPr>
            <p:grpSpPr bwMode="auto">
              <a:xfrm>
                <a:off x="531" y="3579"/>
                <a:ext cx="1454" cy="396"/>
                <a:chOff x="3432" y="2576"/>
                <a:chExt cx="1936" cy="528"/>
              </a:xfrm>
            </p:grpSpPr>
            <p:sp>
              <p:nvSpPr>
                <p:cNvPr id="162866" name="Line 50"/>
                <p:cNvSpPr>
                  <a:spLocks noChangeAspect="1" noChangeShapeType="1"/>
                </p:cNvSpPr>
                <p:nvPr/>
              </p:nvSpPr>
              <p:spPr bwMode="auto">
                <a:xfrm flipH="1" flipV="1">
                  <a:off x="3432" y="2576"/>
                  <a:ext cx="1934"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67" name="Line 51"/>
                <p:cNvSpPr>
                  <a:spLocks noChangeAspect="1" noChangeShapeType="1"/>
                </p:cNvSpPr>
                <p:nvPr/>
              </p:nvSpPr>
              <p:spPr bwMode="auto">
                <a:xfrm flipH="1" flipV="1">
                  <a:off x="3432" y="2864"/>
                  <a:ext cx="1934"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72" name="Group 52"/>
              <p:cNvGrpSpPr>
                <a:grpSpLocks/>
              </p:cNvGrpSpPr>
              <p:nvPr/>
            </p:nvGrpSpPr>
            <p:grpSpPr bwMode="auto">
              <a:xfrm>
                <a:off x="558" y="2487"/>
                <a:ext cx="1472" cy="557"/>
                <a:chOff x="3160" y="2535"/>
                <a:chExt cx="1308" cy="557"/>
              </a:xfrm>
            </p:grpSpPr>
            <p:sp>
              <p:nvSpPr>
                <p:cNvPr id="162869" name="Rectangle 53"/>
                <p:cNvSpPr>
                  <a:spLocks noChangeAspect="1" noChangeArrowheads="1"/>
                </p:cNvSpPr>
                <p:nvPr/>
              </p:nvSpPr>
              <p:spPr bwMode="auto">
                <a:xfrm>
                  <a:off x="3160" y="2810"/>
                  <a:ext cx="1277" cy="264"/>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0" name="Rectangle 54"/>
                <p:cNvSpPr>
                  <a:spLocks noChangeAspect="1" noChangeArrowheads="1"/>
                </p:cNvSpPr>
                <p:nvPr/>
              </p:nvSpPr>
              <p:spPr bwMode="auto">
                <a:xfrm>
                  <a:off x="3362" y="2535"/>
                  <a:ext cx="1026"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a:solidFill>
                        <a:schemeClr val="tx1"/>
                      </a:solidFill>
                      <a:cs typeface="+mn-cs"/>
                    </a:rPr>
                    <a:t>steered 20 </a:t>
                  </a:r>
                  <a:r>
                    <a:rPr lang="en-US" b="0" baseline="30000">
                      <a:solidFill>
                        <a:schemeClr val="tx1"/>
                      </a:solidFill>
                      <a:cs typeface="+mn-cs"/>
                    </a:rPr>
                    <a:t>o</a:t>
                  </a:r>
                  <a:r>
                    <a:rPr lang="en-US" sz="2400" b="0">
                      <a:solidFill>
                        <a:schemeClr val="tx1"/>
                      </a:solidFill>
                      <a:cs typeface="+mn-cs"/>
                    </a:rPr>
                    <a:t> </a:t>
                  </a:r>
                </a:p>
              </p:txBody>
            </p:sp>
            <p:sp>
              <p:nvSpPr>
                <p:cNvPr id="162871" name="Rectangle 55"/>
                <p:cNvSpPr>
                  <a:spLocks noChangeAspect="1" noChangeArrowheads="1"/>
                </p:cNvSpPr>
                <p:nvPr/>
              </p:nvSpPr>
              <p:spPr bwMode="auto">
                <a:xfrm>
                  <a:off x="3186" y="2863"/>
                  <a:ext cx="1279"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573" name="Group 56"/>
              <p:cNvGrpSpPr>
                <a:grpSpLocks/>
              </p:cNvGrpSpPr>
              <p:nvPr/>
            </p:nvGrpSpPr>
            <p:grpSpPr bwMode="auto">
              <a:xfrm>
                <a:off x="1152" y="3080"/>
                <a:ext cx="551" cy="961"/>
                <a:chOff x="1336" y="3144"/>
                <a:chExt cx="489" cy="961"/>
              </a:xfrm>
            </p:grpSpPr>
            <p:sp>
              <p:nvSpPr>
                <p:cNvPr id="162873" name="Line 57"/>
                <p:cNvSpPr>
                  <a:spLocks noChangeAspect="1" noChangeShapeType="1"/>
                </p:cNvSpPr>
                <p:nvPr/>
              </p:nvSpPr>
              <p:spPr bwMode="auto">
                <a:xfrm flipH="1">
                  <a:off x="1397" y="3144"/>
                  <a:ext cx="428" cy="961"/>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4" name="Line 58"/>
                <p:cNvSpPr>
                  <a:spLocks noChangeAspect="1" noChangeShapeType="1"/>
                </p:cNvSpPr>
                <p:nvPr/>
              </p:nvSpPr>
              <p:spPr bwMode="auto">
                <a:xfrm flipH="1" flipV="1">
                  <a:off x="1336" y="3815"/>
                  <a:ext cx="364" cy="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75" name="Line 59"/>
              <p:cNvSpPr>
                <a:spLocks noChangeAspect="1" noChangeShapeType="1"/>
              </p:cNvSpPr>
              <p:nvPr/>
            </p:nvSpPr>
            <p:spPr bwMode="auto">
              <a:xfrm>
                <a:off x="2097" y="3476"/>
                <a:ext cx="0" cy="229"/>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6" name="Rectangle 60"/>
              <p:cNvSpPr>
                <a:spLocks noChangeAspect="1" noChangeArrowheads="1"/>
              </p:cNvSpPr>
              <p:nvPr/>
            </p:nvSpPr>
            <p:spPr bwMode="auto">
              <a:xfrm>
                <a:off x="1415" y="3456"/>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80</a:t>
                </a:r>
                <a:r>
                  <a:rPr lang="en-US" sz="2400">
                    <a:solidFill>
                      <a:schemeClr val="tx1"/>
                    </a:solidFill>
                    <a:cs typeface="+mn-cs"/>
                  </a:rPr>
                  <a:t> </a:t>
                </a:r>
                <a:r>
                  <a:rPr lang="en-US" baseline="40000">
                    <a:solidFill>
                      <a:schemeClr val="tx1"/>
                    </a:solidFill>
                    <a:cs typeface="+mn-cs"/>
                  </a:rPr>
                  <a:t>o</a:t>
                </a:r>
              </a:p>
            </p:txBody>
          </p:sp>
        </p:grpSp>
        <p:sp>
          <p:nvSpPr>
            <p:cNvPr id="162877" name="Text Box 61"/>
            <p:cNvSpPr txBox="1">
              <a:spLocks noChangeArrowheads="1"/>
            </p:cNvSpPr>
            <p:nvPr/>
          </p:nvSpPr>
          <p:spPr bwMode="auto">
            <a:xfrm>
              <a:off x="394" y="3065"/>
              <a:ext cx="6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Bad !</a:t>
              </a:r>
              <a:endParaRPr lang="en-US">
                <a:cs typeface="+mn-cs"/>
              </a:endParaRPr>
            </a:p>
          </p:txBody>
        </p:sp>
      </p:grpSp>
      <p:sp>
        <p:nvSpPr>
          <p:cNvPr id="162878" name="AutoShape 62"/>
          <p:cNvSpPr>
            <a:spLocks noChangeArrowheads="1"/>
          </p:cNvSpPr>
          <p:nvPr/>
        </p:nvSpPr>
        <p:spPr bwMode="auto">
          <a:xfrm>
            <a:off x="3987800" y="2311400"/>
            <a:ext cx="990600" cy="469900"/>
          </a:xfrm>
          <a:prstGeom prst="rightArrow">
            <a:avLst>
              <a:gd name="adj1" fmla="val 50000"/>
              <a:gd name="adj2" fmla="val 52703"/>
            </a:avLst>
          </a:prstGeom>
          <a:solidFill>
            <a:schemeClr val="tx2"/>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9" name="AutoShape 63"/>
          <p:cNvSpPr>
            <a:spLocks noChangeArrowheads="1"/>
          </p:cNvSpPr>
          <p:nvPr/>
        </p:nvSpPr>
        <p:spPr bwMode="auto">
          <a:xfrm>
            <a:off x="4025900" y="4406900"/>
            <a:ext cx="990600" cy="469900"/>
          </a:xfrm>
          <a:prstGeom prst="rightArrow">
            <a:avLst>
              <a:gd name="adj1" fmla="val 50000"/>
              <a:gd name="adj2" fmla="val 52703"/>
            </a:avLst>
          </a:prstGeom>
          <a:solidFill>
            <a:schemeClr val="tx2"/>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61672192"/>
      </p:ext>
    </p:extLst>
  </p:cSld>
  <p:clrMapOvr>
    <a:masterClrMapping/>
  </p:clrMapOvr>
  <mc:AlternateContent xmlns:mc="http://schemas.openxmlformats.org/markup-compatibility/2006" xmlns:p14="http://schemas.microsoft.com/office/powerpoint/2010/main">
    <mc:Choice Requires="p14">
      <p:transition p14:dur="0" advTm="21593"/>
    </mc:Choice>
    <mc:Fallback xmlns="">
      <p:transition xmlns:p14="http://schemas.microsoft.com/office/powerpoint/2010/main" advTm="21593"/>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876300"/>
            <a:ext cx="7772400" cy="1143000"/>
          </a:xfrm>
        </p:spPr>
        <p:txBody>
          <a:bodyPr/>
          <a:lstStyle/>
          <a:p>
            <a:r>
              <a:rPr lang="en-US" dirty="0" smtClean="0"/>
              <a:t>Doppler angle cursor must be aligned to the axis of flow</a:t>
            </a:r>
            <a:endParaRPr lang="en-US"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800" y="3073400"/>
            <a:ext cx="8128000" cy="2032000"/>
          </a:xfrm>
          <a:prstGeom prst="rect">
            <a:avLst/>
          </a:prstGeom>
        </p:spPr>
      </p:pic>
    </p:spTree>
    <p:extLst>
      <p:ext uri="{BB962C8B-B14F-4D97-AF65-F5344CB8AC3E}">
        <p14:creationId xmlns:p14="http://schemas.microsoft.com/office/powerpoint/2010/main" val="3387645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241300" y="698500"/>
            <a:ext cx="8537575" cy="1143000"/>
          </a:xfrm>
        </p:spPr>
        <p:txBody>
          <a:bodyPr/>
          <a:lstStyle/>
          <a:p>
            <a:pPr>
              <a:defRPr/>
            </a:pPr>
            <a:r>
              <a:rPr lang="ja-JP" altLang="en-US" sz="3200" dirty="0" smtClean="0">
                <a:latin typeface="Arial"/>
                <a:cs typeface="+mj-cs"/>
              </a:rPr>
              <a:t>“</a:t>
            </a:r>
            <a:r>
              <a:rPr lang="en-US" sz="3200" dirty="0" smtClean="0">
                <a:cs typeface="+mj-cs"/>
              </a:rPr>
              <a:t>Heel &amp; toe</a:t>
            </a:r>
            <a:r>
              <a:rPr lang="ja-JP" altLang="en-US" sz="3200" dirty="0" smtClean="0">
                <a:latin typeface="Arial"/>
                <a:cs typeface="+mj-cs"/>
              </a:rPr>
              <a:t>”</a:t>
            </a:r>
            <a:r>
              <a:rPr lang="en-US" sz="3200" dirty="0" smtClean="0">
                <a:cs typeface="+mj-cs"/>
              </a:rPr>
              <a:t> transducer adjustment to decrease Doppler angle to flow</a:t>
            </a:r>
          </a:p>
        </p:txBody>
      </p:sp>
      <p:pic>
        <p:nvPicPr>
          <p:cNvPr id="525316"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388" y="2408238"/>
            <a:ext cx="8810625"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6002178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a:xfrm>
            <a:off x="1439863" y="571500"/>
            <a:ext cx="6365875" cy="1143000"/>
          </a:xfrm>
        </p:spPr>
        <p:txBody>
          <a:bodyPr/>
          <a:lstStyle/>
          <a:p>
            <a:r>
              <a:rPr lang="ja-JP" altLang="en-US" sz="4000" dirty="0"/>
              <a:t>“</a:t>
            </a:r>
            <a:r>
              <a:rPr lang="en-US" sz="4000" dirty="0"/>
              <a:t>Heel &amp; Toe</a:t>
            </a:r>
            <a:r>
              <a:rPr lang="ja-JP" altLang="en-US" sz="4000" dirty="0"/>
              <a:t>”</a:t>
            </a:r>
            <a:r>
              <a:rPr lang="en-US" sz="4000" dirty="0"/>
              <a:t> to Improve Doppler Angle</a:t>
            </a:r>
          </a:p>
        </p:txBody>
      </p:sp>
      <p:pic>
        <p:nvPicPr>
          <p:cNvPr id="658435" name="Picture 3" descr="L:\Transducer HT composite-13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4000" y="2033588"/>
            <a:ext cx="8604250" cy="343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2211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41300" y="1816100"/>
            <a:ext cx="4178808" cy="3209544"/>
          </a:xfrm>
          <a:prstGeom prst="rect">
            <a:avLst/>
          </a:prstGeom>
        </p:spPr>
      </p:pic>
      <p:sp>
        <p:nvSpPr>
          <p:cNvPr id="179202" name="Rectangle 2"/>
          <p:cNvSpPr>
            <a:spLocks noGrp="1" noChangeArrowheads="1"/>
          </p:cNvSpPr>
          <p:nvPr>
            <p:ph type="title"/>
          </p:nvPr>
        </p:nvSpPr>
        <p:spPr>
          <a:xfrm>
            <a:off x="1325563" y="330200"/>
            <a:ext cx="7115175" cy="1143000"/>
          </a:xfrm>
        </p:spPr>
        <p:txBody>
          <a:bodyPr/>
          <a:lstStyle/>
          <a:p>
            <a:pPr>
              <a:defRPr/>
            </a:pPr>
            <a:r>
              <a:rPr lang="en-US" sz="3600" dirty="0" smtClean="0">
                <a:cs typeface="+mj-cs"/>
              </a:rPr>
              <a:t>Popliteal Artery </a:t>
            </a:r>
            <a:r>
              <a:rPr lang="en-US" sz="3600" dirty="0">
                <a:cs typeface="+mj-cs"/>
              </a:rPr>
              <a:t>S</a:t>
            </a:r>
            <a:r>
              <a:rPr lang="en-US" sz="3600" dirty="0" smtClean="0">
                <a:cs typeface="+mj-cs"/>
              </a:rPr>
              <a:t>teering </a:t>
            </a:r>
            <a:r>
              <a:rPr lang="en-US" sz="3600" dirty="0">
                <a:cs typeface="+mj-cs"/>
              </a:rPr>
              <a:t>D</a:t>
            </a:r>
            <a:r>
              <a:rPr lang="en-US" sz="3600" dirty="0" smtClean="0">
                <a:cs typeface="+mj-cs"/>
              </a:rPr>
              <a:t>emo</a:t>
            </a:r>
          </a:p>
        </p:txBody>
      </p:sp>
      <p:pic>
        <p:nvPicPr>
          <p:cNvPr id="74755" name="Picture 4" descr="Pop-spec-6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72000" y="1824038"/>
            <a:ext cx="4179888" cy="320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6" name="Oval 6"/>
          <p:cNvSpPr>
            <a:spLocks noChangeArrowheads="1"/>
          </p:cNvSpPr>
          <p:nvPr/>
        </p:nvSpPr>
        <p:spPr bwMode="auto">
          <a:xfrm>
            <a:off x="7856538" y="31115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8" name="Text Box 8"/>
          <p:cNvSpPr txBox="1">
            <a:spLocks noChangeArrowheads="1"/>
          </p:cNvSpPr>
          <p:nvPr/>
        </p:nvSpPr>
        <p:spPr bwMode="auto">
          <a:xfrm>
            <a:off x="75914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9" name="Line 9"/>
          <p:cNvSpPr>
            <a:spLocks noChangeShapeType="1"/>
          </p:cNvSpPr>
          <p:nvPr/>
        </p:nvSpPr>
        <p:spPr bwMode="auto">
          <a:xfrm>
            <a:off x="1905000" y="1930400"/>
            <a:ext cx="520700" cy="13716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10" name="Line 10"/>
          <p:cNvSpPr>
            <a:spLocks noChangeShapeType="1"/>
          </p:cNvSpPr>
          <p:nvPr/>
        </p:nvSpPr>
        <p:spPr bwMode="auto">
          <a:xfrm flipH="1">
            <a:off x="6464300" y="1841500"/>
            <a:ext cx="355600" cy="15875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 name="TextBox 2"/>
          <p:cNvSpPr txBox="1"/>
          <p:nvPr/>
        </p:nvSpPr>
        <p:spPr>
          <a:xfrm>
            <a:off x="596900" y="5143500"/>
            <a:ext cx="3109495" cy="523220"/>
          </a:xfrm>
          <a:prstGeom prst="rect">
            <a:avLst/>
          </a:prstGeom>
          <a:noFill/>
        </p:spPr>
        <p:txBody>
          <a:bodyPr wrap="none" rtlCol="0">
            <a:spAutoFit/>
          </a:bodyPr>
          <a:lstStyle/>
          <a:p>
            <a:r>
              <a:rPr lang="en-US" sz="2800" dirty="0" smtClean="0"/>
              <a:t>Bad steering- 90º</a:t>
            </a:r>
            <a:endParaRPr lang="en-US" sz="2800" dirty="0"/>
          </a:p>
        </p:txBody>
      </p:sp>
      <p:sp>
        <p:nvSpPr>
          <p:cNvPr id="4" name="TextBox 3"/>
          <p:cNvSpPr txBox="1"/>
          <p:nvPr/>
        </p:nvSpPr>
        <p:spPr>
          <a:xfrm>
            <a:off x="5410200" y="5143500"/>
            <a:ext cx="2618575" cy="523220"/>
          </a:xfrm>
          <a:prstGeom prst="rect">
            <a:avLst/>
          </a:prstGeom>
          <a:noFill/>
        </p:spPr>
        <p:txBody>
          <a:bodyPr wrap="none" rtlCol="0">
            <a:spAutoFit/>
          </a:bodyPr>
          <a:lstStyle/>
          <a:p>
            <a:r>
              <a:rPr lang="en-US" sz="2800" dirty="0" smtClean="0"/>
              <a:t>Good steering</a:t>
            </a:r>
            <a:endParaRPr lang="en-US" sz="2800" dirty="0"/>
          </a:p>
        </p:txBody>
      </p:sp>
    </p:spTree>
    <p:extLst>
      <p:ext uri="{BB962C8B-B14F-4D97-AF65-F5344CB8AC3E}">
        <p14:creationId xmlns:p14="http://schemas.microsoft.com/office/powerpoint/2010/main" val="12704128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1325563" y="330200"/>
            <a:ext cx="7115175" cy="1143000"/>
          </a:xfrm>
        </p:spPr>
        <p:txBody>
          <a:bodyPr/>
          <a:lstStyle/>
          <a:p>
            <a:pPr>
              <a:defRPr/>
            </a:pPr>
            <a:r>
              <a:rPr lang="en-US" sz="4000" dirty="0" smtClean="0">
                <a:cs typeface="+mj-cs"/>
              </a:rPr>
              <a:t>Both </a:t>
            </a:r>
            <a:r>
              <a:rPr lang="en-US" sz="4000" dirty="0" smtClean="0">
                <a:latin typeface="Arial"/>
                <a:cs typeface="+mj-cs"/>
              </a:rPr>
              <a:t>“</a:t>
            </a:r>
            <a:r>
              <a:rPr lang="en-US" sz="4000" dirty="0">
                <a:cs typeface="+mj-cs"/>
              </a:rPr>
              <a:t>R</a:t>
            </a:r>
            <a:r>
              <a:rPr lang="en-US" sz="4000" dirty="0" smtClean="0">
                <a:cs typeface="+mj-cs"/>
              </a:rPr>
              <a:t>ead</a:t>
            </a:r>
            <a:r>
              <a:rPr lang="en-US" sz="4000" dirty="0" smtClean="0">
                <a:latin typeface="Arial"/>
                <a:cs typeface="+mj-cs"/>
              </a:rPr>
              <a:t>”</a:t>
            </a:r>
            <a:r>
              <a:rPr lang="en-US" sz="4000" dirty="0" smtClean="0">
                <a:cs typeface="+mj-cs"/>
              </a:rPr>
              <a:t> 60 Degrees!</a:t>
            </a:r>
          </a:p>
        </p:txBody>
      </p:sp>
      <p:pic>
        <p:nvPicPr>
          <p:cNvPr id="74754" name="Picture 3" descr="Pop-spec-incorrect-6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3838" y="1827213"/>
            <a:ext cx="4170362" cy="320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 descr="Pop-spec-6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72000" y="1824038"/>
            <a:ext cx="4179888" cy="320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5" name="Oval 5"/>
          <p:cNvSpPr>
            <a:spLocks noChangeArrowheads="1"/>
          </p:cNvSpPr>
          <p:nvPr/>
        </p:nvSpPr>
        <p:spPr bwMode="auto">
          <a:xfrm>
            <a:off x="3556000" y="30607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6" name="Oval 6"/>
          <p:cNvSpPr>
            <a:spLocks noChangeArrowheads="1"/>
          </p:cNvSpPr>
          <p:nvPr/>
        </p:nvSpPr>
        <p:spPr bwMode="auto">
          <a:xfrm>
            <a:off x="7856538" y="31115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7" name="Text Box 7"/>
          <p:cNvSpPr txBox="1">
            <a:spLocks noChangeArrowheads="1"/>
          </p:cNvSpPr>
          <p:nvPr/>
        </p:nvSpPr>
        <p:spPr bwMode="auto">
          <a:xfrm>
            <a:off x="31210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8" name="Text Box 8"/>
          <p:cNvSpPr txBox="1">
            <a:spLocks noChangeArrowheads="1"/>
          </p:cNvSpPr>
          <p:nvPr/>
        </p:nvSpPr>
        <p:spPr bwMode="auto">
          <a:xfrm>
            <a:off x="75914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9" name="Line 9"/>
          <p:cNvSpPr>
            <a:spLocks noChangeShapeType="1"/>
          </p:cNvSpPr>
          <p:nvPr/>
        </p:nvSpPr>
        <p:spPr bwMode="auto">
          <a:xfrm>
            <a:off x="1866900" y="1892300"/>
            <a:ext cx="520700" cy="13716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10" name="Line 10"/>
          <p:cNvSpPr>
            <a:spLocks noChangeShapeType="1"/>
          </p:cNvSpPr>
          <p:nvPr/>
        </p:nvSpPr>
        <p:spPr bwMode="auto">
          <a:xfrm flipH="1">
            <a:off x="6464300" y="1841500"/>
            <a:ext cx="355600" cy="15875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 name="TextBox 1"/>
          <p:cNvSpPr txBox="1"/>
          <p:nvPr/>
        </p:nvSpPr>
        <p:spPr>
          <a:xfrm>
            <a:off x="787400" y="5032375"/>
            <a:ext cx="2980954" cy="830997"/>
          </a:xfrm>
          <a:prstGeom prst="rect">
            <a:avLst/>
          </a:prstGeom>
          <a:noFill/>
        </p:spPr>
        <p:txBody>
          <a:bodyPr wrap="none" rtlCol="0">
            <a:spAutoFit/>
          </a:bodyPr>
          <a:lstStyle/>
          <a:p>
            <a:r>
              <a:rPr lang="en-US" b="1" dirty="0" smtClean="0"/>
              <a:t>Bad steering and bad</a:t>
            </a:r>
          </a:p>
          <a:p>
            <a:r>
              <a:rPr lang="en-US" b="1" dirty="0"/>
              <a:t>a</a:t>
            </a:r>
            <a:r>
              <a:rPr lang="en-US" b="1" dirty="0" smtClean="0"/>
              <a:t>ngle alignment!</a:t>
            </a:r>
            <a:endParaRPr lang="en-US" b="1" dirty="0"/>
          </a:p>
        </p:txBody>
      </p:sp>
    </p:spTree>
    <p:extLst>
      <p:ext uri="{BB962C8B-B14F-4D97-AF65-F5344CB8AC3E}">
        <p14:creationId xmlns:p14="http://schemas.microsoft.com/office/powerpoint/2010/main" val="4338856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a:xfrm>
            <a:off x="1236560" y="355600"/>
            <a:ext cx="6796088" cy="1143000"/>
          </a:xfrm>
        </p:spPr>
        <p:txBody>
          <a:bodyPr/>
          <a:lstStyle/>
          <a:p>
            <a:pPr>
              <a:defRPr/>
            </a:pPr>
            <a:r>
              <a:rPr lang="en-US" sz="4000" dirty="0" smtClean="0">
                <a:cs typeface="+mj-cs"/>
              </a:rPr>
              <a:t>Angle Cursor Misalignment</a:t>
            </a:r>
          </a:p>
        </p:txBody>
      </p:sp>
      <p:grpSp>
        <p:nvGrpSpPr>
          <p:cNvPr id="73730" name="Group 3"/>
          <p:cNvGrpSpPr>
            <a:grpSpLocks/>
          </p:cNvGrpSpPr>
          <p:nvPr/>
        </p:nvGrpSpPr>
        <p:grpSpPr bwMode="auto">
          <a:xfrm>
            <a:off x="1295400" y="1981200"/>
            <a:ext cx="2484438" cy="1651000"/>
            <a:chOff x="917" y="1104"/>
            <a:chExt cx="1565" cy="1040"/>
          </a:xfrm>
        </p:grpSpPr>
        <p:sp>
          <p:nvSpPr>
            <p:cNvPr id="537604" name="Rectangle 4"/>
            <p:cNvSpPr>
              <a:spLocks noChangeArrowheads="1"/>
            </p:cNvSpPr>
            <p:nvPr/>
          </p:nvSpPr>
          <p:spPr bwMode="auto">
            <a:xfrm>
              <a:off x="960" y="1104"/>
              <a:ext cx="1522" cy="208"/>
            </a:xfrm>
            <a:prstGeom prst="rect">
              <a:avLst/>
            </a:prstGeom>
            <a:solidFill>
              <a:srgbClr val="919191"/>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5" name="Line 5"/>
            <p:cNvSpPr>
              <a:spLocks noChangeShapeType="1"/>
            </p:cNvSpPr>
            <p:nvPr/>
          </p:nvSpPr>
          <p:spPr bwMode="auto">
            <a:xfrm flipH="1">
              <a:off x="1472" y="1296"/>
              <a:ext cx="555" cy="848"/>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6" name="Line 6"/>
            <p:cNvSpPr>
              <a:spLocks noChangeShapeType="1"/>
            </p:cNvSpPr>
            <p:nvPr/>
          </p:nvSpPr>
          <p:spPr bwMode="auto">
            <a:xfrm flipH="1">
              <a:off x="917" y="1792"/>
              <a:ext cx="1551"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7" name="Line 7"/>
            <p:cNvSpPr>
              <a:spLocks noChangeShapeType="1"/>
            </p:cNvSpPr>
            <p:nvPr/>
          </p:nvSpPr>
          <p:spPr bwMode="auto">
            <a:xfrm flipH="1">
              <a:off x="946" y="2064"/>
              <a:ext cx="1479"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8" name="Line 8"/>
            <p:cNvSpPr>
              <a:spLocks noChangeShapeType="1"/>
            </p:cNvSpPr>
            <p:nvPr/>
          </p:nvSpPr>
          <p:spPr bwMode="auto">
            <a:xfrm>
              <a:off x="1387" y="1904"/>
              <a:ext cx="512"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37609" name="Rectangle 9"/>
          <p:cNvSpPr>
            <a:spLocks noChangeArrowheads="1"/>
          </p:cNvSpPr>
          <p:nvPr/>
        </p:nvSpPr>
        <p:spPr bwMode="auto">
          <a:xfrm>
            <a:off x="2971800" y="1295400"/>
            <a:ext cx="33591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Actual Velocity = 100 cm/s</a:t>
            </a:r>
          </a:p>
        </p:txBody>
      </p:sp>
      <p:sp>
        <p:nvSpPr>
          <p:cNvPr id="537610" name="Rectangle 10"/>
          <p:cNvSpPr>
            <a:spLocks noChangeArrowheads="1"/>
          </p:cNvSpPr>
          <p:nvPr/>
        </p:nvSpPr>
        <p:spPr bwMode="auto">
          <a:xfrm>
            <a:off x="4634604" y="3886200"/>
            <a:ext cx="4453143"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tx1"/>
                </a:solidFill>
                <a:cs typeface="+mn-cs"/>
              </a:rPr>
              <a:t>5 degree </a:t>
            </a:r>
            <a:r>
              <a:rPr lang="en-US" dirty="0" smtClean="0">
                <a:solidFill>
                  <a:schemeClr val="tx1"/>
                </a:solidFill>
                <a:cs typeface="+mn-cs"/>
              </a:rPr>
              <a:t>inadvertent misalignment</a:t>
            </a:r>
            <a:endParaRPr lang="en-US" dirty="0">
              <a:solidFill>
                <a:schemeClr val="tx1"/>
              </a:solidFill>
              <a:cs typeface="+mn-cs"/>
            </a:endParaRPr>
          </a:p>
        </p:txBody>
      </p:sp>
      <p:sp>
        <p:nvSpPr>
          <p:cNvPr id="537611" name="Rectangle 11"/>
          <p:cNvSpPr>
            <a:spLocks noChangeArrowheads="1"/>
          </p:cNvSpPr>
          <p:nvPr/>
        </p:nvSpPr>
        <p:spPr bwMode="auto">
          <a:xfrm>
            <a:off x="4964113" y="2320925"/>
            <a:ext cx="163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2" name="Rectangle 12"/>
          <p:cNvSpPr>
            <a:spLocks noChangeArrowheads="1"/>
          </p:cNvSpPr>
          <p:nvPr/>
        </p:nvSpPr>
        <p:spPr bwMode="auto">
          <a:xfrm>
            <a:off x="4084638" y="4396100"/>
            <a:ext cx="5059362" cy="1351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0488" tIns="44450" rIns="90488" bIns="44450">
            <a:spAutoFit/>
          </a:bodyPr>
          <a:lstStyle/>
          <a:p>
            <a:pPr>
              <a:spcBef>
                <a:spcPts val="300"/>
              </a:spcBef>
              <a:spcAft>
                <a:spcPts val="300"/>
              </a:spcAft>
              <a:defRPr/>
            </a:pPr>
            <a:r>
              <a:rPr lang="en-US" dirty="0" smtClean="0">
                <a:cs typeface="+mn-cs"/>
              </a:rPr>
              <a:t>5º </a:t>
            </a:r>
            <a:r>
              <a:rPr lang="en-US" dirty="0">
                <a:cs typeface="+mn-cs"/>
              </a:rPr>
              <a:t>off at </a:t>
            </a:r>
            <a:r>
              <a:rPr lang="en-US" dirty="0" smtClean="0">
                <a:cs typeface="+mn-cs"/>
              </a:rPr>
              <a:t>40</a:t>
            </a:r>
            <a:r>
              <a:rPr lang="en-US" baseline="30000" dirty="0" smtClean="0">
                <a:cs typeface="+mn-cs"/>
              </a:rPr>
              <a:t>o </a:t>
            </a:r>
            <a:r>
              <a:rPr lang="en-US" dirty="0" smtClean="0">
                <a:cs typeface="+mn-cs"/>
              </a:rPr>
              <a:t> </a:t>
            </a:r>
            <a:r>
              <a:rPr lang="en-US" dirty="0">
                <a:cs typeface="+mn-cs"/>
              </a:rPr>
              <a:t>= vel.  </a:t>
            </a:r>
            <a:r>
              <a:rPr lang="en-US" dirty="0" err="1">
                <a:cs typeface="+mn-cs"/>
              </a:rPr>
              <a:t>calc</a:t>
            </a:r>
            <a:r>
              <a:rPr lang="en-US" dirty="0">
                <a:cs typeface="+mn-cs"/>
              </a:rPr>
              <a:t>  = 108 </a:t>
            </a:r>
            <a:r>
              <a:rPr lang="en-US" b="0" dirty="0">
                <a:cs typeface="+mn-cs"/>
              </a:rPr>
              <a:t>cm/s</a:t>
            </a:r>
            <a:endParaRPr lang="en-US" dirty="0">
              <a:cs typeface="+mn-cs"/>
            </a:endParaRPr>
          </a:p>
          <a:p>
            <a:pPr>
              <a:spcBef>
                <a:spcPts val="300"/>
              </a:spcBef>
              <a:spcAft>
                <a:spcPts val="300"/>
              </a:spcAft>
              <a:defRPr/>
            </a:pPr>
            <a:r>
              <a:rPr lang="en-US" dirty="0" smtClean="0">
                <a:cs typeface="+mn-cs"/>
              </a:rPr>
              <a:t>5º </a:t>
            </a:r>
            <a:r>
              <a:rPr lang="en-US" dirty="0">
                <a:cs typeface="+mn-cs"/>
              </a:rPr>
              <a:t>off at </a:t>
            </a:r>
            <a:r>
              <a:rPr lang="en-US" dirty="0" smtClean="0">
                <a:cs typeface="+mn-cs"/>
              </a:rPr>
              <a:t>60</a:t>
            </a:r>
            <a:r>
              <a:rPr lang="en-US" baseline="30000" dirty="0" smtClean="0">
                <a:cs typeface="+mn-cs"/>
              </a:rPr>
              <a:t>o</a:t>
            </a:r>
            <a:r>
              <a:rPr lang="en-US" dirty="0" smtClean="0">
                <a:cs typeface="+mn-cs"/>
              </a:rPr>
              <a:t> </a:t>
            </a:r>
            <a:r>
              <a:rPr lang="en-US" dirty="0">
                <a:cs typeface="+mn-cs"/>
              </a:rPr>
              <a:t>= vel.  </a:t>
            </a:r>
            <a:r>
              <a:rPr lang="en-US" dirty="0" err="1">
                <a:cs typeface="+mn-cs"/>
              </a:rPr>
              <a:t>calc</a:t>
            </a:r>
            <a:r>
              <a:rPr lang="en-US" dirty="0">
                <a:cs typeface="+mn-cs"/>
              </a:rPr>
              <a:t> = 118</a:t>
            </a:r>
            <a:r>
              <a:rPr lang="en-US" b="0" dirty="0">
                <a:cs typeface="+mn-cs"/>
              </a:rPr>
              <a:t> cm/s</a:t>
            </a:r>
            <a:endParaRPr lang="en-US" dirty="0">
              <a:cs typeface="+mn-cs"/>
            </a:endParaRPr>
          </a:p>
          <a:p>
            <a:pPr>
              <a:spcBef>
                <a:spcPts val="300"/>
              </a:spcBef>
              <a:spcAft>
                <a:spcPts val="300"/>
              </a:spcAft>
              <a:defRPr/>
            </a:pPr>
            <a:r>
              <a:rPr lang="en-US" dirty="0" smtClean="0">
                <a:cs typeface="+mn-cs"/>
              </a:rPr>
              <a:t>5º off </a:t>
            </a:r>
            <a:r>
              <a:rPr lang="en-US" dirty="0">
                <a:cs typeface="+mn-cs"/>
              </a:rPr>
              <a:t>at </a:t>
            </a:r>
            <a:r>
              <a:rPr lang="en-US" dirty="0" smtClean="0">
                <a:cs typeface="+mn-cs"/>
              </a:rPr>
              <a:t>80</a:t>
            </a:r>
            <a:r>
              <a:rPr lang="en-US" baseline="30000" dirty="0" smtClean="0">
                <a:cs typeface="+mn-cs"/>
              </a:rPr>
              <a:t>o</a:t>
            </a:r>
            <a:r>
              <a:rPr lang="en-US" dirty="0" smtClean="0">
                <a:cs typeface="+mn-cs"/>
              </a:rPr>
              <a:t> </a:t>
            </a:r>
            <a:r>
              <a:rPr lang="en-US" dirty="0">
                <a:cs typeface="+mn-cs"/>
              </a:rPr>
              <a:t>= vel.  </a:t>
            </a:r>
            <a:r>
              <a:rPr lang="en-US" dirty="0" err="1">
                <a:cs typeface="+mn-cs"/>
              </a:rPr>
              <a:t>calc</a:t>
            </a:r>
            <a:r>
              <a:rPr lang="en-US" dirty="0">
                <a:cs typeface="+mn-cs"/>
              </a:rPr>
              <a:t> = </a:t>
            </a:r>
            <a:r>
              <a:rPr lang="en-US" dirty="0">
                <a:solidFill>
                  <a:srgbClr val="FF0066"/>
                </a:solidFill>
                <a:cs typeface="+mn-cs"/>
              </a:rPr>
              <a:t>195 cm/s !!</a:t>
            </a:r>
          </a:p>
        </p:txBody>
      </p:sp>
      <p:sp>
        <p:nvSpPr>
          <p:cNvPr id="537613" name="Rectangle 13"/>
          <p:cNvSpPr>
            <a:spLocks noChangeArrowheads="1"/>
          </p:cNvSpPr>
          <p:nvPr/>
        </p:nvSpPr>
        <p:spPr bwMode="auto">
          <a:xfrm>
            <a:off x="4651375" y="2425700"/>
            <a:ext cx="3995738" cy="22098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bg1"/>
                </a:solidFill>
                <a:miter lim="800000"/>
                <a:headEnd/>
                <a:tailEnd/>
              </a14:hiddenLine>
            </a:ext>
          </a:extLst>
        </p:spPr>
        <p:txBody>
          <a:bodyPr wrap="none" anchor="ctr"/>
          <a:lstStyle/>
          <a:p>
            <a:pPr>
              <a:defRPr/>
            </a:pPr>
            <a:endParaRPr lang="en-US">
              <a:cs typeface="+mn-cs"/>
            </a:endParaRPr>
          </a:p>
        </p:txBody>
      </p:sp>
      <p:grpSp>
        <p:nvGrpSpPr>
          <p:cNvPr id="73736" name="Group 14"/>
          <p:cNvGrpSpPr>
            <a:grpSpLocks/>
          </p:cNvGrpSpPr>
          <p:nvPr/>
        </p:nvGrpSpPr>
        <p:grpSpPr bwMode="auto">
          <a:xfrm>
            <a:off x="5257800" y="1905000"/>
            <a:ext cx="2492375" cy="1828800"/>
            <a:chOff x="3456" y="1056"/>
            <a:chExt cx="1570" cy="1152"/>
          </a:xfrm>
        </p:grpSpPr>
        <p:sp>
          <p:nvSpPr>
            <p:cNvPr id="537615" name="Line 15"/>
            <p:cNvSpPr>
              <a:spLocks noChangeShapeType="1"/>
            </p:cNvSpPr>
            <p:nvPr/>
          </p:nvSpPr>
          <p:spPr bwMode="auto">
            <a:xfrm flipH="1">
              <a:off x="3911" y="1296"/>
              <a:ext cx="601" cy="912"/>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6" name="Line 16"/>
            <p:cNvSpPr>
              <a:spLocks noChangeShapeType="1"/>
            </p:cNvSpPr>
            <p:nvPr/>
          </p:nvSpPr>
          <p:spPr bwMode="auto">
            <a:xfrm flipH="1">
              <a:off x="3456" y="1728"/>
              <a:ext cx="1280"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7" name="Line 17"/>
            <p:cNvSpPr>
              <a:spLocks noChangeShapeType="1"/>
            </p:cNvSpPr>
            <p:nvPr/>
          </p:nvSpPr>
          <p:spPr bwMode="auto">
            <a:xfrm flipH="1">
              <a:off x="3456" y="2176"/>
              <a:ext cx="1252"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8" name="Line 18"/>
            <p:cNvSpPr>
              <a:spLocks noChangeShapeType="1"/>
            </p:cNvSpPr>
            <p:nvPr/>
          </p:nvSpPr>
          <p:spPr bwMode="auto">
            <a:xfrm>
              <a:off x="3797" y="1888"/>
              <a:ext cx="669" cy="96"/>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9" name="Rectangle 19"/>
            <p:cNvSpPr>
              <a:spLocks noChangeArrowheads="1"/>
            </p:cNvSpPr>
            <p:nvPr/>
          </p:nvSpPr>
          <p:spPr bwMode="auto">
            <a:xfrm>
              <a:off x="3504" y="1056"/>
              <a:ext cx="1522" cy="208"/>
            </a:xfrm>
            <a:prstGeom prst="rect">
              <a:avLst/>
            </a:prstGeom>
            <a:solidFill>
              <a:srgbClr val="919191"/>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37620" name="Text Box 20"/>
          <p:cNvSpPr txBox="1">
            <a:spLocks noChangeArrowheads="1"/>
          </p:cNvSpPr>
          <p:nvPr/>
        </p:nvSpPr>
        <p:spPr bwMode="auto">
          <a:xfrm>
            <a:off x="990600" y="3886200"/>
            <a:ext cx="2911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solidFill>
                  <a:schemeClr val="tx1"/>
                </a:solidFill>
                <a:cs typeface="+mn-cs"/>
              </a:rPr>
              <a:t>Perfect alignment,</a:t>
            </a:r>
          </a:p>
          <a:p>
            <a:pPr>
              <a:defRPr/>
            </a:pPr>
            <a:r>
              <a:rPr lang="en-US">
                <a:solidFill>
                  <a:schemeClr val="tx1"/>
                </a:solidFill>
                <a:cs typeface="+mn-cs"/>
              </a:rPr>
              <a:t>Velocity   = 100 cm/s</a:t>
            </a:r>
          </a:p>
        </p:txBody>
      </p:sp>
      <p:cxnSp>
        <p:nvCxnSpPr>
          <p:cNvPr id="3" name="Straight Arrow Connector 2"/>
          <p:cNvCxnSpPr/>
          <p:nvPr/>
        </p:nvCxnSpPr>
        <p:spPr>
          <a:xfrm flipV="1">
            <a:off x="5799138" y="3378200"/>
            <a:ext cx="0" cy="25400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a:off x="6934201" y="3073400"/>
            <a:ext cx="0" cy="241300"/>
          </a:xfrm>
          <a:prstGeom prst="straightConnector1">
            <a:avLst/>
          </a:prstGeom>
          <a:ln>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64552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p:txBody>
          <a:bodyPr/>
          <a:lstStyle/>
          <a:p>
            <a:pPr>
              <a:defRPr/>
            </a:pPr>
            <a:endParaRPr lang="en-US" dirty="0" smtClean="0">
              <a:cs typeface="+mj-cs"/>
            </a:endParaRPr>
          </a:p>
        </p:txBody>
      </p:sp>
      <p:pic>
        <p:nvPicPr>
          <p:cNvPr id="75778"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31875" y="1101725"/>
            <a:ext cx="73152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9652" name="Line 4"/>
          <p:cNvSpPr>
            <a:spLocks noChangeShapeType="1"/>
          </p:cNvSpPr>
          <p:nvPr/>
        </p:nvSpPr>
        <p:spPr bwMode="auto">
          <a:xfrm flipV="1">
            <a:off x="4267200" y="2451100"/>
            <a:ext cx="355600" cy="7620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3" name="Line 5"/>
          <p:cNvSpPr>
            <a:spLocks noChangeShapeType="1"/>
          </p:cNvSpPr>
          <p:nvPr/>
        </p:nvSpPr>
        <p:spPr bwMode="auto">
          <a:xfrm flipH="1">
            <a:off x="4191000" y="1358900"/>
            <a:ext cx="558800" cy="2006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4" name="Oval 6"/>
          <p:cNvSpPr>
            <a:spLocks noChangeArrowheads="1"/>
          </p:cNvSpPr>
          <p:nvPr/>
        </p:nvSpPr>
        <p:spPr bwMode="auto">
          <a:xfrm>
            <a:off x="3975100" y="2159000"/>
            <a:ext cx="952500" cy="698500"/>
          </a:xfrm>
          <a:prstGeom prst="ellipse">
            <a:avLst/>
          </a:prstGeom>
          <a:noFill/>
          <a:ln w="1905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5" name="Oval 7"/>
          <p:cNvSpPr>
            <a:spLocks noChangeArrowheads="1"/>
          </p:cNvSpPr>
          <p:nvPr/>
        </p:nvSpPr>
        <p:spPr bwMode="auto">
          <a:xfrm>
            <a:off x="6972300" y="5080000"/>
            <a:ext cx="1003300" cy="419100"/>
          </a:xfrm>
          <a:prstGeom prst="ellipse">
            <a:avLst/>
          </a:prstGeom>
          <a:noFill/>
          <a:ln w="1905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6" name="Line 8"/>
          <p:cNvSpPr>
            <a:spLocks noChangeShapeType="1"/>
          </p:cNvSpPr>
          <p:nvPr/>
        </p:nvSpPr>
        <p:spPr bwMode="auto">
          <a:xfrm>
            <a:off x="4838700" y="2794000"/>
            <a:ext cx="2197100" cy="2273300"/>
          </a:xfrm>
          <a:prstGeom prst="line">
            <a:avLst/>
          </a:prstGeom>
          <a:noFill/>
          <a:ln w="25400">
            <a:solidFill>
              <a:schemeClr val="hlink"/>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7" name="Oval 9"/>
          <p:cNvSpPr>
            <a:spLocks noChangeArrowheads="1"/>
          </p:cNvSpPr>
          <p:nvPr/>
        </p:nvSpPr>
        <p:spPr bwMode="auto">
          <a:xfrm>
            <a:off x="3340100" y="3619500"/>
            <a:ext cx="660400" cy="495300"/>
          </a:xfrm>
          <a:prstGeom prst="ellipse">
            <a:avLst/>
          </a:pr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8" name="Text Box 10"/>
          <p:cNvSpPr txBox="1">
            <a:spLocks noChangeArrowheads="1"/>
          </p:cNvSpPr>
          <p:nvPr/>
        </p:nvSpPr>
        <p:spPr bwMode="auto">
          <a:xfrm>
            <a:off x="4149725" y="4351338"/>
            <a:ext cx="273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rgbClr val="0FFF0F"/>
                </a:solidFill>
                <a:cs typeface="+mn-cs"/>
              </a:rPr>
              <a:t>+</a:t>
            </a:r>
          </a:p>
        </p:txBody>
      </p:sp>
      <p:sp>
        <p:nvSpPr>
          <p:cNvPr id="539659" name="Text Box 11"/>
          <p:cNvSpPr txBox="1">
            <a:spLocks noChangeArrowheads="1"/>
          </p:cNvSpPr>
          <p:nvPr/>
        </p:nvSpPr>
        <p:spPr bwMode="auto">
          <a:xfrm rot="-1438718">
            <a:off x="5384800" y="2589213"/>
            <a:ext cx="1878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Doppler angle</a:t>
            </a:r>
          </a:p>
        </p:txBody>
      </p:sp>
      <p:sp>
        <p:nvSpPr>
          <p:cNvPr id="539660" name="Text Box 12"/>
          <p:cNvSpPr txBox="1">
            <a:spLocks noChangeArrowheads="1"/>
          </p:cNvSpPr>
          <p:nvPr/>
        </p:nvSpPr>
        <p:spPr bwMode="auto">
          <a:xfrm rot="-2252637">
            <a:off x="1622425" y="3732213"/>
            <a:ext cx="15398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 </a:t>
            </a:r>
          </a:p>
          <a:p>
            <a:pPr>
              <a:defRPr/>
            </a:pPr>
            <a:r>
              <a:rPr lang="en-US">
                <a:cs typeface="+mn-cs"/>
              </a:rPr>
              <a:t>shift</a:t>
            </a:r>
          </a:p>
        </p:txBody>
      </p:sp>
      <p:sp>
        <p:nvSpPr>
          <p:cNvPr id="539661" name="Text Box 13"/>
          <p:cNvSpPr txBox="1">
            <a:spLocks noChangeArrowheads="1"/>
          </p:cNvSpPr>
          <p:nvPr/>
        </p:nvSpPr>
        <p:spPr bwMode="auto">
          <a:xfrm>
            <a:off x="1622425" y="1446213"/>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VELOCITY</a:t>
            </a:r>
          </a:p>
        </p:txBody>
      </p:sp>
    </p:spTree>
    <p:extLst>
      <p:ext uri="{BB962C8B-B14F-4D97-AF65-F5344CB8AC3E}">
        <p14:creationId xmlns:p14="http://schemas.microsoft.com/office/powerpoint/2010/main" val="2305577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02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64088" y="3576638"/>
            <a:ext cx="4181475"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hlink"/>
                </a:solidFill>
                <a:miter lim="800000"/>
                <a:headEnd/>
                <a:tailEnd/>
              </a14:hiddenLine>
            </a:ext>
          </a:extLst>
        </p:spPr>
      </p:pic>
      <p:pic>
        <p:nvPicPr>
          <p:cNvPr id="77826" name="Picture 102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3700" y="808038"/>
            <a:ext cx="4348163" cy="279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1700" name="Oval 1028"/>
          <p:cNvSpPr>
            <a:spLocks noChangeArrowheads="1"/>
          </p:cNvSpPr>
          <p:nvPr/>
        </p:nvSpPr>
        <p:spPr bwMode="auto">
          <a:xfrm>
            <a:off x="2362200" y="1625600"/>
            <a:ext cx="901700" cy="4191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1" name="Oval 1029"/>
          <p:cNvSpPr>
            <a:spLocks noChangeArrowheads="1"/>
          </p:cNvSpPr>
          <p:nvPr/>
        </p:nvSpPr>
        <p:spPr bwMode="auto">
          <a:xfrm>
            <a:off x="6654800" y="4343400"/>
            <a:ext cx="901700" cy="4191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2" name="Text Box 1030"/>
          <p:cNvSpPr txBox="1">
            <a:spLocks noChangeArrowheads="1"/>
          </p:cNvSpPr>
          <p:nvPr/>
        </p:nvSpPr>
        <p:spPr bwMode="auto">
          <a:xfrm>
            <a:off x="5000625" y="1141413"/>
            <a:ext cx="35718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No angle cursor, system </a:t>
            </a:r>
          </a:p>
          <a:p>
            <a:pPr>
              <a:defRPr/>
            </a:pPr>
            <a:r>
              <a:rPr lang="en-US">
                <a:cs typeface="+mn-cs"/>
              </a:rPr>
              <a:t>assumes it</a:t>
            </a:r>
            <a:r>
              <a:rPr lang="ja-JP" altLang="en-US">
                <a:latin typeface="Arial"/>
                <a:cs typeface="+mn-cs"/>
              </a:rPr>
              <a:t>’</a:t>
            </a:r>
            <a:r>
              <a:rPr lang="en-US">
                <a:cs typeface="+mn-cs"/>
              </a:rPr>
              <a:t>s zero degrees.</a:t>
            </a:r>
          </a:p>
          <a:p>
            <a:pPr>
              <a:defRPr/>
            </a:pPr>
            <a:r>
              <a:rPr lang="en-US">
                <a:cs typeface="+mn-cs"/>
              </a:rPr>
              <a:t>Velocity measurements will </a:t>
            </a:r>
          </a:p>
          <a:p>
            <a:pPr>
              <a:defRPr/>
            </a:pPr>
            <a:r>
              <a:rPr lang="en-US">
                <a:cs typeface="+mn-cs"/>
              </a:rPr>
              <a:t>be WRONG</a:t>
            </a:r>
          </a:p>
        </p:txBody>
      </p:sp>
      <p:sp>
        <p:nvSpPr>
          <p:cNvPr id="541703" name="Text Box 1031"/>
          <p:cNvSpPr txBox="1">
            <a:spLocks noChangeArrowheads="1"/>
          </p:cNvSpPr>
          <p:nvPr/>
        </p:nvSpPr>
        <p:spPr bwMode="auto">
          <a:xfrm>
            <a:off x="809625" y="4672013"/>
            <a:ext cx="3656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Angle cursor aligned to axis </a:t>
            </a:r>
          </a:p>
          <a:p>
            <a:pPr>
              <a:defRPr/>
            </a:pPr>
            <a:r>
              <a:rPr lang="en-US">
                <a:cs typeface="+mn-cs"/>
              </a:rPr>
              <a:t>of flow. Velocity estimates </a:t>
            </a:r>
          </a:p>
          <a:p>
            <a:pPr>
              <a:defRPr/>
            </a:pPr>
            <a:r>
              <a:rPr lang="en-US">
                <a:cs typeface="+mn-cs"/>
              </a:rPr>
              <a:t>are OK</a:t>
            </a:r>
          </a:p>
        </p:txBody>
      </p:sp>
      <p:sp>
        <p:nvSpPr>
          <p:cNvPr id="541704" name="AutoShape 1032"/>
          <p:cNvSpPr>
            <a:spLocks noChangeArrowheads="1"/>
          </p:cNvSpPr>
          <p:nvPr/>
        </p:nvSpPr>
        <p:spPr bwMode="auto">
          <a:xfrm>
            <a:off x="4813300" y="1016000"/>
            <a:ext cx="914400" cy="190500"/>
          </a:xfrm>
          <a:prstGeom prst="leftArrow">
            <a:avLst>
              <a:gd name="adj1" fmla="val 50000"/>
              <a:gd name="adj2" fmla="val 120000"/>
            </a:avLst>
          </a:prstGeom>
          <a:solidFill>
            <a:schemeClr val="hlink"/>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5" name="AutoShape 1033"/>
          <p:cNvSpPr>
            <a:spLocks noChangeArrowheads="1"/>
          </p:cNvSpPr>
          <p:nvPr/>
        </p:nvSpPr>
        <p:spPr bwMode="auto">
          <a:xfrm flipH="1">
            <a:off x="3733800" y="4483100"/>
            <a:ext cx="914400" cy="190500"/>
          </a:xfrm>
          <a:prstGeom prst="leftArrow">
            <a:avLst>
              <a:gd name="adj1" fmla="val 50000"/>
              <a:gd name="adj2" fmla="val 120000"/>
            </a:avLst>
          </a:prstGeom>
          <a:solidFill>
            <a:schemeClr val="hlink"/>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6" name="Rectangle 1034"/>
          <p:cNvSpPr>
            <a:spLocks noChangeArrowheads="1"/>
          </p:cNvSpPr>
          <p:nvPr/>
        </p:nvSpPr>
        <p:spPr bwMode="auto">
          <a:xfrm>
            <a:off x="393700" y="1041400"/>
            <a:ext cx="1168400" cy="8509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7" name="Rectangle 1035"/>
          <p:cNvSpPr>
            <a:spLocks noChangeArrowheads="1"/>
          </p:cNvSpPr>
          <p:nvPr/>
        </p:nvSpPr>
        <p:spPr bwMode="auto">
          <a:xfrm>
            <a:off x="4762500" y="3695700"/>
            <a:ext cx="1168400" cy="8509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3024632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a:xfrm>
            <a:off x="1389063" y="390525"/>
            <a:ext cx="6365875" cy="1143000"/>
          </a:xfrm>
        </p:spPr>
        <p:txBody>
          <a:bodyPr/>
          <a:lstStyle/>
          <a:p>
            <a:pPr>
              <a:defRPr/>
            </a:pPr>
            <a:r>
              <a:rPr lang="en-US" sz="4000" dirty="0" smtClean="0">
                <a:cs typeface="+mj-cs"/>
              </a:rPr>
              <a:t>Flow Velocity Estimation Purpose:</a:t>
            </a:r>
          </a:p>
        </p:txBody>
      </p:sp>
      <p:sp>
        <p:nvSpPr>
          <p:cNvPr id="545795" name="Rectangle 3"/>
          <p:cNvSpPr>
            <a:spLocks noGrp="1" noChangeArrowheads="1"/>
          </p:cNvSpPr>
          <p:nvPr>
            <p:ph idx="1"/>
          </p:nvPr>
        </p:nvSpPr>
        <p:spPr>
          <a:xfrm>
            <a:off x="914400" y="1786467"/>
            <a:ext cx="7140575" cy="2616200"/>
          </a:xfrm>
        </p:spPr>
        <p:txBody>
          <a:bodyPr/>
          <a:lstStyle/>
          <a:p>
            <a:pPr>
              <a:lnSpc>
                <a:spcPct val="100000"/>
              </a:lnSpc>
              <a:spcAft>
                <a:spcPct val="20000"/>
              </a:spcAft>
              <a:defRPr/>
            </a:pPr>
            <a:r>
              <a:rPr lang="en-US" sz="2800" dirty="0" smtClean="0">
                <a:cs typeface="+mn-cs"/>
              </a:rPr>
              <a:t>Quantitation of arterial stenosis</a:t>
            </a:r>
          </a:p>
          <a:p>
            <a:pPr>
              <a:lnSpc>
                <a:spcPct val="100000"/>
              </a:lnSpc>
              <a:spcAft>
                <a:spcPct val="20000"/>
              </a:spcAft>
              <a:defRPr/>
            </a:pPr>
            <a:r>
              <a:rPr lang="en-US" sz="2800" dirty="0" smtClean="0">
                <a:cs typeface="+mn-cs"/>
              </a:rPr>
              <a:t>Define pathologic conditions</a:t>
            </a:r>
          </a:p>
          <a:p>
            <a:pPr>
              <a:lnSpc>
                <a:spcPct val="100000"/>
              </a:lnSpc>
              <a:spcAft>
                <a:spcPct val="20000"/>
              </a:spcAft>
              <a:defRPr/>
            </a:pPr>
            <a:r>
              <a:rPr lang="en-US" sz="2800" dirty="0" smtClean="0">
                <a:cs typeface="+mn-cs"/>
              </a:rPr>
              <a:t>Typical measurements include peak systolic velocity (PSV) and end-diastolic velocity (EDV)</a:t>
            </a:r>
          </a:p>
          <a:p>
            <a:pPr>
              <a:lnSpc>
                <a:spcPct val="100000"/>
              </a:lnSpc>
              <a:spcAft>
                <a:spcPct val="20000"/>
              </a:spcAft>
              <a:defRPr/>
            </a:pPr>
            <a:r>
              <a:rPr lang="en-US" sz="2800" dirty="0" smtClean="0">
                <a:cs typeface="+mn-cs"/>
              </a:rPr>
              <a:t>Frequency shift and Doppler angle to flow are essential ingredients</a:t>
            </a:r>
          </a:p>
          <a:p>
            <a:pPr>
              <a:lnSpc>
                <a:spcPct val="100000"/>
              </a:lnSpc>
              <a:spcAft>
                <a:spcPct val="20000"/>
              </a:spcAft>
              <a:buFontTx/>
              <a:buNone/>
              <a:defRPr/>
            </a:pPr>
            <a:endParaRPr lang="en-US" sz="2000" dirty="0" smtClean="0">
              <a:cs typeface="+mn-cs"/>
            </a:endParaRPr>
          </a:p>
        </p:txBody>
      </p:sp>
    </p:spTree>
    <p:extLst>
      <p:ext uri="{BB962C8B-B14F-4D97-AF65-F5344CB8AC3E}">
        <p14:creationId xmlns:p14="http://schemas.microsoft.com/office/powerpoint/2010/main" val="10351116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92099"/>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701799"/>
            <a:ext cx="8441267" cy="4114801"/>
          </a:xfrm>
        </p:spPr>
        <p:txBody>
          <a:bodyPr/>
          <a:lstStyle/>
          <a:p>
            <a:pPr>
              <a:spcAft>
                <a:spcPts val="600"/>
              </a:spcAft>
            </a:pPr>
            <a:r>
              <a:rPr lang="en-US" sz="2800" dirty="0" smtClean="0"/>
              <a:t>Frame rate- </a:t>
            </a:r>
          </a:p>
          <a:p>
            <a:pPr lvl="1">
              <a:lnSpc>
                <a:spcPct val="110000"/>
              </a:lnSpc>
              <a:spcAft>
                <a:spcPts val="600"/>
              </a:spcAft>
            </a:pPr>
            <a:r>
              <a:rPr lang="en-US" sz="2400" dirty="0" smtClean="0">
                <a:solidFill>
                  <a:srgbClr val="FFFFFF"/>
                </a:solidFill>
              </a:rPr>
              <a:t>“real-time” ultrasound is generated by a series of still frames that are displayed in rapid succession, creating motion. Frame rate is expressed as the number of frames per second (FPS). Motion pictures use upwards of 24 fps</a:t>
            </a:r>
          </a:p>
        </p:txBody>
      </p:sp>
    </p:spTree>
    <p:extLst>
      <p:ext uri="{BB962C8B-B14F-4D97-AF65-F5344CB8AC3E}">
        <p14:creationId xmlns:p14="http://schemas.microsoft.com/office/powerpoint/2010/main" val="37378659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a:xfrm>
            <a:off x="1389063" y="393700"/>
            <a:ext cx="6365875" cy="1143000"/>
          </a:xfrm>
        </p:spPr>
        <p:txBody>
          <a:bodyPr/>
          <a:lstStyle/>
          <a:p>
            <a:pPr>
              <a:defRPr/>
            </a:pPr>
            <a:r>
              <a:rPr lang="en-US" dirty="0" smtClean="0">
                <a:cs typeface="+mj-cs"/>
              </a:rPr>
              <a:t>Curved Array Doppler</a:t>
            </a:r>
          </a:p>
        </p:txBody>
      </p:sp>
      <p:sp>
        <p:nvSpPr>
          <p:cNvPr id="547843" name="Rectangle 3"/>
          <p:cNvSpPr>
            <a:spLocks noGrp="1" noChangeArrowheads="1"/>
          </p:cNvSpPr>
          <p:nvPr>
            <p:ph type="body" sz="half" idx="1"/>
          </p:nvPr>
        </p:nvSpPr>
        <p:spPr>
          <a:xfrm>
            <a:off x="385763" y="1930400"/>
            <a:ext cx="3106737" cy="4114800"/>
          </a:xfrm>
        </p:spPr>
        <p:txBody>
          <a:bodyPr/>
          <a:lstStyle/>
          <a:p>
            <a:pPr>
              <a:defRPr/>
            </a:pPr>
            <a:r>
              <a:rPr lang="en-US" sz="2800" smtClean="0">
                <a:cs typeface="+mn-cs"/>
              </a:rPr>
              <a:t>The Doppler beam is unsteered in curved array technology.</a:t>
            </a:r>
          </a:p>
          <a:p>
            <a:pPr>
              <a:defRPr/>
            </a:pPr>
            <a:r>
              <a:rPr lang="en-US" sz="2800" smtClean="0">
                <a:cs typeface="+mn-cs"/>
              </a:rPr>
              <a:t>It</a:t>
            </a:r>
            <a:r>
              <a:rPr lang="ja-JP" altLang="en-US" sz="2800" smtClean="0">
                <a:latin typeface="Arial"/>
                <a:cs typeface="+mn-cs"/>
              </a:rPr>
              <a:t>’</a:t>
            </a:r>
            <a:r>
              <a:rPr lang="en-US" sz="2800" smtClean="0">
                <a:cs typeface="+mn-cs"/>
              </a:rPr>
              <a:t>s angled in the image due to the curve of the array.</a:t>
            </a:r>
          </a:p>
          <a:p>
            <a:pPr>
              <a:defRPr/>
            </a:pPr>
            <a:endParaRPr lang="en-US" sz="2800" smtClean="0">
              <a:cs typeface="+mn-cs"/>
            </a:endParaRPr>
          </a:p>
        </p:txBody>
      </p:sp>
      <p:pic>
        <p:nvPicPr>
          <p:cNvPr id="547844" name="Picture 4"/>
          <p:cNvPicPr>
            <a:picLocks noGrp="1" noChangeAspect="1" noChangeArrowheads="1"/>
          </p:cNvPicPr>
          <p:nvPr>
            <p:ph type="clipArt" sz="half" idx="2"/>
          </p:nvPr>
        </p:nvPicPr>
        <p:blipFill>
          <a:blip r:embed="rId3">
            <a:extLst>
              <a:ext uri="{28A0092B-C50C-407E-A947-70E740481C1C}">
                <a14:useLocalDpi xmlns:a14="http://schemas.microsoft.com/office/drawing/2010/main"/>
              </a:ext>
            </a:extLst>
          </a:blip>
          <a:srcRect/>
          <a:stretch>
            <a:fillRect/>
          </a:stretch>
        </p:blipFill>
        <p:spPr>
          <a:xfrm>
            <a:off x="4318000" y="2268538"/>
            <a:ext cx="4160838" cy="3209925"/>
          </a:xfrm>
          <a:extLst>
            <a:ext uri="{91240B29-F687-4f45-9708-019B960494DF}">
              <a14:hiddenLine xmlns:a14="http://schemas.microsoft.com/office/drawing/2010/main" w="25400" cap="flat" cmpd="sng">
                <a:solidFill>
                  <a:schemeClr val="accent1"/>
                </a:solidFill>
                <a:prstDash val="solid"/>
                <a:miter lim="800000"/>
                <a:headEnd/>
                <a:tailEnd/>
              </a14:hiddenLine>
            </a:ext>
          </a:extLst>
        </p:spPr>
      </p:pic>
    </p:spTree>
    <p:extLst>
      <p:ext uri="{BB962C8B-B14F-4D97-AF65-F5344CB8AC3E}">
        <p14:creationId xmlns:p14="http://schemas.microsoft.com/office/powerpoint/2010/main" val="35123101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26"/>
          <p:cNvSpPr>
            <a:spLocks noGrp="1" noChangeArrowheads="1"/>
          </p:cNvSpPr>
          <p:nvPr>
            <p:ph type="title"/>
          </p:nvPr>
        </p:nvSpPr>
        <p:spPr>
          <a:xfrm>
            <a:off x="1389063" y="279400"/>
            <a:ext cx="6365875" cy="1143000"/>
          </a:xfrm>
        </p:spPr>
        <p:txBody>
          <a:bodyPr/>
          <a:lstStyle/>
          <a:p>
            <a:pPr>
              <a:defRPr/>
            </a:pPr>
            <a:r>
              <a:rPr lang="en-US" smtClean="0">
                <a:cs typeface="+mj-cs"/>
              </a:rPr>
              <a:t>Doppler Devices</a:t>
            </a:r>
          </a:p>
        </p:txBody>
      </p:sp>
      <p:sp>
        <p:nvSpPr>
          <p:cNvPr id="156675" name="Rectangle 1027"/>
          <p:cNvSpPr>
            <a:spLocks noGrp="1" noChangeArrowheads="1"/>
          </p:cNvSpPr>
          <p:nvPr>
            <p:ph idx="1"/>
          </p:nvPr>
        </p:nvSpPr>
        <p:spPr>
          <a:xfrm>
            <a:off x="0" y="1371600"/>
            <a:ext cx="7700963" cy="4114800"/>
          </a:xfrm>
        </p:spPr>
        <p:txBody>
          <a:bodyPr/>
          <a:lstStyle/>
          <a:p>
            <a:pPr>
              <a:lnSpc>
                <a:spcPct val="100000"/>
              </a:lnSpc>
              <a:spcAft>
                <a:spcPct val="30000"/>
              </a:spcAft>
              <a:defRPr/>
            </a:pPr>
            <a:r>
              <a:rPr lang="en-US" u="sng" smtClean="0">
                <a:cs typeface="+mn-cs"/>
              </a:rPr>
              <a:t>Continuous-wave (CW) Doppler</a:t>
            </a:r>
          </a:p>
          <a:p>
            <a:pPr lvl="1">
              <a:lnSpc>
                <a:spcPct val="100000"/>
              </a:lnSpc>
              <a:spcBef>
                <a:spcPct val="0"/>
              </a:spcBef>
              <a:spcAft>
                <a:spcPct val="30000"/>
              </a:spcAft>
              <a:defRPr/>
            </a:pPr>
            <a:r>
              <a:rPr lang="en-US" smtClean="0"/>
              <a:t>2 piezo-electric crystals: one transmitting, one receiving</a:t>
            </a:r>
          </a:p>
          <a:p>
            <a:pPr lvl="1">
              <a:lnSpc>
                <a:spcPct val="100000"/>
              </a:lnSpc>
              <a:spcBef>
                <a:spcPct val="0"/>
              </a:spcBef>
              <a:spcAft>
                <a:spcPct val="30000"/>
              </a:spcAft>
              <a:defRPr/>
            </a:pPr>
            <a:r>
              <a:rPr lang="en-US" smtClean="0"/>
              <a:t>No aliasing artifact</a:t>
            </a:r>
          </a:p>
          <a:p>
            <a:pPr lvl="1">
              <a:lnSpc>
                <a:spcPct val="100000"/>
              </a:lnSpc>
              <a:spcBef>
                <a:spcPct val="0"/>
              </a:spcBef>
              <a:spcAft>
                <a:spcPct val="30000"/>
              </a:spcAft>
              <a:defRPr/>
            </a:pPr>
            <a:r>
              <a:rPr lang="en-US" smtClean="0"/>
              <a:t>Not specific for depth</a:t>
            </a:r>
            <a:endParaRPr lang="en-US" sz="3200" smtClean="0"/>
          </a:p>
          <a:p>
            <a:pPr>
              <a:lnSpc>
                <a:spcPct val="100000"/>
              </a:lnSpc>
              <a:spcAft>
                <a:spcPct val="30000"/>
              </a:spcAft>
              <a:buFontTx/>
              <a:buNone/>
              <a:defRPr/>
            </a:pPr>
            <a:endParaRPr lang="en-US" u="sng" smtClean="0">
              <a:cs typeface="+mn-cs"/>
            </a:endParaRPr>
          </a:p>
        </p:txBody>
      </p:sp>
      <p:pic>
        <p:nvPicPr>
          <p:cNvPr id="156676" name="Picture 102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0" y="3429000"/>
            <a:ext cx="3914775" cy="298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303406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1401763" y="338138"/>
            <a:ext cx="6365875" cy="1143000"/>
          </a:xfrm>
        </p:spPr>
        <p:txBody>
          <a:bodyPr/>
          <a:lstStyle/>
          <a:p>
            <a:pPr>
              <a:defRPr/>
            </a:pPr>
            <a:r>
              <a:rPr lang="en-US" dirty="0" smtClean="0">
                <a:cs typeface="+mj-cs"/>
              </a:rPr>
              <a:t>Analog Doppler</a:t>
            </a:r>
          </a:p>
        </p:txBody>
      </p:sp>
      <p:sp>
        <p:nvSpPr>
          <p:cNvPr id="196611" name="Rectangle 3"/>
          <p:cNvSpPr>
            <a:spLocks noGrp="1" noChangeArrowheads="1"/>
          </p:cNvSpPr>
          <p:nvPr>
            <p:ph idx="1"/>
          </p:nvPr>
        </p:nvSpPr>
        <p:spPr>
          <a:xfrm>
            <a:off x="368300" y="1498600"/>
            <a:ext cx="6096000" cy="4114800"/>
          </a:xfrm>
        </p:spPr>
        <p:txBody>
          <a:bodyPr/>
          <a:lstStyle/>
          <a:p>
            <a:pPr>
              <a:spcAft>
                <a:spcPct val="30000"/>
              </a:spcAft>
              <a:defRPr/>
            </a:pPr>
            <a:r>
              <a:rPr lang="en-US" sz="2000" dirty="0" smtClean="0">
                <a:cs typeface="+mn-cs"/>
              </a:rPr>
              <a:t>Common form of CW Doppler</a:t>
            </a:r>
          </a:p>
          <a:p>
            <a:pPr>
              <a:spcAft>
                <a:spcPct val="30000"/>
              </a:spcAft>
              <a:defRPr/>
            </a:pPr>
            <a:r>
              <a:rPr lang="en-US" sz="2000" dirty="0" smtClean="0">
                <a:cs typeface="+mn-cs"/>
              </a:rPr>
              <a:t>Zero-crossing detection method</a:t>
            </a:r>
          </a:p>
          <a:p>
            <a:pPr>
              <a:spcAft>
                <a:spcPct val="30000"/>
              </a:spcAft>
              <a:defRPr/>
            </a:pPr>
            <a:r>
              <a:rPr lang="en-US" sz="2000" dirty="0" smtClean="0">
                <a:cs typeface="+mn-cs"/>
              </a:rPr>
              <a:t>Displays instantaneous average frequency shift</a:t>
            </a:r>
          </a:p>
          <a:p>
            <a:pPr>
              <a:spcAft>
                <a:spcPct val="30000"/>
              </a:spcAft>
              <a:defRPr/>
            </a:pPr>
            <a:r>
              <a:rPr lang="en-US" sz="2000" dirty="0" smtClean="0">
                <a:cs typeface="+mn-cs"/>
              </a:rPr>
              <a:t>Not depth specific, </a:t>
            </a:r>
          </a:p>
          <a:p>
            <a:pPr>
              <a:spcAft>
                <a:spcPct val="30000"/>
              </a:spcAft>
              <a:defRPr/>
            </a:pPr>
            <a:r>
              <a:rPr lang="en-US" sz="2000" dirty="0" smtClean="0">
                <a:cs typeface="+mn-cs"/>
              </a:rPr>
              <a:t>No sample volume</a:t>
            </a:r>
            <a:endParaRPr lang="en-US" sz="2800" dirty="0" smtClean="0">
              <a:cs typeface="+mn-cs"/>
            </a:endParaRPr>
          </a:p>
        </p:txBody>
      </p:sp>
      <p:pic>
        <p:nvPicPr>
          <p:cNvPr id="88067"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0413" y="3784600"/>
            <a:ext cx="4268787" cy="2303463"/>
          </a:xfrm>
          <a:prstGeom prst="rect">
            <a:avLst/>
          </a:prstGeom>
          <a:noFill/>
          <a:ln w="76200" cmpd="tri">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4858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1401763" y="271463"/>
            <a:ext cx="6365875" cy="1143000"/>
          </a:xfrm>
        </p:spPr>
        <p:txBody>
          <a:bodyPr/>
          <a:lstStyle/>
          <a:p>
            <a:pPr>
              <a:defRPr/>
            </a:pPr>
            <a:r>
              <a:rPr lang="en-US" dirty="0" smtClean="0">
                <a:cs typeface="+mj-cs"/>
              </a:rPr>
              <a:t>Analog Doppler</a:t>
            </a:r>
          </a:p>
        </p:txBody>
      </p:sp>
      <p:sp>
        <p:nvSpPr>
          <p:cNvPr id="198659" name="Rectangle 3"/>
          <p:cNvSpPr>
            <a:spLocks noGrp="1" noChangeArrowheads="1"/>
          </p:cNvSpPr>
          <p:nvPr>
            <p:ph idx="1"/>
          </p:nvPr>
        </p:nvSpPr>
        <p:spPr>
          <a:xfrm>
            <a:off x="368300" y="1498600"/>
            <a:ext cx="6096000" cy="4114800"/>
          </a:xfrm>
        </p:spPr>
        <p:txBody>
          <a:bodyPr/>
          <a:lstStyle/>
          <a:p>
            <a:pPr>
              <a:lnSpc>
                <a:spcPct val="100000"/>
              </a:lnSpc>
              <a:spcAft>
                <a:spcPct val="30000"/>
              </a:spcAft>
              <a:defRPr/>
            </a:pPr>
            <a:r>
              <a:rPr lang="en-US" sz="2400" dirty="0" smtClean="0">
                <a:cs typeface="+mn-cs"/>
              </a:rPr>
              <a:t>If venous and arterial signals are present in the beam path, they</a:t>
            </a:r>
            <a:r>
              <a:rPr lang="ja-JP" altLang="en-US" sz="2400" dirty="0" smtClean="0">
                <a:latin typeface="Arial"/>
                <a:cs typeface="+mn-cs"/>
              </a:rPr>
              <a:t>’</a:t>
            </a:r>
            <a:r>
              <a:rPr lang="en-US" sz="2400" dirty="0" smtClean="0">
                <a:cs typeface="+mn-cs"/>
              </a:rPr>
              <a:t>re averaged together, and waveform distortion can occur</a:t>
            </a:r>
          </a:p>
          <a:p>
            <a:pPr>
              <a:spcAft>
                <a:spcPct val="30000"/>
              </a:spcAft>
              <a:defRPr/>
            </a:pPr>
            <a:endParaRPr lang="en-US" sz="1800" dirty="0" smtClean="0">
              <a:cs typeface="+mn-cs"/>
            </a:endParaRPr>
          </a:p>
          <a:p>
            <a:pPr>
              <a:spcAft>
                <a:spcPct val="30000"/>
              </a:spcAft>
              <a:defRPr/>
            </a:pPr>
            <a:endParaRPr lang="en-US" sz="1400" dirty="0" smtClean="0">
              <a:cs typeface="+mn-cs"/>
            </a:endParaRPr>
          </a:p>
          <a:p>
            <a:pPr>
              <a:spcAft>
                <a:spcPct val="30000"/>
              </a:spcAft>
              <a:buFontTx/>
              <a:buNone/>
              <a:defRPr/>
            </a:pPr>
            <a:endParaRPr lang="en-US" sz="1600" dirty="0" smtClean="0">
              <a:cs typeface="+mn-cs"/>
            </a:endParaRPr>
          </a:p>
          <a:p>
            <a:pPr>
              <a:defRPr/>
            </a:pPr>
            <a:endParaRPr lang="en-US" sz="1800" dirty="0" smtClean="0">
              <a:cs typeface="+mn-cs"/>
            </a:endParaRPr>
          </a:p>
        </p:txBody>
      </p:sp>
      <p:pic>
        <p:nvPicPr>
          <p:cNvPr id="9011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62225" y="3481388"/>
            <a:ext cx="4014788" cy="2178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0116" name="Text Box 5"/>
          <p:cNvSpPr txBox="1">
            <a:spLocks noChangeArrowheads="1"/>
          </p:cNvSpPr>
          <p:nvPr/>
        </p:nvSpPr>
        <p:spPr bwMode="auto">
          <a:xfrm>
            <a:off x="1852613" y="5781675"/>
            <a:ext cx="54356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ja-JP" altLang="en-US" sz="2400" b="0">
                <a:solidFill>
                  <a:schemeClr val="tx1"/>
                </a:solidFill>
              </a:rPr>
              <a:t>“</a:t>
            </a:r>
            <a:r>
              <a:rPr lang="en-US" altLang="ja-JP" sz="2400" b="0">
                <a:solidFill>
                  <a:schemeClr val="tx1"/>
                </a:solidFill>
              </a:rPr>
              <a:t>Distortion</a:t>
            </a:r>
            <a:r>
              <a:rPr lang="ja-JP" altLang="en-US" sz="2400" b="0">
                <a:solidFill>
                  <a:schemeClr val="tx1"/>
                </a:solidFill>
              </a:rPr>
              <a:t>”</a:t>
            </a:r>
            <a:r>
              <a:rPr lang="en-US" altLang="ja-JP" sz="2400" b="0">
                <a:solidFill>
                  <a:schemeClr val="tx1"/>
                </a:solidFill>
              </a:rPr>
              <a:t> of analog waveform due to </a:t>
            </a:r>
          </a:p>
          <a:p>
            <a:r>
              <a:rPr lang="en-US" sz="2400" b="0">
                <a:solidFill>
                  <a:schemeClr val="tx1"/>
                </a:solidFill>
              </a:rPr>
              <a:t>arterial and venous signal averaging.</a:t>
            </a:r>
          </a:p>
        </p:txBody>
      </p:sp>
    </p:spTree>
    <p:extLst>
      <p:ext uri="{BB962C8B-B14F-4D97-AF65-F5344CB8AC3E}">
        <p14:creationId xmlns:p14="http://schemas.microsoft.com/office/powerpoint/2010/main" val="14095609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1401763" y="0"/>
            <a:ext cx="6365875" cy="1143000"/>
          </a:xfrm>
        </p:spPr>
        <p:txBody>
          <a:bodyPr/>
          <a:lstStyle/>
          <a:p>
            <a:pPr>
              <a:defRPr/>
            </a:pPr>
            <a:r>
              <a:rPr lang="en-US" smtClean="0">
                <a:cs typeface="+mj-cs"/>
              </a:rPr>
              <a:t>Doppler Devices</a:t>
            </a:r>
          </a:p>
        </p:txBody>
      </p:sp>
      <p:sp>
        <p:nvSpPr>
          <p:cNvPr id="188419" name="Rectangle 3"/>
          <p:cNvSpPr>
            <a:spLocks noGrp="1" noChangeArrowheads="1"/>
          </p:cNvSpPr>
          <p:nvPr>
            <p:ph idx="1"/>
          </p:nvPr>
        </p:nvSpPr>
        <p:spPr>
          <a:xfrm>
            <a:off x="452438" y="1092200"/>
            <a:ext cx="6108700" cy="4114800"/>
          </a:xfrm>
        </p:spPr>
        <p:txBody>
          <a:bodyPr/>
          <a:lstStyle/>
          <a:p>
            <a:pPr>
              <a:lnSpc>
                <a:spcPct val="100000"/>
              </a:lnSpc>
              <a:spcAft>
                <a:spcPct val="30000"/>
              </a:spcAft>
              <a:defRPr/>
            </a:pPr>
            <a:r>
              <a:rPr lang="en-US" u="sng" smtClean="0">
                <a:cs typeface="+mn-cs"/>
              </a:rPr>
              <a:t>Pulsed-waved (PW) Doppler</a:t>
            </a:r>
            <a:endParaRPr lang="en-US" smtClean="0">
              <a:cs typeface="+mn-cs"/>
            </a:endParaRPr>
          </a:p>
          <a:p>
            <a:pPr lvl="1">
              <a:lnSpc>
                <a:spcPct val="100000"/>
              </a:lnSpc>
              <a:spcBef>
                <a:spcPct val="0"/>
              </a:spcBef>
              <a:spcAft>
                <a:spcPct val="30000"/>
              </a:spcAft>
              <a:defRPr/>
            </a:pPr>
            <a:r>
              <a:rPr lang="en-US" smtClean="0"/>
              <a:t>single element: transmitting, then receiving (used for TCD)</a:t>
            </a:r>
          </a:p>
          <a:p>
            <a:pPr lvl="1">
              <a:lnSpc>
                <a:spcPct val="100000"/>
              </a:lnSpc>
              <a:spcBef>
                <a:spcPct val="0"/>
              </a:spcBef>
              <a:spcAft>
                <a:spcPct val="30000"/>
              </a:spcAft>
              <a:buFontTx/>
              <a:buNone/>
              <a:defRPr/>
            </a:pPr>
            <a:endParaRPr lang="en-US" sz="2400" smtClean="0"/>
          </a:p>
          <a:p>
            <a:pPr lvl="1">
              <a:lnSpc>
                <a:spcPct val="100000"/>
              </a:lnSpc>
              <a:spcBef>
                <a:spcPct val="0"/>
              </a:spcBef>
              <a:spcAft>
                <a:spcPct val="30000"/>
              </a:spcAft>
              <a:defRPr/>
            </a:pPr>
            <a:r>
              <a:rPr lang="en-US" smtClean="0"/>
              <a:t>multi-element linear arrays</a:t>
            </a:r>
            <a:endParaRPr lang="en-US" u="sng" smtClean="0"/>
          </a:p>
        </p:txBody>
      </p:sp>
      <p:pic>
        <p:nvPicPr>
          <p:cNvPr id="92163" name="Picture 4" descr="PW-TCD TRANSDUC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18275" y="1604963"/>
            <a:ext cx="1212850" cy="1544637"/>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grpSp>
        <p:nvGrpSpPr>
          <p:cNvPr id="92164" name="Group 5"/>
          <p:cNvGrpSpPr>
            <a:grpSpLocks/>
          </p:cNvGrpSpPr>
          <p:nvPr/>
        </p:nvGrpSpPr>
        <p:grpSpPr bwMode="auto">
          <a:xfrm>
            <a:off x="949325" y="3911600"/>
            <a:ext cx="2462213" cy="2336800"/>
            <a:chOff x="549" y="1248"/>
            <a:chExt cx="2598" cy="2159"/>
          </a:xfrm>
        </p:grpSpPr>
        <p:pic>
          <p:nvPicPr>
            <p:cNvPr id="92170"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9" y="1248"/>
              <a:ext cx="2187" cy="2159"/>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grpSp>
          <p:nvGrpSpPr>
            <p:cNvPr id="92171" name="Group 7"/>
            <p:cNvGrpSpPr>
              <a:grpSpLocks/>
            </p:cNvGrpSpPr>
            <p:nvPr/>
          </p:nvGrpSpPr>
          <p:grpSpPr bwMode="auto">
            <a:xfrm>
              <a:off x="873" y="2640"/>
              <a:ext cx="446" cy="348"/>
              <a:chOff x="776" y="2640"/>
              <a:chExt cx="396" cy="348"/>
            </a:xfrm>
          </p:grpSpPr>
          <p:sp>
            <p:nvSpPr>
              <p:cNvPr id="188424" name="Freeform 8"/>
              <p:cNvSpPr>
                <a:spLocks/>
              </p:cNvSpPr>
              <p:nvPr/>
            </p:nvSpPr>
            <p:spPr bwMode="auto">
              <a:xfrm>
                <a:off x="775" y="2640"/>
                <a:ext cx="217" cy="327"/>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5" name="Freeform 9"/>
              <p:cNvSpPr>
                <a:spLocks/>
              </p:cNvSpPr>
              <p:nvPr/>
            </p:nvSpPr>
            <p:spPr bwMode="auto">
              <a:xfrm>
                <a:off x="820" y="2652"/>
                <a:ext cx="216" cy="329"/>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6" name="Freeform 10"/>
              <p:cNvSpPr>
                <a:spLocks/>
              </p:cNvSpPr>
              <p:nvPr/>
            </p:nvSpPr>
            <p:spPr bwMode="auto">
              <a:xfrm>
                <a:off x="868" y="2656"/>
                <a:ext cx="217" cy="327"/>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7" name="Freeform 11"/>
              <p:cNvSpPr>
                <a:spLocks/>
              </p:cNvSpPr>
              <p:nvPr/>
            </p:nvSpPr>
            <p:spPr bwMode="auto">
              <a:xfrm>
                <a:off x="908" y="2644"/>
                <a:ext cx="229" cy="339"/>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8" name="Freeform 12"/>
              <p:cNvSpPr>
                <a:spLocks/>
              </p:cNvSpPr>
              <p:nvPr/>
            </p:nvSpPr>
            <p:spPr bwMode="auto">
              <a:xfrm>
                <a:off x="936" y="2652"/>
                <a:ext cx="236" cy="336"/>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92172" name="Text Box 13"/>
            <p:cNvSpPr txBox="1">
              <a:spLocks noChangeArrowheads="1"/>
            </p:cNvSpPr>
            <p:nvPr/>
          </p:nvSpPr>
          <p:spPr bwMode="auto">
            <a:xfrm>
              <a:off x="584" y="1780"/>
              <a:ext cx="2563" cy="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b="0">
                  <a:solidFill>
                    <a:schemeClr val="bg2"/>
                  </a:solidFill>
                </a:rPr>
                <a:t>Piezo elements are </a:t>
              </a:r>
            </a:p>
            <a:p>
              <a:r>
                <a:rPr lang="ja-JP" altLang="en-US" b="0">
                  <a:solidFill>
                    <a:schemeClr val="bg2"/>
                  </a:solidFill>
                </a:rPr>
                <a:t>“</a:t>
              </a:r>
              <a:r>
                <a:rPr lang="en-US" altLang="ja-JP" b="0">
                  <a:solidFill>
                    <a:schemeClr val="bg2"/>
                  </a:solidFill>
                </a:rPr>
                <a:t>diced</a:t>
              </a:r>
              <a:r>
                <a:rPr lang="ja-JP" altLang="en-US" b="0">
                  <a:solidFill>
                    <a:schemeClr val="bg2"/>
                  </a:solidFill>
                </a:rPr>
                <a:t>”</a:t>
              </a:r>
              <a:r>
                <a:rPr lang="en-US" altLang="ja-JP" b="0">
                  <a:solidFill>
                    <a:schemeClr val="bg2"/>
                  </a:solidFill>
                </a:rPr>
                <a:t> on ceramic</a:t>
              </a:r>
              <a:endParaRPr lang="en-US" sz="2400" b="0">
                <a:solidFill>
                  <a:schemeClr val="bg2"/>
                </a:solidFill>
              </a:endParaRPr>
            </a:p>
          </p:txBody>
        </p:sp>
        <p:sp>
          <p:nvSpPr>
            <p:cNvPr id="92173" name="Line 14"/>
            <p:cNvSpPr>
              <a:spLocks noChangeShapeType="1"/>
            </p:cNvSpPr>
            <p:nvPr/>
          </p:nvSpPr>
          <p:spPr bwMode="auto">
            <a:xfrm>
              <a:off x="1746" y="2272"/>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2174" name="Line 15"/>
            <p:cNvSpPr>
              <a:spLocks noChangeShapeType="1"/>
            </p:cNvSpPr>
            <p:nvPr/>
          </p:nvSpPr>
          <p:spPr bwMode="auto">
            <a:xfrm>
              <a:off x="1665" y="2280"/>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2175" name="Line 16"/>
            <p:cNvSpPr>
              <a:spLocks noChangeShapeType="1"/>
            </p:cNvSpPr>
            <p:nvPr/>
          </p:nvSpPr>
          <p:spPr bwMode="auto">
            <a:xfrm>
              <a:off x="1584" y="2272"/>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92165" name="Group 17"/>
          <p:cNvGrpSpPr>
            <a:grpSpLocks/>
          </p:cNvGrpSpPr>
          <p:nvPr/>
        </p:nvGrpSpPr>
        <p:grpSpPr bwMode="auto">
          <a:xfrm>
            <a:off x="3841750" y="3933825"/>
            <a:ext cx="2605088" cy="2330450"/>
            <a:chOff x="2713" y="2654"/>
            <a:chExt cx="1847" cy="1468"/>
          </a:xfrm>
        </p:grpSpPr>
        <p:pic>
          <p:nvPicPr>
            <p:cNvPr id="92167" name="Picture 1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713" y="2654"/>
              <a:ext cx="1847" cy="146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88435" name="Text Box 19"/>
            <p:cNvSpPr txBox="1">
              <a:spLocks noChangeArrowheads="1"/>
            </p:cNvSpPr>
            <p:nvPr/>
          </p:nvSpPr>
          <p:spPr bwMode="auto">
            <a:xfrm>
              <a:off x="3077" y="2680"/>
              <a:ext cx="1290" cy="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lang="en-US" sz="1800">
                  <a:solidFill>
                    <a:schemeClr val="tx1"/>
                  </a:solidFill>
                  <a:effectLst>
                    <a:outerShdw blurRad="38100" dist="38100" dir="2700000" algn="tl">
                      <a:srgbClr val="000000"/>
                    </a:outerShdw>
                  </a:effectLst>
                </a:rPr>
                <a:t>Tiny wires to each element</a:t>
              </a:r>
            </a:p>
          </p:txBody>
        </p:sp>
        <p:sp>
          <p:nvSpPr>
            <p:cNvPr id="92169" name="Line 20"/>
            <p:cNvSpPr>
              <a:spLocks noChangeShapeType="1"/>
            </p:cNvSpPr>
            <p:nvPr/>
          </p:nvSpPr>
          <p:spPr bwMode="auto">
            <a:xfrm>
              <a:off x="3536" y="3072"/>
              <a:ext cx="23" cy="33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88437" name="Text Box 21"/>
          <p:cNvSpPr txBox="1">
            <a:spLocks noChangeArrowheads="1"/>
          </p:cNvSpPr>
          <p:nvPr/>
        </p:nvSpPr>
        <p:spPr bwMode="auto">
          <a:xfrm>
            <a:off x="6484938" y="5308600"/>
            <a:ext cx="2073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Curved array</a:t>
            </a:r>
          </a:p>
        </p:txBody>
      </p:sp>
    </p:spTree>
    <p:extLst>
      <p:ext uri="{BB962C8B-B14F-4D97-AF65-F5344CB8AC3E}">
        <p14:creationId xmlns:p14="http://schemas.microsoft.com/office/powerpoint/2010/main" val="1196205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401763" y="363538"/>
            <a:ext cx="6365875" cy="1143000"/>
          </a:xfrm>
        </p:spPr>
        <p:txBody>
          <a:bodyPr/>
          <a:lstStyle/>
          <a:p>
            <a:pPr>
              <a:defRPr/>
            </a:pPr>
            <a:r>
              <a:rPr lang="en-US" dirty="0" smtClean="0">
                <a:cs typeface="+mj-cs"/>
              </a:rPr>
              <a:t>Pulsed-Wave Doppler</a:t>
            </a:r>
          </a:p>
        </p:txBody>
      </p:sp>
      <p:sp>
        <p:nvSpPr>
          <p:cNvPr id="200707" name="Rectangle 3"/>
          <p:cNvSpPr>
            <a:spLocks noGrp="1" noChangeArrowheads="1"/>
          </p:cNvSpPr>
          <p:nvPr>
            <p:ph idx="1"/>
          </p:nvPr>
        </p:nvSpPr>
        <p:spPr>
          <a:xfrm>
            <a:off x="461963" y="1727200"/>
            <a:ext cx="8318500" cy="4114800"/>
          </a:xfrm>
        </p:spPr>
        <p:txBody>
          <a:bodyPr/>
          <a:lstStyle/>
          <a:p>
            <a:pPr>
              <a:defRPr/>
            </a:pPr>
            <a:r>
              <a:rPr lang="en-US" sz="2800" smtClean="0">
                <a:cs typeface="+mn-cs"/>
              </a:rPr>
              <a:t>Alternating pulse transmission and reception</a:t>
            </a:r>
          </a:p>
          <a:p>
            <a:pPr>
              <a:defRPr/>
            </a:pPr>
            <a:r>
              <a:rPr lang="en-US" sz="2800" smtClean="0">
                <a:cs typeface="+mn-cs"/>
              </a:rPr>
              <a:t>Transducer design</a:t>
            </a:r>
          </a:p>
          <a:p>
            <a:pPr lvl="1">
              <a:defRPr/>
            </a:pPr>
            <a:r>
              <a:rPr lang="en-US" sz="2400" smtClean="0"/>
              <a:t>single element transducers (TCD) </a:t>
            </a:r>
          </a:p>
          <a:p>
            <a:pPr lvl="1">
              <a:defRPr/>
            </a:pPr>
            <a:r>
              <a:rPr lang="en-US" sz="2400" smtClean="0"/>
              <a:t>multi-element linear array</a:t>
            </a:r>
          </a:p>
          <a:p>
            <a:pPr lvl="1">
              <a:defRPr/>
            </a:pPr>
            <a:r>
              <a:rPr lang="en-US" sz="2400" smtClean="0"/>
              <a:t>phased array transducers</a:t>
            </a:r>
          </a:p>
          <a:p>
            <a:pPr>
              <a:defRPr/>
            </a:pPr>
            <a:r>
              <a:rPr lang="en-US" sz="2800" smtClean="0">
                <a:cs typeface="+mn-cs"/>
              </a:rPr>
              <a:t>Sample volume (range gate, sample gate) are integral to pulse Doppler systems</a:t>
            </a:r>
            <a:endParaRPr lang="en-US" u="sng" smtClean="0">
              <a:cs typeface="+mn-cs"/>
            </a:endParaRPr>
          </a:p>
        </p:txBody>
      </p:sp>
    </p:spTree>
    <p:extLst>
      <p:ext uri="{BB962C8B-B14F-4D97-AF65-F5344CB8AC3E}">
        <p14:creationId xmlns:p14="http://schemas.microsoft.com/office/powerpoint/2010/main" val="17890303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1401763" y="398463"/>
            <a:ext cx="6365875" cy="1143000"/>
          </a:xfrm>
        </p:spPr>
        <p:txBody>
          <a:bodyPr/>
          <a:lstStyle/>
          <a:p>
            <a:pPr>
              <a:defRPr/>
            </a:pPr>
            <a:r>
              <a:rPr lang="en-US" dirty="0" smtClean="0">
                <a:cs typeface="+mj-cs"/>
              </a:rPr>
              <a:t>Sample Volume</a:t>
            </a:r>
          </a:p>
        </p:txBody>
      </p:sp>
      <p:sp>
        <p:nvSpPr>
          <p:cNvPr id="202755" name="Rectangle 3"/>
          <p:cNvSpPr>
            <a:spLocks noGrp="1" noChangeArrowheads="1"/>
          </p:cNvSpPr>
          <p:nvPr>
            <p:ph idx="1"/>
          </p:nvPr>
        </p:nvSpPr>
        <p:spPr>
          <a:xfrm>
            <a:off x="508000" y="1727200"/>
            <a:ext cx="5473700" cy="4757738"/>
          </a:xfrm>
        </p:spPr>
        <p:txBody>
          <a:bodyPr/>
          <a:lstStyle/>
          <a:p>
            <a:pPr>
              <a:lnSpc>
                <a:spcPct val="100000"/>
              </a:lnSpc>
              <a:spcAft>
                <a:spcPct val="30000"/>
              </a:spcAft>
              <a:defRPr/>
            </a:pPr>
            <a:r>
              <a:rPr lang="en-US" sz="2400" smtClean="0">
                <a:cs typeface="+mn-cs"/>
              </a:rPr>
              <a:t>Sample volume </a:t>
            </a:r>
            <a:r>
              <a:rPr lang="en-US" sz="2400" u="sng" smtClean="0">
                <a:cs typeface="+mn-cs"/>
              </a:rPr>
              <a:t>length</a:t>
            </a:r>
            <a:r>
              <a:rPr lang="en-US" sz="2400" smtClean="0">
                <a:cs typeface="+mn-cs"/>
              </a:rPr>
              <a:t> determines the transmit pulse length.</a:t>
            </a:r>
            <a:endParaRPr lang="en-US" sz="2800" smtClean="0">
              <a:cs typeface="+mn-cs"/>
            </a:endParaRPr>
          </a:p>
          <a:p>
            <a:pPr>
              <a:lnSpc>
                <a:spcPct val="100000"/>
              </a:lnSpc>
              <a:spcAft>
                <a:spcPct val="30000"/>
              </a:spcAft>
              <a:defRPr/>
            </a:pPr>
            <a:r>
              <a:rPr lang="en-US" sz="2400" smtClean="0">
                <a:cs typeface="+mn-cs"/>
              </a:rPr>
              <a:t>Pulse length is the </a:t>
            </a:r>
            <a:r>
              <a:rPr lang="ja-JP" altLang="en-US" sz="2400" smtClean="0">
                <a:latin typeface="Arial"/>
                <a:cs typeface="+mn-cs"/>
              </a:rPr>
              <a:t>“</a:t>
            </a:r>
            <a:r>
              <a:rPr lang="en-US" sz="2400" smtClean="0">
                <a:cs typeface="+mn-cs"/>
              </a:rPr>
              <a:t>ring time</a:t>
            </a:r>
            <a:r>
              <a:rPr lang="ja-JP" altLang="en-US" sz="2400" smtClean="0">
                <a:latin typeface="Arial"/>
                <a:cs typeface="+mn-cs"/>
              </a:rPr>
              <a:t>”</a:t>
            </a:r>
            <a:r>
              <a:rPr lang="en-US" sz="2400" smtClean="0">
                <a:cs typeface="+mn-cs"/>
              </a:rPr>
              <a:t> or duration of transmission.</a:t>
            </a:r>
          </a:p>
          <a:p>
            <a:pPr marL="628650" lvl="1">
              <a:lnSpc>
                <a:spcPct val="100000"/>
              </a:lnSpc>
              <a:spcAft>
                <a:spcPct val="30000"/>
              </a:spcAft>
              <a:buFontTx/>
              <a:buNone/>
              <a:defRPr/>
            </a:pPr>
            <a:endParaRPr lang="en-US" sz="2000" smtClean="0"/>
          </a:p>
          <a:p>
            <a:pPr>
              <a:defRPr/>
            </a:pPr>
            <a:endParaRPr lang="en-US" sz="2400" smtClean="0">
              <a:cs typeface="+mn-cs"/>
            </a:endParaRPr>
          </a:p>
          <a:p>
            <a:pPr marL="628650" lvl="1">
              <a:buFontTx/>
              <a:buNone/>
              <a:defRPr/>
            </a:pPr>
            <a:endParaRPr lang="en-US" sz="2000" smtClean="0"/>
          </a:p>
          <a:p>
            <a:pPr>
              <a:buFontTx/>
              <a:buNone/>
              <a:defRPr/>
            </a:pPr>
            <a:endParaRPr lang="en-US" sz="2400" smtClean="0">
              <a:cs typeface="+mn-cs"/>
            </a:endParaRPr>
          </a:p>
          <a:p>
            <a:pPr>
              <a:buFontTx/>
              <a:buNone/>
              <a:defRPr/>
            </a:pPr>
            <a:endParaRPr lang="en-US" sz="2400" u="sng" smtClean="0">
              <a:cs typeface="+mn-cs"/>
            </a:endParaRPr>
          </a:p>
        </p:txBody>
      </p:sp>
      <p:pic>
        <p:nvPicPr>
          <p:cNvPr id="96259" name="Picture 4" descr="wav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84488" y="4738688"/>
            <a:ext cx="33718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2"/>
                </a:solidFill>
                <a:miter lim="800000"/>
                <a:headEnd/>
                <a:tailEnd/>
              </a14:hiddenLine>
            </a:ext>
          </a:extLst>
        </p:spPr>
      </p:pic>
      <p:sp>
        <p:nvSpPr>
          <p:cNvPr id="96260" name="Text Box 5"/>
          <p:cNvSpPr txBox="1">
            <a:spLocks noChangeArrowheads="1"/>
          </p:cNvSpPr>
          <p:nvPr/>
        </p:nvSpPr>
        <p:spPr bwMode="auto">
          <a:xfrm>
            <a:off x="1892300" y="6172200"/>
            <a:ext cx="5384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One </a:t>
            </a:r>
            <a:r>
              <a:rPr lang="ja-JP" altLang="en-US" sz="2400" b="0">
                <a:solidFill>
                  <a:schemeClr val="tx1"/>
                </a:solidFill>
              </a:rPr>
              <a:t>“</a:t>
            </a:r>
            <a:r>
              <a:rPr lang="en-US" altLang="ja-JP" sz="2400" b="0">
                <a:solidFill>
                  <a:schemeClr val="tx1"/>
                </a:solidFill>
              </a:rPr>
              <a:t>pulse</a:t>
            </a:r>
            <a:r>
              <a:rPr lang="ja-JP" altLang="en-US" sz="2400" b="0">
                <a:solidFill>
                  <a:schemeClr val="tx1"/>
                </a:solidFill>
              </a:rPr>
              <a:t>”</a:t>
            </a:r>
            <a:r>
              <a:rPr lang="en-US" altLang="ja-JP" sz="2400" b="0">
                <a:solidFill>
                  <a:schemeClr val="tx1"/>
                </a:solidFill>
              </a:rPr>
              <a:t> transmission with 4 cycles</a:t>
            </a:r>
            <a:endParaRPr lang="en-US" sz="2400" b="0">
              <a:solidFill>
                <a:schemeClr val="tx1"/>
              </a:solidFill>
            </a:endParaRPr>
          </a:p>
        </p:txBody>
      </p:sp>
      <p:pic>
        <p:nvPicPr>
          <p:cNvPr id="96261" name="Picture 6" descr="Large sample Volume-7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45213" y="1530350"/>
            <a:ext cx="2998787"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2" name="Line 7"/>
          <p:cNvSpPr>
            <a:spLocks noChangeShapeType="1"/>
          </p:cNvSpPr>
          <p:nvPr/>
        </p:nvSpPr>
        <p:spPr bwMode="auto">
          <a:xfrm flipH="1">
            <a:off x="7366000" y="2659063"/>
            <a:ext cx="101600" cy="2365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6263" name="Text Box 8"/>
          <p:cNvSpPr txBox="1">
            <a:spLocks noChangeArrowheads="1"/>
          </p:cNvSpPr>
          <p:nvPr/>
        </p:nvSpPr>
        <p:spPr bwMode="auto">
          <a:xfrm>
            <a:off x="7815263" y="3205163"/>
            <a:ext cx="5905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SV</a:t>
            </a:r>
          </a:p>
        </p:txBody>
      </p:sp>
      <p:sp>
        <p:nvSpPr>
          <p:cNvPr id="96264" name="Line 9"/>
          <p:cNvSpPr>
            <a:spLocks noChangeShapeType="1"/>
          </p:cNvSpPr>
          <p:nvPr/>
        </p:nvSpPr>
        <p:spPr bwMode="auto">
          <a:xfrm flipH="1" flipV="1">
            <a:off x="7637463" y="2979738"/>
            <a:ext cx="185737" cy="4064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021285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1401763" y="423863"/>
            <a:ext cx="6365875" cy="957262"/>
          </a:xfrm>
        </p:spPr>
        <p:txBody>
          <a:bodyPr/>
          <a:lstStyle/>
          <a:p>
            <a:pPr>
              <a:defRPr/>
            </a:pPr>
            <a:r>
              <a:rPr lang="en-US" dirty="0" smtClean="0">
                <a:cs typeface="+mj-cs"/>
              </a:rPr>
              <a:t>Sample Volume</a:t>
            </a:r>
          </a:p>
        </p:txBody>
      </p:sp>
      <p:sp>
        <p:nvSpPr>
          <p:cNvPr id="204803" name="Rectangle 3"/>
          <p:cNvSpPr>
            <a:spLocks noGrp="1" noChangeArrowheads="1"/>
          </p:cNvSpPr>
          <p:nvPr>
            <p:ph idx="1"/>
          </p:nvPr>
        </p:nvSpPr>
        <p:spPr>
          <a:xfrm>
            <a:off x="969963" y="1320800"/>
            <a:ext cx="7658100" cy="4114800"/>
          </a:xfrm>
        </p:spPr>
        <p:txBody>
          <a:bodyPr/>
          <a:lstStyle/>
          <a:p>
            <a:pPr>
              <a:defRPr/>
            </a:pPr>
            <a:r>
              <a:rPr lang="en-US" sz="2400" smtClean="0">
                <a:cs typeface="+mn-cs"/>
              </a:rPr>
              <a:t>Transmitted Doppler pulse contains numerous cycles (5-30 Hz) </a:t>
            </a:r>
          </a:p>
          <a:p>
            <a:pPr>
              <a:defRPr/>
            </a:pPr>
            <a:r>
              <a:rPr lang="en-US" sz="2400" smtClean="0">
                <a:cs typeface="+mn-cs"/>
              </a:rPr>
              <a:t>The number of cycles in a pulse multiplied by the wavelength = </a:t>
            </a:r>
            <a:r>
              <a:rPr lang="en-US" sz="2400" u="sng" smtClean="0">
                <a:cs typeface="+mn-cs"/>
              </a:rPr>
              <a:t>spatial pulse length </a:t>
            </a:r>
          </a:p>
          <a:p>
            <a:pPr>
              <a:buFontTx/>
              <a:buNone/>
              <a:defRPr/>
            </a:pPr>
            <a:endParaRPr lang="en-US" smtClean="0">
              <a:cs typeface="+mn-cs"/>
            </a:endParaRPr>
          </a:p>
          <a:p>
            <a:pPr>
              <a:buFontTx/>
              <a:buNone/>
              <a:defRPr/>
            </a:pPr>
            <a:endParaRPr lang="en-US" u="sng" smtClean="0">
              <a:cs typeface="+mn-cs"/>
            </a:endParaRPr>
          </a:p>
        </p:txBody>
      </p:sp>
      <p:pic>
        <p:nvPicPr>
          <p:cNvPr id="98307" name="Picture 4" descr="Large sample Volume-7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8375" y="3149600"/>
            <a:ext cx="2998788"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8" name="Picture 5" descr="Small sample Volume-7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94275" y="3149600"/>
            <a:ext cx="299720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Text Box 6"/>
          <p:cNvSpPr txBox="1">
            <a:spLocks noChangeArrowheads="1"/>
          </p:cNvSpPr>
          <p:nvPr/>
        </p:nvSpPr>
        <p:spPr bwMode="auto">
          <a:xfrm>
            <a:off x="1533525" y="5164138"/>
            <a:ext cx="24892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Large SV, </a:t>
            </a:r>
          </a:p>
          <a:p>
            <a:r>
              <a:rPr lang="en-US" sz="2400" b="0">
                <a:solidFill>
                  <a:schemeClr val="tx1"/>
                </a:solidFill>
              </a:rPr>
              <a:t>long pulse length</a:t>
            </a:r>
          </a:p>
        </p:txBody>
      </p:sp>
      <p:sp>
        <p:nvSpPr>
          <p:cNvPr id="98310" name="Text Box 7"/>
          <p:cNvSpPr txBox="1">
            <a:spLocks noChangeArrowheads="1"/>
          </p:cNvSpPr>
          <p:nvPr/>
        </p:nvSpPr>
        <p:spPr bwMode="auto">
          <a:xfrm>
            <a:off x="5084763" y="5140325"/>
            <a:ext cx="25908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Small SV, </a:t>
            </a:r>
          </a:p>
          <a:p>
            <a:r>
              <a:rPr lang="en-US" sz="2400" b="0">
                <a:solidFill>
                  <a:schemeClr val="tx1"/>
                </a:solidFill>
              </a:rPr>
              <a:t>short pulse length</a:t>
            </a:r>
          </a:p>
        </p:txBody>
      </p:sp>
    </p:spTree>
    <p:extLst>
      <p:ext uri="{BB962C8B-B14F-4D97-AF65-F5344CB8AC3E}">
        <p14:creationId xmlns:p14="http://schemas.microsoft.com/office/powerpoint/2010/main" val="14732852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06400"/>
            <a:ext cx="8458199" cy="1143000"/>
          </a:xfrm>
        </p:spPr>
        <p:txBody>
          <a:bodyPr/>
          <a:lstStyle/>
          <a:p>
            <a:r>
              <a:rPr lang="en-US" sz="3600" dirty="0" smtClean="0">
                <a:solidFill>
                  <a:schemeClr val="tx1"/>
                </a:solidFill>
                <a:latin typeface="Helvetica"/>
                <a:cs typeface="Helvetica"/>
              </a:rPr>
              <a:t>RANGE-GATED </a:t>
            </a:r>
            <a:r>
              <a:rPr lang="en-US" sz="3600" dirty="0">
                <a:solidFill>
                  <a:schemeClr val="tx1"/>
                </a:solidFill>
                <a:latin typeface="Helvetica"/>
                <a:cs typeface="Helvetica"/>
              </a:rPr>
              <a:t>PULSED DOPPLER</a:t>
            </a:r>
            <a:br>
              <a:rPr lang="en-US" sz="3600" dirty="0">
                <a:solidFill>
                  <a:schemeClr val="tx1"/>
                </a:solidFill>
                <a:latin typeface="Helvetica"/>
                <a:cs typeface="Helvetica"/>
              </a:rPr>
            </a:br>
            <a:endParaRPr lang="en-US" sz="3600" dirty="0">
              <a:latin typeface="Helvetica"/>
              <a:cs typeface="Helvetica"/>
            </a:endParaRPr>
          </a:p>
        </p:txBody>
      </p:sp>
      <p:sp>
        <p:nvSpPr>
          <p:cNvPr id="6" name="Rectangle 5"/>
          <p:cNvSpPr/>
          <p:nvPr/>
        </p:nvSpPr>
        <p:spPr>
          <a:xfrm>
            <a:off x="292100" y="5143500"/>
            <a:ext cx="8432800" cy="954107"/>
          </a:xfrm>
          <a:prstGeom prst="rect">
            <a:avLst/>
          </a:prstGeom>
        </p:spPr>
        <p:txBody>
          <a:bodyPr wrap="square">
            <a:spAutoFit/>
          </a:bodyPr>
          <a:lstStyle/>
          <a:p>
            <a:pPr>
              <a:defRPr/>
            </a:pPr>
            <a:r>
              <a:rPr lang="en-US" dirty="0">
                <a:solidFill>
                  <a:schemeClr val="accent1"/>
                </a:solidFill>
                <a:latin typeface="New Century Schoolbook" charset="0"/>
              </a:rPr>
              <a:t>1540 M/s =  1 cm /6.7 microseconds </a:t>
            </a:r>
          </a:p>
          <a:p>
            <a:pPr>
              <a:defRPr/>
            </a:pPr>
            <a:r>
              <a:rPr lang="en-US" dirty="0">
                <a:solidFill>
                  <a:schemeClr val="accent1"/>
                </a:solidFill>
                <a:latin typeface="New Century Schoolbook" charset="0"/>
              </a:rPr>
              <a:t>If sample volume at 4 cm, pulse cycle = </a:t>
            </a:r>
            <a:r>
              <a:rPr lang="en-US" dirty="0" smtClean="0">
                <a:solidFill>
                  <a:schemeClr val="accent1"/>
                </a:solidFill>
                <a:latin typeface="New Century Schoolbook" charset="0"/>
              </a:rPr>
              <a:t>54 µ sec</a:t>
            </a:r>
            <a:endParaRPr lang="en-US" dirty="0">
              <a:solidFill>
                <a:schemeClr val="accent1"/>
              </a:solidFill>
              <a:latin typeface="New Century Schoolbook" charset="0"/>
            </a:endParaRPr>
          </a:p>
        </p:txBody>
      </p:sp>
      <p:pic>
        <p:nvPicPr>
          <p:cNvPr id="4" name="Picture 3" descr="Pulse sequence-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332" y="1828800"/>
            <a:ext cx="9010511" cy="2743200"/>
          </a:xfrm>
          <a:prstGeom prst="rect">
            <a:avLst/>
          </a:prstGeom>
        </p:spPr>
      </p:pic>
    </p:spTree>
    <p:extLst>
      <p:ext uri="{BB962C8B-B14F-4D97-AF65-F5344CB8AC3E}">
        <p14:creationId xmlns:p14="http://schemas.microsoft.com/office/powerpoint/2010/main" val="23873975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742950" y="384175"/>
            <a:ext cx="7661275" cy="1143000"/>
          </a:xfrm>
        </p:spPr>
        <p:txBody>
          <a:bodyPr/>
          <a:lstStyle/>
          <a:p>
            <a:pPr>
              <a:defRPr/>
            </a:pPr>
            <a:r>
              <a:rPr lang="en-US" sz="3200" dirty="0" smtClean="0">
                <a:cs typeface="+mj-cs"/>
              </a:rPr>
              <a:t>Pulse Repetition Frequency (PRF)</a:t>
            </a:r>
          </a:p>
        </p:txBody>
      </p:sp>
      <p:sp>
        <p:nvSpPr>
          <p:cNvPr id="66563" name="Rectangle 3"/>
          <p:cNvSpPr>
            <a:spLocks noGrp="1" noChangeArrowheads="1"/>
          </p:cNvSpPr>
          <p:nvPr>
            <p:ph idx="1"/>
          </p:nvPr>
        </p:nvSpPr>
        <p:spPr>
          <a:xfrm>
            <a:off x="912813" y="1790700"/>
            <a:ext cx="7739063" cy="4114800"/>
          </a:xfrm>
        </p:spPr>
        <p:txBody>
          <a:bodyPr/>
          <a:lstStyle/>
          <a:p>
            <a:pPr>
              <a:defRPr/>
            </a:pPr>
            <a:r>
              <a:rPr lang="en-US" sz="2800" dirty="0" smtClean="0">
                <a:cs typeface="+mn-cs"/>
              </a:rPr>
              <a:t>Number of pulse-echo cycles per second</a:t>
            </a:r>
          </a:p>
          <a:p>
            <a:pPr>
              <a:defRPr/>
            </a:pPr>
            <a:r>
              <a:rPr lang="en-US" sz="2800" dirty="0" smtClean="0">
                <a:cs typeface="+mn-cs"/>
              </a:rPr>
              <a:t>Expressed in hertz (Hz)</a:t>
            </a:r>
          </a:p>
          <a:p>
            <a:pPr>
              <a:defRPr/>
            </a:pPr>
            <a:r>
              <a:rPr lang="en-US" sz="2800" dirty="0" smtClean="0">
                <a:cs typeface="+mn-cs"/>
              </a:rPr>
              <a:t>Aliasing occurs when Doppler shift frequencies exceed 1/2 of PRF</a:t>
            </a:r>
          </a:p>
          <a:p>
            <a:pPr>
              <a:defRPr/>
            </a:pPr>
            <a:r>
              <a:rPr lang="en-US" sz="2800" dirty="0" smtClean="0">
                <a:cs typeface="+mn-cs"/>
              </a:rPr>
              <a:t>PRF is adjusted with </a:t>
            </a:r>
            <a:r>
              <a:rPr lang="ja-JP" altLang="en-US" sz="2800" dirty="0" smtClean="0">
                <a:latin typeface="Arial"/>
                <a:cs typeface="+mn-cs"/>
              </a:rPr>
              <a:t>“</a:t>
            </a:r>
            <a:r>
              <a:rPr lang="en-US" sz="2800" dirty="0" smtClean="0">
                <a:cs typeface="+mn-cs"/>
              </a:rPr>
              <a:t>scale</a:t>
            </a:r>
            <a:r>
              <a:rPr lang="ja-JP" altLang="en-US" sz="2800" dirty="0" smtClean="0">
                <a:latin typeface="Arial"/>
                <a:cs typeface="+mn-cs"/>
              </a:rPr>
              <a:t>”</a:t>
            </a:r>
            <a:r>
              <a:rPr lang="en-US" sz="2800" dirty="0" smtClean="0">
                <a:cs typeface="+mn-cs"/>
              </a:rPr>
              <a:t> control.</a:t>
            </a:r>
          </a:p>
        </p:txBody>
      </p:sp>
    </p:spTree>
    <p:extLst>
      <p:ext uri="{BB962C8B-B14F-4D97-AF65-F5344CB8AC3E}">
        <p14:creationId xmlns:p14="http://schemas.microsoft.com/office/powerpoint/2010/main" val="28269500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533399" y="1270000"/>
            <a:ext cx="8153402" cy="5952067"/>
          </a:xfrm>
        </p:spPr>
        <p:txBody>
          <a:bodyPr/>
          <a:lstStyle/>
          <a:p>
            <a:pPr>
              <a:spcAft>
                <a:spcPts val="600"/>
              </a:spcAft>
            </a:pPr>
            <a:r>
              <a:rPr lang="en-US" sz="2800" dirty="0" smtClean="0"/>
              <a:t>Temporal resolution- </a:t>
            </a:r>
          </a:p>
          <a:p>
            <a:pPr lvl="1">
              <a:spcAft>
                <a:spcPts val="600"/>
              </a:spcAft>
            </a:pPr>
            <a:r>
              <a:rPr lang="en-US" sz="2400" dirty="0" smtClean="0">
                <a:solidFill>
                  <a:srgbClr val="FFFFFF"/>
                </a:solidFill>
              </a:rPr>
              <a:t>the </a:t>
            </a:r>
            <a:r>
              <a:rPr lang="en-US" sz="2400" dirty="0">
                <a:solidFill>
                  <a:srgbClr val="FFFFFF"/>
                </a:solidFill>
              </a:rPr>
              <a:t>ability to detect that an object has moved over </a:t>
            </a:r>
            <a:r>
              <a:rPr lang="en-US" sz="2400" dirty="0" smtClean="0">
                <a:solidFill>
                  <a:srgbClr val="FFFFFF"/>
                </a:solidFill>
              </a:rPr>
              <a:t>time. Related to frame rate.</a:t>
            </a:r>
          </a:p>
          <a:p>
            <a:pPr>
              <a:spcAft>
                <a:spcPts val="600"/>
              </a:spcAft>
            </a:pPr>
            <a:r>
              <a:rPr lang="en-US" dirty="0"/>
              <a:t>S</a:t>
            </a:r>
            <a:r>
              <a:rPr lang="en-US" dirty="0" smtClean="0"/>
              <a:t>patial resolution- </a:t>
            </a:r>
          </a:p>
          <a:p>
            <a:pPr lvl="1">
              <a:spcAft>
                <a:spcPts val="600"/>
              </a:spcAft>
            </a:pPr>
            <a:r>
              <a:rPr lang="en-US" sz="2400" dirty="0" smtClean="0">
                <a:solidFill>
                  <a:srgbClr val="FFFFFF"/>
                </a:solidFill>
              </a:rPr>
              <a:t>defined </a:t>
            </a:r>
            <a:r>
              <a:rPr lang="en-US" sz="2400" dirty="0">
                <a:solidFill>
                  <a:srgbClr val="FFFFFF"/>
                </a:solidFill>
              </a:rPr>
              <a:t>as </a:t>
            </a:r>
            <a:r>
              <a:rPr lang="en-US" sz="2400" dirty="0" smtClean="0">
                <a:solidFill>
                  <a:srgbClr val="FFFFFF"/>
                </a:solidFill>
              </a:rPr>
              <a:t>the </a:t>
            </a:r>
            <a:r>
              <a:rPr lang="en-US" sz="2400" dirty="0">
                <a:solidFill>
                  <a:srgbClr val="FFFFFF"/>
                </a:solidFill>
              </a:rPr>
              <a:t>ability to distinguish two points as </a:t>
            </a:r>
            <a:r>
              <a:rPr lang="en-US" sz="2400" dirty="0" smtClean="0">
                <a:solidFill>
                  <a:srgbClr val="FFFFFF"/>
                </a:solidFill>
              </a:rPr>
              <a:t>separate </a:t>
            </a:r>
            <a:r>
              <a:rPr lang="en-US" sz="2400" dirty="0">
                <a:solidFill>
                  <a:srgbClr val="FFFFFF"/>
                </a:solidFill>
              </a:rPr>
              <a:t>in </a:t>
            </a:r>
            <a:r>
              <a:rPr lang="en-US" sz="2400" dirty="0" smtClean="0">
                <a:solidFill>
                  <a:srgbClr val="FFFFFF"/>
                </a:solidFill>
              </a:rPr>
              <a:t>space in any direction</a:t>
            </a:r>
          </a:p>
          <a:p>
            <a:r>
              <a:rPr lang="en-US" sz="2800" dirty="0" smtClean="0"/>
              <a:t>Artifact- </a:t>
            </a:r>
          </a:p>
          <a:p>
            <a:pPr lvl="1"/>
            <a:r>
              <a:rPr lang="en-US" sz="2400" dirty="0" smtClean="0">
                <a:solidFill>
                  <a:srgbClr val="FFFFFF"/>
                </a:solidFill>
              </a:rPr>
              <a:t>a </a:t>
            </a:r>
            <a:r>
              <a:rPr lang="en-US" sz="2400" dirty="0">
                <a:solidFill>
                  <a:srgbClr val="FFFFFF"/>
                </a:solidFill>
              </a:rPr>
              <a:t>substance or structure not naturally present in the matter being observed but formed by artificial </a:t>
            </a:r>
            <a:r>
              <a:rPr lang="en-US" sz="2400" dirty="0" smtClean="0">
                <a:solidFill>
                  <a:srgbClr val="FFFFFF"/>
                </a:solidFill>
              </a:rPr>
              <a:t>means.</a:t>
            </a:r>
            <a:endParaRPr lang="en-US" sz="2400" dirty="0">
              <a:solidFill>
                <a:srgbClr val="FFFFFF"/>
              </a:solidFill>
            </a:endParaRPr>
          </a:p>
        </p:txBody>
      </p:sp>
    </p:spTree>
    <p:extLst>
      <p:ext uri="{BB962C8B-B14F-4D97-AF65-F5344CB8AC3E}">
        <p14:creationId xmlns:p14="http://schemas.microsoft.com/office/powerpoint/2010/main" val="6276788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3" descr="alias2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0" y="2133600"/>
            <a:ext cx="4343400" cy="3965575"/>
          </a:xfrm>
          <a:prstGeom prst="rect">
            <a:avLst/>
          </a:prstGeom>
          <a:noFill/>
          <a:ln w="127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06498" name="Picture 4" descr="alias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1000" y="2133600"/>
            <a:ext cx="4030663" cy="4038600"/>
          </a:xfrm>
          <a:prstGeom prst="rect">
            <a:avLst/>
          </a:prstGeom>
          <a:noFill/>
          <a:ln w="127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35845" name="Rectangle 5"/>
          <p:cNvSpPr>
            <a:spLocks noGrp="1" noChangeArrowheads="1"/>
          </p:cNvSpPr>
          <p:nvPr>
            <p:ph type="title"/>
          </p:nvPr>
        </p:nvSpPr>
        <p:spPr>
          <a:xfrm>
            <a:off x="1389062" y="355600"/>
            <a:ext cx="6365875" cy="1143000"/>
          </a:xfrm>
        </p:spPr>
        <p:txBody>
          <a:bodyPr/>
          <a:lstStyle/>
          <a:p>
            <a:pPr>
              <a:defRPr/>
            </a:pPr>
            <a:r>
              <a:rPr lang="en-US" sz="4000" dirty="0" smtClean="0">
                <a:cs typeface="+mj-cs"/>
              </a:rPr>
              <a:t>Spectral Aliasing</a:t>
            </a:r>
          </a:p>
        </p:txBody>
      </p:sp>
      <p:sp>
        <p:nvSpPr>
          <p:cNvPr id="35846" name="Text Box 6"/>
          <p:cNvSpPr txBox="1">
            <a:spLocks noChangeArrowheads="1"/>
          </p:cNvSpPr>
          <p:nvPr/>
        </p:nvSpPr>
        <p:spPr bwMode="auto">
          <a:xfrm>
            <a:off x="4114800" y="4038600"/>
            <a:ext cx="320675" cy="212725"/>
          </a:xfrm>
          <a:prstGeom prst="rect">
            <a:avLst/>
          </a:prstGeom>
          <a:solidFill>
            <a:srgbClr val="00041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p>
            <a:pPr>
              <a:defRPr/>
            </a:pPr>
            <a:r>
              <a:rPr lang="en-US" sz="1400">
                <a:solidFill>
                  <a:schemeClr val="tx1"/>
                </a:solidFill>
                <a:cs typeface="+mn-cs"/>
              </a:rPr>
              <a:t>3.0</a:t>
            </a:r>
          </a:p>
        </p:txBody>
      </p:sp>
      <p:sp>
        <p:nvSpPr>
          <p:cNvPr id="35847" name="Text Box 7"/>
          <p:cNvSpPr txBox="1">
            <a:spLocks noChangeArrowheads="1"/>
          </p:cNvSpPr>
          <p:nvPr/>
        </p:nvSpPr>
        <p:spPr bwMode="auto">
          <a:xfrm>
            <a:off x="4175125" y="3973513"/>
            <a:ext cx="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spAutoFit/>
          </a:bodyPr>
          <a:lstStyle/>
          <a:p>
            <a:pPr>
              <a:defRPr/>
            </a:pPr>
            <a:endParaRPr lang="en-US">
              <a:cs typeface="+mn-cs"/>
            </a:endParaRPr>
          </a:p>
        </p:txBody>
      </p:sp>
      <p:sp>
        <p:nvSpPr>
          <p:cNvPr id="35848" name="Text Box 8"/>
          <p:cNvSpPr txBox="1">
            <a:spLocks noChangeArrowheads="1"/>
          </p:cNvSpPr>
          <p:nvPr/>
        </p:nvSpPr>
        <p:spPr bwMode="auto">
          <a:xfrm>
            <a:off x="8534400" y="3733800"/>
            <a:ext cx="228600" cy="304800"/>
          </a:xfrm>
          <a:prstGeom prst="rect">
            <a:avLst/>
          </a:prstGeom>
          <a:solidFill>
            <a:srgbClr val="000410"/>
          </a:solidFill>
          <a:ln>
            <a:noFill/>
          </a:ln>
          <a:effectLst/>
          <a:extLst>
            <a:ext uri="{91240B29-F687-4f45-9708-019B960494DF}">
              <a14:hiddenLine xmlns:a14="http://schemas.microsoft.com/office/drawing/2010/main" w="25400">
                <a:solidFill>
                  <a:srgbClr val="00041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p>
            <a:pPr>
              <a:defRPr/>
            </a:pPr>
            <a:r>
              <a:rPr lang="en-US">
                <a:solidFill>
                  <a:schemeClr val="tx1"/>
                </a:solidFill>
                <a:cs typeface="+mn-cs"/>
              </a:rPr>
              <a:t>8</a:t>
            </a:r>
          </a:p>
        </p:txBody>
      </p:sp>
    </p:spTree>
    <p:extLst>
      <p:ext uri="{BB962C8B-B14F-4D97-AF65-F5344CB8AC3E}">
        <p14:creationId xmlns:p14="http://schemas.microsoft.com/office/powerpoint/2010/main" val="28667535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389063" y="368300"/>
            <a:ext cx="6365875" cy="1143000"/>
          </a:xfrm>
        </p:spPr>
        <p:txBody>
          <a:bodyPr/>
          <a:lstStyle/>
          <a:p>
            <a:pPr>
              <a:defRPr/>
            </a:pPr>
            <a:r>
              <a:rPr lang="en-US" dirty="0" smtClean="0">
                <a:cs typeface="+mj-cs"/>
              </a:rPr>
              <a:t>Aliasing</a:t>
            </a:r>
          </a:p>
        </p:txBody>
      </p:sp>
      <p:pic>
        <p:nvPicPr>
          <p:cNvPr id="10854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90700" y="4049713"/>
            <a:ext cx="4994275" cy="194627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08547"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65300" y="1782763"/>
            <a:ext cx="5067300" cy="2027237"/>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496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1026"/>
          <p:cNvSpPr>
            <a:spLocks noGrp="1" noChangeArrowheads="1"/>
          </p:cNvSpPr>
          <p:nvPr>
            <p:ph type="title"/>
          </p:nvPr>
        </p:nvSpPr>
        <p:spPr>
          <a:xfrm>
            <a:off x="1376363" y="241300"/>
            <a:ext cx="6365875" cy="1143000"/>
          </a:xfrm>
        </p:spPr>
        <p:txBody>
          <a:bodyPr/>
          <a:lstStyle/>
          <a:p>
            <a:pPr>
              <a:defRPr/>
            </a:pPr>
            <a:r>
              <a:rPr lang="en-US" dirty="0" smtClean="0">
                <a:cs typeface="+mj-cs"/>
              </a:rPr>
              <a:t>Aliasing Remedies</a:t>
            </a:r>
          </a:p>
        </p:txBody>
      </p:sp>
      <p:pic>
        <p:nvPicPr>
          <p:cNvPr id="110594" name="Picture 102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22788" y="1522413"/>
            <a:ext cx="4252912"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102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4513" y="1465263"/>
            <a:ext cx="3609975"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9541" name="AutoShape 1029"/>
          <p:cNvSpPr>
            <a:spLocks noChangeArrowheads="1"/>
          </p:cNvSpPr>
          <p:nvPr/>
        </p:nvSpPr>
        <p:spPr bwMode="auto">
          <a:xfrm>
            <a:off x="571500" y="3213100"/>
            <a:ext cx="190500" cy="1117600"/>
          </a:xfrm>
          <a:prstGeom prst="downArrow">
            <a:avLst>
              <a:gd name="adj1" fmla="val 50000"/>
              <a:gd name="adj2" fmla="val 146667"/>
            </a:avLst>
          </a:prstGeom>
          <a:solidFill>
            <a:schemeClr val="accent1"/>
          </a:solidFill>
          <a:ln w="19050">
            <a:solidFill>
              <a:srgbClr val="F60269"/>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2" name="Line 1030"/>
          <p:cNvSpPr>
            <a:spLocks noChangeShapeType="1"/>
          </p:cNvSpPr>
          <p:nvPr/>
        </p:nvSpPr>
        <p:spPr bwMode="auto">
          <a:xfrm>
            <a:off x="774700" y="4381500"/>
            <a:ext cx="393700" cy="0"/>
          </a:xfrm>
          <a:prstGeom prst="line">
            <a:avLst/>
          </a:prstGeom>
          <a:noFill/>
          <a:ln w="25400">
            <a:solidFill>
              <a:srgbClr val="F6026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3" name="Text Box 1031"/>
          <p:cNvSpPr txBox="1">
            <a:spLocks noChangeArrowheads="1"/>
          </p:cNvSpPr>
          <p:nvPr/>
        </p:nvSpPr>
        <p:spPr bwMode="auto">
          <a:xfrm>
            <a:off x="4035425" y="2655888"/>
            <a:ext cx="7175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OR</a:t>
            </a:r>
          </a:p>
        </p:txBody>
      </p:sp>
      <p:sp>
        <p:nvSpPr>
          <p:cNvPr id="449544" name="Oval 1032"/>
          <p:cNvSpPr>
            <a:spLocks noChangeArrowheads="1"/>
          </p:cNvSpPr>
          <p:nvPr/>
        </p:nvSpPr>
        <p:spPr bwMode="auto">
          <a:xfrm>
            <a:off x="7874000" y="3848100"/>
            <a:ext cx="812800" cy="457200"/>
          </a:xfrm>
          <a:prstGeom prst="ellipse">
            <a:avLst/>
          </a:prstGeom>
          <a:noFill/>
          <a:ln w="12700">
            <a:solidFill>
              <a:srgbClr val="F6026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5" name="Text Box 1033"/>
          <p:cNvSpPr txBox="1">
            <a:spLocks noChangeArrowheads="1"/>
          </p:cNvSpPr>
          <p:nvPr/>
        </p:nvSpPr>
        <p:spPr bwMode="auto">
          <a:xfrm>
            <a:off x="4543425" y="3336925"/>
            <a:ext cx="1493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PRF 4.34 KHz</a:t>
            </a:r>
            <a:endParaRPr lang="en-US">
              <a:cs typeface="+mn-cs"/>
            </a:endParaRPr>
          </a:p>
        </p:txBody>
      </p:sp>
    </p:spTree>
    <p:extLst>
      <p:ext uri="{BB962C8B-B14F-4D97-AF65-F5344CB8AC3E}">
        <p14:creationId xmlns:p14="http://schemas.microsoft.com/office/powerpoint/2010/main" val="8168258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1389063" y="571500"/>
            <a:ext cx="6365875" cy="1143000"/>
          </a:xfrm>
        </p:spPr>
        <p:txBody>
          <a:bodyPr/>
          <a:lstStyle/>
          <a:p>
            <a:pPr>
              <a:defRPr/>
            </a:pPr>
            <a:r>
              <a:rPr lang="en-US" dirty="0" smtClean="0">
                <a:cs typeface="+mj-cs"/>
              </a:rPr>
              <a:t>Fast-Fourier</a:t>
            </a:r>
            <a:br>
              <a:rPr lang="en-US" dirty="0" smtClean="0">
                <a:cs typeface="+mj-cs"/>
              </a:rPr>
            </a:br>
            <a:r>
              <a:rPr lang="en-US" dirty="0" smtClean="0">
                <a:cs typeface="+mj-cs"/>
              </a:rPr>
              <a:t>Transform (FFT)</a:t>
            </a:r>
          </a:p>
        </p:txBody>
      </p:sp>
      <p:sp>
        <p:nvSpPr>
          <p:cNvPr id="190467" name="Rectangle 3"/>
          <p:cNvSpPr>
            <a:spLocks noGrp="1" noChangeArrowheads="1"/>
          </p:cNvSpPr>
          <p:nvPr>
            <p:ph idx="1"/>
          </p:nvPr>
        </p:nvSpPr>
        <p:spPr>
          <a:xfrm>
            <a:off x="912813" y="2032000"/>
            <a:ext cx="7837487" cy="4114800"/>
          </a:xfrm>
        </p:spPr>
        <p:txBody>
          <a:bodyPr/>
          <a:lstStyle/>
          <a:p>
            <a:pPr>
              <a:defRPr/>
            </a:pPr>
            <a:r>
              <a:rPr lang="en-US" dirty="0" smtClean="0">
                <a:cs typeface="+mn-cs"/>
              </a:rPr>
              <a:t>Samples the Doppler signal for frequency components</a:t>
            </a:r>
          </a:p>
          <a:p>
            <a:pPr>
              <a:defRPr/>
            </a:pPr>
            <a:r>
              <a:rPr lang="en-US" dirty="0" smtClean="0">
                <a:cs typeface="+mn-cs"/>
              </a:rPr>
              <a:t>Displays:</a:t>
            </a:r>
          </a:p>
          <a:p>
            <a:pPr lvl="1">
              <a:defRPr/>
            </a:pPr>
            <a:r>
              <a:rPr lang="en-US" dirty="0" smtClean="0"/>
              <a:t>Doppler shift frequencies (vertical axis)</a:t>
            </a:r>
          </a:p>
          <a:p>
            <a:pPr lvl="1">
              <a:defRPr/>
            </a:pPr>
            <a:r>
              <a:rPr lang="en-US" dirty="0" smtClean="0"/>
              <a:t>Time (horizontal axis)</a:t>
            </a:r>
          </a:p>
          <a:p>
            <a:pPr lvl="1">
              <a:defRPr/>
            </a:pPr>
            <a:r>
              <a:rPr lang="en-US" dirty="0" smtClean="0"/>
              <a:t>Amplitude or power ( brightness of pixels)</a:t>
            </a:r>
          </a:p>
        </p:txBody>
      </p:sp>
    </p:spTree>
    <p:extLst>
      <p:ext uri="{BB962C8B-B14F-4D97-AF65-F5344CB8AC3E}">
        <p14:creationId xmlns:p14="http://schemas.microsoft.com/office/powerpoint/2010/main" val="7337009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89063" y="37465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400" b="1" dirty="0">
                <a:solidFill>
                  <a:schemeClr val="tx2"/>
                </a:solidFill>
                <a:effectLst>
                  <a:outerShdw blurRad="38100" dist="38100" dir="2700000" algn="tl">
                    <a:srgbClr val="000000"/>
                  </a:outerShdw>
                </a:effectLst>
                <a:latin typeface="Helvetica"/>
                <a:cs typeface="Helvetica"/>
              </a:rPr>
              <a:t>Doppler </a:t>
            </a:r>
            <a:r>
              <a:rPr lang="en-US" sz="4400" b="1" dirty="0" smtClean="0">
                <a:solidFill>
                  <a:schemeClr val="tx2"/>
                </a:solidFill>
                <a:effectLst>
                  <a:outerShdw blurRad="38100" dist="38100" dir="2700000" algn="tl">
                    <a:srgbClr val="000000"/>
                  </a:outerShdw>
                </a:effectLst>
                <a:latin typeface="Helvetica"/>
                <a:cs typeface="Helvetica"/>
              </a:rPr>
              <a:t>Guidelines</a:t>
            </a:r>
            <a:endParaRPr lang="en-US" sz="4400" b="1" dirty="0">
              <a:solidFill>
                <a:schemeClr val="tx2"/>
              </a:solidFill>
              <a:effectLst>
                <a:outerShdw blurRad="38100" dist="38100" dir="2700000" algn="tl">
                  <a:srgbClr val="000000"/>
                </a:outerShdw>
              </a:effectLst>
              <a:latin typeface="Helvetica"/>
              <a:cs typeface="Helvetica"/>
            </a:endParaRPr>
          </a:p>
        </p:txBody>
      </p:sp>
      <p:sp>
        <p:nvSpPr>
          <p:cNvPr id="27651" name="Rectangle 3"/>
          <p:cNvSpPr>
            <a:spLocks noChangeArrowheads="1"/>
          </p:cNvSpPr>
          <p:nvPr/>
        </p:nvSpPr>
        <p:spPr bwMode="auto">
          <a:xfrm>
            <a:off x="912813" y="1905000"/>
            <a:ext cx="76739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lstStyle/>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For accurate velocity measurements use angles of 50-60 degrees. </a:t>
            </a:r>
          </a:p>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Obtain multiple samples from stenosis</a:t>
            </a:r>
          </a:p>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For carotid follow-up exams</a:t>
            </a:r>
          </a:p>
          <a:p>
            <a:pPr marL="685800" lvl="1" indent="-228600">
              <a:lnSpc>
                <a:spcPct val="90000"/>
              </a:lnSpc>
              <a:spcBef>
                <a:spcPct val="30000"/>
              </a:spcBef>
              <a:buClr>
                <a:srgbClr val="E5405D"/>
              </a:buClr>
              <a:buFontTx/>
              <a:buChar char="•"/>
              <a:defRPr/>
            </a:pPr>
            <a:r>
              <a:rPr lang="en-US" sz="2400" dirty="0">
                <a:solidFill>
                  <a:schemeClr val="tx1"/>
                </a:solidFill>
                <a:latin typeface="Helvetica"/>
                <a:cs typeface="Helvetica"/>
              </a:rPr>
              <a:t>use same Doppler angle in stenosis</a:t>
            </a:r>
          </a:p>
          <a:p>
            <a:pPr marL="685800" lvl="1" indent="-228600">
              <a:lnSpc>
                <a:spcPct val="90000"/>
              </a:lnSpc>
              <a:spcBef>
                <a:spcPct val="30000"/>
              </a:spcBef>
              <a:buClr>
                <a:srgbClr val="E5405D"/>
              </a:buClr>
              <a:buFontTx/>
              <a:buChar char="•"/>
              <a:defRPr/>
            </a:pPr>
            <a:r>
              <a:rPr lang="en-US" sz="2400" dirty="0">
                <a:solidFill>
                  <a:schemeClr val="tx1"/>
                </a:solidFill>
                <a:latin typeface="Helvetica"/>
                <a:cs typeface="Helvetica"/>
              </a:rPr>
              <a:t>use same Doppler steering direction</a:t>
            </a:r>
            <a:endParaRPr lang="en-US" sz="2800" dirty="0">
              <a:solidFill>
                <a:schemeClr val="tx1"/>
              </a:solidFill>
              <a:latin typeface="Helvetica"/>
              <a:cs typeface="Helvetica"/>
            </a:endParaRPr>
          </a:p>
        </p:txBody>
      </p:sp>
    </p:spTree>
    <p:extLst>
      <p:ext uri="{BB962C8B-B14F-4D97-AF65-F5344CB8AC3E}">
        <p14:creationId xmlns:p14="http://schemas.microsoft.com/office/powerpoint/2010/main" val="3087401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931863" y="514350"/>
            <a:ext cx="6365875" cy="1143000"/>
          </a:xfrm>
        </p:spPr>
        <p:txBody>
          <a:bodyPr/>
          <a:lstStyle/>
          <a:p>
            <a:pPr>
              <a:defRPr/>
            </a:pPr>
            <a:r>
              <a:rPr lang="en-US" sz="3200" smtClean="0">
                <a:cs typeface="+mj-cs"/>
              </a:rPr>
              <a:t>FFT Amplitude </a:t>
            </a:r>
            <a:r>
              <a:rPr lang="ja-JP" altLang="en-US" sz="3200" smtClean="0">
                <a:latin typeface="Arial"/>
                <a:cs typeface="+mj-cs"/>
              </a:rPr>
              <a:t>“</a:t>
            </a:r>
            <a:r>
              <a:rPr lang="en-US" sz="3200" smtClean="0">
                <a:cs typeface="+mj-cs"/>
              </a:rPr>
              <a:t>bins</a:t>
            </a:r>
            <a:r>
              <a:rPr lang="ja-JP" altLang="en-US" sz="3200" smtClean="0">
                <a:latin typeface="Arial"/>
                <a:cs typeface="+mj-cs"/>
              </a:rPr>
              <a:t>”</a:t>
            </a:r>
            <a:r>
              <a:rPr lang="en-US" sz="3200" smtClean="0">
                <a:cs typeface="+mj-cs"/>
              </a:rPr>
              <a:t> displayed in gray scale</a:t>
            </a:r>
          </a:p>
        </p:txBody>
      </p:sp>
      <p:pic>
        <p:nvPicPr>
          <p:cNvPr id="114690" name="Picture 3" descr="ICA wavefor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8638" y="2447925"/>
            <a:ext cx="5210175" cy="30099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90116" name="Rectangle 4"/>
          <p:cNvSpPr>
            <a:spLocks noChangeArrowheads="1"/>
          </p:cNvSpPr>
          <p:nvPr/>
        </p:nvSpPr>
        <p:spPr bwMode="auto">
          <a:xfrm>
            <a:off x="3733800" y="2495550"/>
            <a:ext cx="88900" cy="27432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14692" name="Group 27"/>
          <p:cNvGrpSpPr>
            <a:grpSpLocks/>
          </p:cNvGrpSpPr>
          <p:nvPr/>
        </p:nvGrpSpPr>
        <p:grpSpPr bwMode="auto">
          <a:xfrm>
            <a:off x="7448550" y="2095500"/>
            <a:ext cx="685800" cy="3600450"/>
            <a:chOff x="4692" y="1380"/>
            <a:chExt cx="432" cy="2268"/>
          </a:xfrm>
        </p:grpSpPr>
        <p:sp>
          <p:nvSpPr>
            <p:cNvPr id="90128" name="Rectangle 16"/>
            <p:cNvSpPr>
              <a:spLocks noChangeArrowheads="1"/>
            </p:cNvSpPr>
            <p:nvPr/>
          </p:nvSpPr>
          <p:spPr bwMode="auto">
            <a:xfrm>
              <a:off x="4692" y="1380"/>
              <a:ext cx="420" cy="2268"/>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29" name="Line 17"/>
            <p:cNvSpPr>
              <a:spLocks noChangeShapeType="1"/>
            </p:cNvSpPr>
            <p:nvPr/>
          </p:nvSpPr>
          <p:spPr bwMode="auto">
            <a:xfrm>
              <a:off x="4692" y="158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0" name="Line 18"/>
            <p:cNvSpPr>
              <a:spLocks noChangeShapeType="1"/>
            </p:cNvSpPr>
            <p:nvPr/>
          </p:nvSpPr>
          <p:spPr bwMode="auto">
            <a:xfrm>
              <a:off x="4704" y="1812"/>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1" name="Line 19"/>
            <p:cNvSpPr>
              <a:spLocks noChangeShapeType="1"/>
            </p:cNvSpPr>
            <p:nvPr/>
          </p:nvSpPr>
          <p:spPr bwMode="auto">
            <a:xfrm>
              <a:off x="4704" y="2040"/>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2" name="Line 20"/>
            <p:cNvSpPr>
              <a:spLocks noChangeShapeType="1"/>
            </p:cNvSpPr>
            <p:nvPr/>
          </p:nvSpPr>
          <p:spPr bwMode="auto">
            <a:xfrm>
              <a:off x="4704" y="224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3" name="Line 21"/>
            <p:cNvSpPr>
              <a:spLocks noChangeShapeType="1"/>
            </p:cNvSpPr>
            <p:nvPr/>
          </p:nvSpPr>
          <p:spPr bwMode="auto">
            <a:xfrm>
              <a:off x="4716" y="2448"/>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4" name="Line 22"/>
            <p:cNvSpPr>
              <a:spLocks noChangeShapeType="1"/>
            </p:cNvSpPr>
            <p:nvPr/>
          </p:nvSpPr>
          <p:spPr bwMode="auto">
            <a:xfrm>
              <a:off x="4716" y="266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5" name="Line 23"/>
            <p:cNvSpPr>
              <a:spLocks noChangeShapeType="1"/>
            </p:cNvSpPr>
            <p:nvPr/>
          </p:nvSpPr>
          <p:spPr bwMode="auto">
            <a:xfrm>
              <a:off x="4704" y="2856"/>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6" name="Line 24"/>
            <p:cNvSpPr>
              <a:spLocks noChangeShapeType="1"/>
            </p:cNvSpPr>
            <p:nvPr/>
          </p:nvSpPr>
          <p:spPr bwMode="auto">
            <a:xfrm>
              <a:off x="4704" y="3060"/>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7" name="Line 25"/>
            <p:cNvSpPr>
              <a:spLocks noChangeShapeType="1"/>
            </p:cNvSpPr>
            <p:nvPr/>
          </p:nvSpPr>
          <p:spPr bwMode="auto">
            <a:xfrm>
              <a:off x="4704" y="326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8" name="Line 26"/>
            <p:cNvSpPr>
              <a:spLocks noChangeShapeType="1"/>
            </p:cNvSpPr>
            <p:nvPr/>
          </p:nvSpPr>
          <p:spPr bwMode="auto">
            <a:xfrm>
              <a:off x="4704" y="3456"/>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90145" name="Oval 33"/>
          <p:cNvSpPr>
            <a:spLocks noChangeArrowheads="1"/>
          </p:cNvSpPr>
          <p:nvPr/>
        </p:nvSpPr>
        <p:spPr bwMode="auto">
          <a:xfrm>
            <a:off x="7639050" y="4000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6" name="Oval 34"/>
          <p:cNvSpPr>
            <a:spLocks noChangeArrowheads="1"/>
          </p:cNvSpPr>
          <p:nvPr/>
        </p:nvSpPr>
        <p:spPr bwMode="auto">
          <a:xfrm>
            <a:off x="7791450" y="4019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7" name="Oval 35"/>
          <p:cNvSpPr>
            <a:spLocks noChangeArrowheads="1"/>
          </p:cNvSpPr>
          <p:nvPr/>
        </p:nvSpPr>
        <p:spPr bwMode="auto">
          <a:xfrm>
            <a:off x="7867650" y="3943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8" name="Oval 36"/>
          <p:cNvSpPr>
            <a:spLocks noChangeArrowheads="1"/>
          </p:cNvSpPr>
          <p:nvPr/>
        </p:nvSpPr>
        <p:spPr bwMode="auto">
          <a:xfrm>
            <a:off x="7943850" y="3981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9" name="Oval 37"/>
          <p:cNvSpPr>
            <a:spLocks noChangeArrowheads="1"/>
          </p:cNvSpPr>
          <p:nvPr/>
        </p:nvSpPr>
        <p:spPr bwMode="auto">
          <a:xfrm>
            <a:off x="7562850" y="3886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0" name="Oval 38"/>
          <p:cNvSpPr>
            <a:spLocks noChangeArrowheads="1"/>
          </p:cNvSpPr>
          <p:nvPr/>
        </p:nvSpPr>
        <p:spPr bwMode="auto">
          <a:xfrm>
            <a:off x="7715250" y="3905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1" name="Oval 39"/>
          <p:cNvSpPr>
            <a:spLocks noChangeArrowheads="1"/>
          </p:cNvSpPr>
          <p:nvPr/>
        </p:nvSpPr>
        <p:spPr bwMode="auto">
          <a:xfrm>
            <a:off x="7810500" y="3829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2" name="Oval 40"/>
          <p:cNvSpPr>
            <a:spLocks noChangeArrowheads="1"/>
          </p:cNvSpPr>
          <p:nvPr/>
        </p:nvSpPr>
        <p:spPr bwMode="auto">
          <a:xfrm>
            <a:off x="7886700" y="3886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3" name="Oval 41"/>
          <p:cNvSpPr>
            <a:spLocks noChangeArrowheads="1"/>
          </p:cNvSpPr>
          <p:nvPr/>
        </p:nvSpPr>
        <p:spPr bwMode="auto">
          <a:xfrm>
            <a:off x="7715250" y="3867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4" name="Oval 42"/>
          <p:cNvSpPr>
            <a:spLocks noChangeArrowheads="1"/>
          </p:cNvSpPr>
          <p:nvPr/>
        </p:nvSpPr>
        <p:spPr bwMode="auto">
          <a:xfrm>
            <a:off x="7562850" y="3905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5" name="Oval 43"/>
          <p:cNvSpPr>
            <a:spLocks noChangeArrowheads="1"/>
          </p:cNvSpPr>
          <p:nvPr/>
        </p:nvSpPr>
        <p:spPr bwMode="auto">
          <a:xfrm>
            <a:off x="7467600" y="3943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6" name="Oval 44"/>
          <p:cNvSpPr>
            <a:spLocks noChangeArrowheads="1"/>
          </p:cNvSpPr>
          <p:nvPr/>
        </p:nvSpPr>
        <p:spPr bwMode="auto">
          <a:xfrm>
            <a:off x="8001000" y="3867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7" name="Oval 45"/>
          <p:cNvSpPr>
            <a:spLocks noChangeArrowheads="1"/>
          </p:cNvSpPr>
          <p:nvPr/>
        </p:nvSpPr>
        <p:spPr bwMode="auto">
          <a:xfrm>
            <a:off x="7562850" y="4000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8" name="Oval 46"/>
          <p:cNvSpPr>
            <a:spLocks noChangeArrowheads="1"/>
          </p:cNvSpPr>
          <p:nvPr/>
        </p:nvSpPr>
        <p:spPr bwMode="auto">
          <a:xfrm>
            <a:off x="7829550" y="3962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9" name="Oval 47"/>
          <p:cNvSpPr>
            <a:spLocks noChangeArrowheads="1"/>
          </p:cNvSpPr>
          <p:nvPr/>
        </p:nvSpPr>
        <p:spPr bwMode="auto">
          <a:xfrm>
            <a:off x="7867650" y="4057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0" name="Oval 48"/>
          <p:cNvSpPr>
            <a:spLocks noChangeArrowheads="1"/>
          </p:cNvSpPr>
          <p:nvPr/>
        </p:nvSpPr>
        <p:spPr bwMode="auto">
          <a:xfrm>
            <a:off x="7639050" y="3924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1" name="Oval 49"/>
          <p:cNvSpPr>
            <a:spLocks noChangeArrowheads="1"/>
          </p:cNvSpPr>
          <p:nvPr/>
        </p:nvSpPr>
        <p:spPr bwMode="auto">
          <a:xfrm>
            <a:off x="75819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2" name="Oval 50"/>
          <p:cNvSpPr>
            <a:spLocks noChangeArrowheads="1"/>
          </p:cNvSpPr>
          <p:nvPr/>
        </p:nvSpPr>
        <p:spPr bwMode="auto">
          <a:xfrm>
            <a:off x="8020050" y="4095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3" name="Oval 51"/>
          <p:cNvSpPr>
            <a:spLocks noChangeArrowheads="1"/>
          </p:cNvSpPr>
          <p:nvPr/>
        </p:nvSpPr>
        <p:spPr bwMode="auto">
          <a:xfrm>
            <a:off x="7810500" y="4305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4" name="Oval 52"/>
          <p:cNvSpPr>
            <a:spLocks noChangeArrowheads="1"/>
          </p:cNvSpPr>
          <p:nvPr/>
        </p:nvSpPr>
        <p:spPr bwMode="auto">
          <a:xfrm>
            <a:off x="7867650" y="4267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5" name="Oval 53"/>
          <p:cNvSpPr>
            <a:spLocks noChangeArrowheads="1"/>
          </p:cNvSpPr>
          <p:nvPr/>
        </p:nvSpPr>
        <p:spPr bwMode="auto">
          <a:xfrm>
            <a:off x="7715250" y="4210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6" name="Oval 54"/>
          <p:cNvSpPr>
            <a:spLocks noChangeArrowheads="1"/>
          </p:cNvSpPr>
          <p:nvPr/>
        </p:nvSpPr>
        <p:spPr bwMode="auto">
          <a:xfrm>
            <a:off x="78867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7" name="Oval 55"/>
          <p:cNvSpPr>
            <a:spLocks noChangeArrowheads="1"/>
          </p:cNvSpPr>
          <p:nvPr/>
        </p:nvSpPr>
        <p:spPr bwMode="auto">
          <a:xfrm flipH="1">
            <a:off x="7766050" y="4332288"/>
            <a:ext cx="42863" cy="42862"/>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8" name="Oval 56"/>
          <p:cNvSpPr>
            <a:spLocks noChangeArrowheads="1"/>
          </p:cNvSpPr>
          <p:nvPr/>
        </p:nvSpPr>
        <p:spPr bwMode="auto">
          <a:xfrm>
            <a:off x="75819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9" name="Oval 57"/>
          <p:cNvSpPr>
            <a:spLocks noChangeArrowheads="1"/>
          </p:cNvSpPr>
          <p:nvPr/>
        </p:nvSpPr>
        <p:spPr bwMode="auto">
          <a:xfrm>
            <a:off x="7600950" y="4305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0" name="Oval 58"/>
          <p:cNvSpPr>
            <a:spLocks noChangeArrowheads="1"/>
          </p:cNvSpPr>
          <p:nvPr/>
        </p:nvSpPr>
        <p:spPr bwMode="auto">
          <a:xfrm>
            <a:off x="7981950" y="41719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1" name="Oval 59"/>
          <p:cNvSpPr>
            <a:spLocks noChangeArrowheads="1"/>
          </p:cNvSpPr>
          <p:nvPr/>
        </p:nvSpPr>
        <p:spPr bwMode="auto">
          <a:xfrm>
            <a:off x="7677150" y="4533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2" name="Oval 60"/>
          <p:cNvSpPr>
            <a:spLocks noChangeArrowheads="1"/>
          </p:cNvSpPr>
          <p:nvPr/>
        </p:nvSpPr>
        <p:spPr bwMode="auto">
          <a:xfrm>
            <a:off x="7791450" y="45529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3" name="Oval 61"/>
          <p:cNvSpPr>
            <a:spLocks noChangeArrowheads="1"/>
          </p:cNvSpPr>
          <p:nvPr/>
        </p:nvSpPr>
        <p:spPr bwMode="auto">
          <a:xfrm>
            <a:off x="7905750" y="4533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4" name="Oval 62"/>
          <p:cNvSpPr>
            <a:spLocks noChangeArrowheads="1"/>
          </p:cNvSpPr>
          <p:nvPr/>
        </p:nvSpPr>
        <p:spPr bwMode="auto">
          <a:xfrm>
            <a:off x="7524750" y="4591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5" name="Oval 63"/>
          <p:cNvSpPr>
            <a:spLocks noChangeArrowheads="1"/>
          </p:cNvSpPr>
          <p:nvPr/>
        </p:nvSpPr>
        <p:spPr bwMode="auto">
          <a:xfrm>
            <a:off x="7715250" y="4629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6" name="Oval 64"/>
          <p:cNvSpPr>
            <a:spLocks noChangeArrowheads="1"/>
          </p:cNvSpPr>
          <p:nvPr/>
        </p:nvSpPr>
        <p:spPr bwMode="auto">
          <a:xfrm>
            <a:off x="7658100" y="4914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7" name="Oval 65"/>
          <p:cNvSpPr>
            <a:spLocks noChangeArrowheads="1"/>
          </p:cNvSpPr>
          <p:nvPr/>
        </p:nvSpPr>
        <p:spPr bwMode="auto">
          <a:xfrm>
            <a:off x="7829550" y="4895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8" name="Oval 66"/>
          <p:cNvSpPr>
            <a:spLocks noChangeArrowheads="1"/>
          </p:cNvSpPr>
          <p:nvPr/>
        </p:nvSpPr>
        <p:spPr bwMode="auto">
          <a:xfrm>
            <a:off x="7543800" y="4857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9" name="Oval 67"/>
          <p:cNvSpPr>
            <a:spLocks noChangeArrowheads="1"/>
          </p:cNvSpPr>
          <p:nvPr/>
        </p:nvSpPr>
        <p:spPr bwMode="auto">
          <a:xfrm>
            <a:off x="7924800" y="48387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0" name="Oval 68"/>
          <p:cNvSpPr>
            <a:spLocks noChangeArrowheads="1"/>
          </p:cNvSpPr>
          <p:nvPr/>
        </p:nvSpPr>
        <p:spPr bwMode="auto">
          <a:xfrm>
            <a:off x="7696200" y="5200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1" name="Oval 69"/>
          <p:cNvSpPr>
            <a:spLocks noChangeArrowheads="1"/>
          </p:cNvSpPr>
          <p:nvPr/>
        </p:nvSpPr>
        <p:spPr bwMode="auto">
          <a:xfrm>
            <a:off x="7848600" y="5238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2" name="Oval 70"/>
          <p:cNvSpPr>
            <a:spLocks noChangeArrowheads="1"/>
          </p:cNvSpPr>
          <p:nvPr/>
        </p:nvSpPr>
        <p:spPr bwMode="auto">
          <a:xfrm>
            <a:off x="7772400" y="5467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4" name="Oval 72"/>
          <p:cNvSpPr>
            <a:spLocks noChangeArrowheads="1"/>
          </p:cNvSpPr>
          <p:nvPr/>
        </p:nvSpPr>
        <p:spPr bwMode="auto">
          <a:xfrm>
            <a:off x="7658100" y="3581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5" name="Oval 73"/>
          <p:cNvSpPr>
            <a:spLocks noChangeArrowheads="1"/>
          </p:cNvSpPr>
          <p:nvPr/>
        </p:nvSpPr>
        <p:spPr bwMode="auto">
          <a:xfrm>
            <a:off x="784860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6" name="Oval 74"/>
          <p:cNvSpPr>
            <a:spLocks noChangeArrowheads="1"/>
          </p:cNvSpPr>
          <p:nvPr/>
        </p:nvSpPr>
        <p:spPr bwMode="auto">
          <a:xfrm>
            <a:off x="7829550" y="3581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7" name="Oval 75"/>
          <p:cNvSpPr>
            <a:spLocks noChangeArrowheads="1"/>
          </p:cNvSpPr>
          <p:nvPr/>
        </p:nvSpPr>
        <p:spPr bwMode="auto">
          <a:xfrm>
            <a:off x="752475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8" name="Oval 76"/>
          <p:cNvSpPr>
            <a:spLocks noChangeArrowheads="1"/>
          </p:cNvSpPr>
          <p:nvPr/>
        </p:nvSpPr>
        <p:spPr bwMode="auto">
          <a:xfrm>
            <a:off x="8001000" y="3752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9" name="Oval 77"/>
          <p:cNvSpPr>
            <a:spLocks noChangeArrowheads="1"/>
          </p:cNvSpPr>
          <p:nvPr/>
        </p:nvSpPr>
        <p:spPr bwMode="auto">
          <a:xfrm>
            <a:off x="788670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0" name="Oval 78"/>
          <p:cNvSpPr>
            <a:spLocks noChangeArrowheads="1"/>
          </p:cNvSpPr>
          <p:nvPr/>
        </p:nvSpPr>
        <p:spPr bwMode="auto">
          <a:xfrm>
            <a:off x="7753350" y="3619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2" name="Oval 80"/>
          <p:cNvSpPr>
            <a:spLocks noChangeArrowheads="1"/>
          </p:cNvSpPr>
          <p:nvPr/>
        </p:nvSpPr>
        <p:spPr bwMode="auto">
          <a:xfrm>
            <a:off x="750570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3" name="Oval 81"/>
          <p:cNvSpPr>
            <a:spLocks noChangeArrowheads="1"/>
          </p:cNvSpPr>
          <p:nvPr/>
        </p:nvSpPr>
        <p:spPr bwMode="auto">
          <a:xfrm>
            <a:off x="800100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4" name="Oval 82"/>
          <p:cNvSpPr>
            <a:spLocks noChangeArrowheads="1"/>
          </p:cNvSpPr>
          <p:nvPr/>
        </p:nvSpPr>
        <p:spPr bwMode="auto">
          <a:xfrm>
            <a:off x="767715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5" name="Oval 83"/>
          <p:cNvSpPr>
            <a:spLocks noChangeArrowheads="1"/>
          </p:cNvSpPr>
          <p:nvPr/>
        </p:nvSpPr>
        <p:spPr bwMode="auto">
          <a:xfrm>
            <a:off x="7581900" y="3714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6" name="Oval 84"/>
          <p:cNvSpPr>
            <a:spLocks noChangeArrowheads="1"/>
          </p:cNvSpPr>
          <p:nvPr/>
        </p:nvSpPr>
        <p:spPr bwMode="auto">
          <a:xfrm>
            <a:off x="7810500" y="36957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7" name="Oval 85"/>
          <p:cNvSpPr>
            <a:spLocks noChangeArrowheads="1"/>
          </p:cNvSpPr>
          <p:nvPr/>
        </p:nvSpPr>
        <p:spPr bwMode="auto">
          <a:xfrm>
            <a:off x="7677150" y="3295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8" name="Oval 86"/>
          <p:cNvSpPr>
            <a:spLocks noChangeArrowheads="1"/>
          </p:cNvSpPr>
          <p:nvPr/>
        </p:nvSpPr>
        <p:spPr bwMode="auto">
          <a:xfrm>
            <a:off x="782955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9" name="Oval 87"/>
          <p:cNvSpPr>
            <a:spLocks noChangeArrowheads="1"/>
          </p:cNvSpPr>
          <p:nvPr/>
        </p:nvSpPr>
        <p:spPr bwMode="auto">
          <a:xfrm>
            <a:off x="746760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0" name="Oval 88"/>
          <p:cNvSpPr>
            <a:spLocks noChangeArrowheads="1"/>
          </p:cNvSpPr>
          <p:nvPr/>
        </p:nvSpPr>
        <p:spPr bwMode="auto">
          <a:xfrm>
            <a:off x="796290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1" name="Oval 89"/>
          <p:cNvSpPr>
            <a:spLocks noChangeArrowheads="1"/>
          </p:cNvSpPr>
          <p:nvPr/>
        </p:nvSpPr>
        <p:spPr bwMode="auto">
          <a:xfrm>
            <a:off x="7658100" y="3219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2" name="Oval 90"/>
          <p:cNvSpPr>
            <a:spLocks noChangeArrowheads="1"/>
          </p:cNvSpPr>
          <p:nvPr/>
        </p:nvSpPr>
        <p:spPr bwMode="auto">
          <a:xfrm>
            <a:off x="7734300" y="2952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3" name="Oval 91"/>
          <p:cNvSpPr>
            <a:spLocks noChangeArrowheads="1"/>
          </p:cNvSpPr>
          <p:nvPr/>
        </p:nvSpPr>
        <p:spPr bwMode="auto">
          <a:xfrm>
            <a:off x="7886700" y="2990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4" name="Oval 92"/>
          <p:cNvSpPr>
            <a:spLocks noChangeArrowheads="1"/>
          </p:cNvSpPr>
          <p:nvPr/>
        </p:nvSpPr>
        <p:spPr bwMode="auto">
          <a:xfrm>
            <a:off x="7639050" y="25908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5" name="Oval 93"/>
          <p:cNvSpPr>
            <a:spLocks noChangeArrowheads="1"/>
          </p:cNvSpPr>
          <p:nvPr/>
        </p:nvSpPr>
        <p:spPr bwMode="auto">
          <a:xfrm>
            <a:off x="7829550" y="2914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6" name="Oval 94"/>
          <p:cNvSpPr>
            <a:spLocks noChangeArrowheads="1"/>
          </p:cNvSpPr>
          <p:nvPr/>
        </p:nvSpPr>
        <p:spPr bwMode="auto">
          <a:xfrm>
            <a:off x="7524750" y="2952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7" name="Oval 95"/>
          <p:cNvSpPr>
            <a:spLocks noChangeArrowheads="1"/>
          </p:cNvSpPr>
          <p:nvPr/>
        </p:nvSpPr>
        <p:spPr bwMode="auto">
          <a:xfrm>
            <a:off x="7886700" y="3105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8" name="Oval 96"/>
          <p:cNvSpPr>
            <a:spLocks noChangeArrowheads="1"/>
          </p:cNvSpPr>
          <p:nvPr/>
        </p:nvSpPr>
        <p:spPr bwMode="auto">
          <a:xfrm>
            <a:off x="7867650" y="2609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9" name="Oval 97"/>
          <p:cNvSpPr>
            <a:spLocks noChangeArrowheads="1"/>
          </p:cNvSpPr>
          <p:nvPr/>
        </p:nvSpPr>
        <p:spPr bwMode="auto">
          <a:xfrm>
            <a:off x="7772400" y="2571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11" name="Text Box 99"/>
          <p:cNvSpPr txBox="1">
            <a:spLocks noChangeArrowheads="1"/>
          </p:cNvSpPr>
          <p:nvPr/>
        </p:nvSpPr>
        <p:spPr bwMode="auto">
          <a:xfrm>
            <a:off x="7242175" y="1592263"/>
            <a:ext cx="960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a:latin typeface="Arial"/>
                <a:cs typeface="+mn-cs"/>
              </a:rPr>
              <a:t>“</a:t>
            </a:r>
            <a:r>
              <a:rPr lang="en-US">
                <a:cs typeface="+mn-cs"/>
              </a:rPr>
              <a:t>bins</a:t>
            </a:r>
            <a:r>
              <a:rPr lang="ja-JP" altLang="en-US">
                <a:latin typeface="Arial"/>
                <a:cs typeface="+mn-cs"/>
              </a:rPr>
              <a:t>”</a:t>
            </a:r>
            <a:endParaRPr lang="en-US">
              <a:cs typeface="+mn-cs"/>
            </a:endParaRPr>
          </a:p>
        </p:txBody>
      </p:sp>
      <p:sp>
        <p:nvSpPr>
          <p:cNvPr id="90212" name="Text Box 100"/>
          <p:cNvSpPr txBox="1">
            <a:spLocks noChangeArrowheads="1"/>
          </p:cNvSpPr>
          <p:nvPr/>
        </p:nvSpPr>
        <p:spPr bwMode="auto">
          <a:xfrm>
            <a:off x="8240713" y="3706813"/>
            <a:ext cx="903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bright</a:t>
            </a:r>
          </a:p>
        </p:txBody>
      </p:sp>
      <p:sp>
        <p:nvSpPr>
          <p:cNvPr id="90213" name="Text Box 101"/>
          <p:cNvSpPr txBox="1">
            <a:spLocks noChangeArrowheads="1"/>
          </p:cNvSpPr>
          <p:nvPr/>
        </p:nvSpPr>
        <p:spPr bwMode="auto">
          <a:xfrm>
            <a:off x="5984875" y="3611563"/>
            <a:ext cx="14684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a:t>
            </a:r>
          </a:p>
          <a:p>
            <a:pPr>
              <a:defRPr/>
            </a:pPr>
            <a:r>
              <a:rPr lang="en-US">
                <a:cs typeface="+mn-cs"/>
              </a:rPr>
              <a:t>scale</a:t>
            </a:r>
          </a:p>
        </p:txBody>
      </p:sp>
      <p:sp>
        <p:nvSpPr>
          <p:cNvPr id="90214" name="Rectangle 102"/>
          <p:cNvSpPr>
            <a:spLocks noChangeArrowheads="1"/>
          </p:cNvSpPr>
          <p:nvPr/>
        </p:nvSpPr>
        <p:spPr bwMode="auto">
          <a:xfrm>
            <a:off x="7448550" y="5715000"/>
            <a:ext cx="666750" cy="24765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15" name="Line 103"/>
          <p:cNvSpPr>
            <a:spLocks noChangeShapeType="1"/>
          </p:cNvSpPr>
          <p:nvPr/>
        </p:nvSpPr>
        <p:spPr bwMode="auto">
          <a:xfrm flipV="1">
            <a:off x="3733800" y="2438400"/>
            <a:ext cx="3619500" cy="110490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216" name="Line 104"/>
          <p:cNvSpPr>
            <a:spLocks noChangeShapeType="1"/>
          </p:cNvSpPr>
          <p:nvPr/>
        </p:nvSpPr>
        <p:spPr bwMode="auto">
          <a:xfrm>
            <a:off x="3771900" y="4248150"/>
            <a:ext cx="3600450" cy="144780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217" name="Oval 105"/>
          <p:cNvSpPr>
            <a:spLocks noChangeArrowheads="1"/>
          </p:cNvSpPr>
          <p:nvPr/>
        </p:nvSpPr>
        <p:spPr bwMode="auto">
          <a:xfrm>
            <a:off x="1162050" y="6134100"/>
            <a:ext cx="88900" cy="114300"/>
          </a:xfrm>
          <a:prstGeom prst="ellipse">
            <a:avLst/>
          </a:prstGeom>
          <a:solidFill>
            <a:srgbClr val="FF0066"/>
          </a:solidFill>
          <a:ln w="25400">
            <a:solidFill>
              <a:srgbClr val="FF0066"/>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90218" name="Text Box 106"/>
          <p:cNvSpPr txBox="1">
            <a:spLocks noChangeArrowheads="1"/>
          </p:cNvSpPr>
          <p:nvPr/>
        </p:nvSpPr>
        <p:spPr bwMode="auto">
          <a:xfrm>
            <a:off x="1355725" y="6011863"/>
            <a:ext cx="4432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 shifts grouped into bins</a:t>
            </a:r>
          </a:p>
        </p:txBody>
      </p:sp>
      <p:sp>
        <p:nvSpPr>
          <p:cNvPr id="90220" name="Text Box 108"/>
          <p:cNvSpPr txBox="1">
            <a:spLocks noChangeArrowheads="1"/>
          </p:cNvSpPr>
          <p:nvPr/>
        </p:nvSpPr>
        <p:spPr bwMode="auto">
          <a:xfrm>
            <a:off x="8175625" y="2297113"/>
            <a:ext cx="720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dark</a:t>
            </a:r>
          </a:p>
          <a:p>
            <a:pPr>
              <a:defRPr/>
            </a:pPr>
            <a:r>
              <a:rPr lang="en-US">
                <a:cs typeface="+mn-cs"/>
              </a:rPr>
              <a:t>gray</a:t>
            </a:r>
          </a:p>
        </p:txBody>
      </p:sp>
      <p:sp>
        <p:nvSpPr>
          <p:cNvPr id="90221" name="Text Box 109"/>
          <p:cNvSpPr txBox="1">
            <a:spLocks noChangeArrowheads="1"/>
          </p:cNvSpPr>
          <p:nvPr/>
        </p:nvSpPr>
        <p:spPr bwMode="auto">
          <a:xfrm>
            <a:off x="8156575" y="5097463"/>
            <a:ext cx="720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dark</a:t>
            </a:r>
          </a:p>
          <a:p>
            <a:pPr>
              <a:defRPr/>
            </a:pPr>
            <a:r>
              <a:rPr lang="en-US">
                <a:cs typeface="+mn-cs"/>
              </a:rPr>
              <a:t>gray</a:t>
            </a:r>
          </a:p>
        </p:txBody>
      </p:sp>
      <p:sp>
        <p:nvSpPr>
          <p:cNvPr id="90223" name="Text Box 111"/>
          <p:cNvSpPr txBox="1">
            <a:spLocks noChangeArrowheads="1"/>
          </p:cNvSpPr>
          <p:nvPr/>
        </p:nvSpPr>
        <p:spPr bwMode="auto">
          <a:xfrm>
            <a:off x="8061325" y="5851525"/>
            <a:ext cx="703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black</a:t>
            </a:r>
          </a:p>
        </p:txBody>
      </p:sp>
      <p:sp>
        <p:nvSpPr>
          <p:cNvPr id="90224" name="Text Box 112"/>
          <p:cNvSpPr txBox="1">
            <a:spLocks noChangeArrowheads="1"/>
          </p:cNvSpPr>
          <p:nvPr/>
        </p:nvSpPr>
        <p:spPr bwMode="auto">
          <a:xfrm>
            <a:off x="8061325" y="1984375"/>
            <a:ext cx="703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black</a:t>
            </a:r>
          </a:p>
        </p:txBody>
      </p:sp>
    </p:spTree>
    <p:extLst>
      <p:ext uri="{BB962C8B-B14F-4D97-AF65-F5344CB8AC3E}">
        <p14:creationId xmlns:p14="http://schemas.microsoft.com/office/powerpoint/2010/main" val="39658210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1363663" y="304800"/>
            <a:ext cx="6365875" cy="812800"/>
          </a:xfrm>
        </p:spPr>
        <p:txBody>
          <a:bodyPr/>
          <a:lstStyle/>
          <a:p>
            <a:pPr>
              <a:defRPr/>
            </a:pPr>
            <a:r>
              <a:rPr lang="en-US" smtClean="0">
                <a:cs typeface="+mj-cs"/>
              </a:rPr>
              <a:t>Spectral Spread</a:t>
            </a:r>
          </a:p>
        </p:txBody>
      </p:sp>
      <p:grpSp>
        <p:nvGrpSpPr>
          <p:cNvPr id="116738" name="Group 3"/>
          <p:cNvGrpSpPr>
            <a:grpSpLocks/>
          </p:cNvGrpSpPr>
          <p:nvPr/>
        </p:nvGrpSpPr>
        <p:grpSpPr bwMode="auto">
          <a:xfrm>
            <a:off x="508000" y="3263900"/>
            <a:ext cx="8423275" cy="3151188"/>
            <a:chOff x="240" y="1440"/>
            <a:chExt cx="5306" cy="1985"/>
          </a:xfrm>
        </p:grpSpPr>
        <p:pic>
          <p:nvPicPr>
            <p:cNvPr id="19251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0" y="1440"/>
              <a:ext cx="3552" cy="1985"/>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92517" name="Text Box 5"/>
            <p:cNvSpPr txBox="1">
              <a:spLocks noChangeArrowheads="1"/>
            </p:cNvSpPr>
            <p:nvPr/>
          </p:nvSpPr>
          <p:spPr bwMode="auto">
            <a:xfrm>
              <a:off x="3936" y="1680"/>
              <a:ext cx="14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Peak frequencies</a:t>
              </a:r>
            </a:p>
          </p:txBody>
        </p:sp>
        <p:sp>
          <p:nvSpPr>
            <p:cNvPr id="192518" name="Text Box 6"/>
            <p:cNvSpPr txBox="1">
              <a:spLocks noChangeArrowheads="1"/>
            </p:cNvSpPr>
            <p:nvPr/>
          </p:nvSpPr>
          <p:spPr bwMode="auto">
            <a:xfrm>
              <a:off x="3936" y="2256"/>
              <a:ext cx="14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Mean frequencies</a:t>
              </a:r>
            </a:p>
          </p:txBody>
        </p:sp>
        <p:sp>
          <p:nvSpPr>
            <p:cNvPr id="192519" name="Text Box 7"/>
            <p:cNvSpPr txBox="1">
              <a:spLocks noChangeArrowheads="1"/>
            </p:cNvSpPr>
            <p:nvPr/>
          </p:nvSpPr>
          <p:spPr bwMode="auto">
            <a:xfrm>
              <a:off x="3936" y="2832"/>
              <a:ext cx="16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Lowest frequencies</a:t>
              </a:r>
            </a:p>
          </p:txBody>
        </p:sp>
        <p:sp>
          <p:nvSpPr>
            <p:cNvPr id="192520" name="Line 8"/>
            <p:cNvSpPr>
              <a:spLocks noChangeShapeType="1"/>
            </p:cNvSpPr>
            <p:nvPr/>
          </p:nvSpPr>
          <p:spPr bwMode="auto">
            <a:xfrm flipH="1">
              <a:off x="2496" y="1824"/>
              <a:ext cx="1440" cy="768"/>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92521" name="Line 9"/>
            <p:cNvSpPr>
              <a:spLocks noChangeShapeType="1"/>
            </p:cNvSpPr>
            <p:nvPr/>
          </p:nvSpPr>
          <p:spPr bwMode="auto">
            <a:xfrm flipH="1">
              <a:off x="2544" y="2400"/>
              <a:ext cx="1440" cy="288"/>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92522" name="Line 10"/>
            <p:cNvSpPr>
              <a:spLocks noChangeShapeType="1"/>
            </p:cNvSpPr>
            <p:nvPr/>
          </p:nvSpPr>
          <p:spPr bwMode="auto">
            <a:xfrm flipH="1" flipV="1">
              <a:off x="2592" y="2784"/>
              <a:ext cx="1344" cy="192"/>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192523" name="Text Box 11"/>
          <p:cNvSpPr txBox="1">
            <a:spLocks noChangeArrowheads="1"/>
          </p:cNvSpPr>
          <p:nvPr/>
        </p:nvSpPr>
        <p:spPr bwMode="auto">
          <a:xfrm>
            <a:off x="555625" y="5745163"/>
            <a:ext cx="1635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sp>
        <p:nvSpPr>
          <p:cNvPr id="116740" name="Text Box 12"/>
          <p:cNvSpPr txBox="1">
            <a:spLocks noChangeArrowheads="1"/>
          </p:cNvSpPr>
          <p:nvPr/>
        </p:nvSpPr>
        <p:spPr bwMode="auto">
          <a:xfrm>
            <a:off x="1241425" y="1236662"/>
            <a:ext cx="6689725" cy="202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57200" indent="-457200">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pPr>
              <a:spcBef>
                <a:spcPct val="30000"/>
              </a:spcBef>
              <a:buFont typeface="Arial" charset="0"/>
              <a:buAutoNum type="arabicParenR"/>
            </a:pPr>
            <a:r>
              <a:rPr lang="en-US" sz="2400" b="0" dirty="0">
                <a:solidFill>
                  <a:schemeClr val="tx1"/>
                </a:solidFill>
              </a:rPr>
              <a:t>In any one moment of </a:t>
            </a:r>
            <a:r>
              <a:rPr lang="ja-JP" altLang="en-US" sz="2400" b="0" dirty="0">
                <a:solidFill>
                  <a:schemeClr val="tx1"/>
                </a:solidFill>
              </a:rPr>
              <a:t>“</a:t>
            </a:r>
            <a:r>
              <a:rPr lang="en-US" altLang="ja-JP" sz="2400" b="0" dirty="0">
                <a:solidFill>
                  <a:schemeClr val="tx1"/>
                </a:solidFill>
              </a:rPr>
              <a:t>Doppler</a:t>
            </a:r>
            <a:r>
              <a:rPr lang="ja-JP" altLang="en-US" sz="2400" b="0" dirty="0">
                <a:solidFill>
                  <a:schemeClr val="tx1"/>
                </a:solidFill>
              </a:rPr>
              <a:t>”</a:t>
            </a:r>
            <a:r>
              <a:rPr lang="en-US" altLang="ja-JP" sz="2400" b="0" dirty="0">
                <a:solidFill>
                  <a:schemeClr val="tx1"/>
                </a:solidFill>
              </a:rPr>
              <a:t> time a </a:t>
            </a:r>
            <a:r>
              <a:rPr lang="en-US" altLang="ja-JP" sz="2400" b="0" dirty="0" err="1">
                <a:solidFill>
                  <a:schemeClr val="tx1"/>
                </a:solidFill>
              </a:rPr>
              <a:t>bizillion</a:t>
            </a:r>
            <a:r>
              <a:rPr lang="en-US" altLang="ja-JP" sz="2400" b="0" dirty="0">
                <a:solidFill>
                  <a:schemeClr val="tx1"/>
                </a:solidFill>
              </a:rPr>
              <a:t> red blood cells pass through the SV.</a:t>
            </a:r>
          </a:p>
          <a:p>
            <a:pPr>
              <a:spcBef>
                <a:spcPct val="30000"/>
              </a:spcBef>
              <a:buFont typeface="Arial" charset="0"/>
              <a:buAutoNum type="arabicParenR"/>
            </a:pPr>
            <a:r>
              <a:rPr lang="en-US" sz="2400" b="0" dirty="0">
                <a:solidFill>
                  <a:schemeClr val="tx1"/>
                </a:solidFill>
              </a:rPr>
              <a:t>There is a range of RBC velocities, they all don</a:t>
            </a:r>
            <a:r>
              <a:rPr lang="ja-JP" altLang="en-US" sz="2400" b="0" dirty="0">
                <a:solidFill>
                  <a:schemeClr val="tx1"/>
                </a:solidFill>
              </a:rPr>
              <a:t>’</a:t>
            </a:r>
            <a:r>
              <a:rPr lang="en-US" altLang="ja-JP" sz="2400" b="0" dirty="0">
                <a:solidFill>
                  <a:schemeClr val="tx1"/>
                </a:solidFill>
              </a:rPr>
              <a:t>t move at the same speed</a:t>
            </a:r>
          </a:p>
          <a:p>
            <a:endParaRPr lang="en-US" sz="2400" b="0" dirty="0">
              <a:solidFill>
                <a:schemeClr val="tx1"/>
              </a:solidFill>
            </a:endParaRPr>
          </a:p>
        </p:txBody>
      </p:sp>
    </p:spTree>
    <p:extLst>
      <p:ext uri="{BB962C8B-B14F-4D97-AF65-F5344CB8AC3E}">
        <p14:creationId xmlns:p14="http://schemas.microsoft.com/office/powerpoint/2010/main" val="3490748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497013" y="422275"/>
            <a:ext cx="6365875" cy="1143000"/>
          </a:xfrm>
        </p:spPr>
        <p:txBody>
          <a:bodyPr/>
          <a:lstStyle/>
          <a:p>
            <a:pPr>
              <a:defRPr/>
            </a:pPr>
            <a:r>
              <a:rPr lang="en-US" sz="3600" dirty="0" smtClean="0">
                <a:cs typeface="+mj-cs"/>
              </a:rPr>
              <a:t>Spectral and Color Doppler Controls:  Filters</a:t>
            </a:r>
            <a:endParaRPr lang="en-US" sz="3200" dirty="0" smtClean="0">
              <a:cs typeface="+mj-cs"/>
            </a:endParaRPr>
          </a:p>
        </p:txBody>
      </p:sp>
      <p:sp>
        <p:nvSpPr>
          <p:cNvPr id="37891" name="Rectangle 3"/>
          <p:cNvSpPr>
            <a:spLocks noGrp="1" noChangeArrowheads="1"/>
          </p:cNvSpPr>
          <p:nvPr>
            <p:ph idx="1"/>
          </p:nvPr>
        </p:nvSpPr>
        <p:spPr>
          <a:xfrm>
            <a:off x="912813" y="2032000"/>
            <a:ext cx="7177087" cy="2457450"/>
          </a:xfrm>
        </p:spPr>
        <p:txBody>
          <a:bodyPr/>
          <a:lstStyle/>
          <a:p>
            <a:pPr>
              <a:defRPr/>
            </a:pPr>
            <a:r>
              <a:rPr lang="en-US" dirty="0" smtClean="0">
                <a:cs typeface="+mn-cs"/>
              </a:rPr>
              <a:t>Wall filters</a:t>
            </a:r>
          </a:p>
          <a:p>
            <a:pPr>
              <a:defRPr/>
            </a:pPr>
            <a:r>
              <a:rPr lang="en-US" dirty="0" smtClean="0">
                <a:cs typeface="+mn-cs"/>
              </a:rPr>
              <a:t>Also called High pass filters</a:t>
            </a:r>
          </a:p>
          <a:p>
            <a:pPr>
              <a:defRPr/>
            </a:pPr>
            <a:r>
              <a:rPr lang="en-US" dirty="0"/>
              <a:t>Also called </a:t>
            </a:r>
            <a:r>
              <a:rPr lang="en-US" dirty="0" smtClean="0">
                <a:cs typeface="+mn-cs"/>
              </a:rPr>
              <a:t>Thump filters</a:t>
            </a:r>
          </a:p>
        </p:txBody>
      </p:sp>
    </p:spTree>
    <p:extLst>
      <p:ext uri="{BB962C8B-B14F-4D97-AF65-F5344CB8AC3E}">
        <p14:creationId xmlns:p14="http://schemas.microsoft.com/office/powerpoint/2010/main" val="42567237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3838" y="3429000"/>
            <a:ext cx="4157662" cy="198437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20834"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37100" y="3429000"/>
            <a:ext cx="4219575" cy="199548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604164" name="Rectangle 4"/>
          <p:cNvSpPr>
            <a:spLocks noGrp="1" noChangeArrowheads="1"/>
          </p:cNvSpPr>
          <p:nvPr>
            <p:ph type="title"/>
          </p:nvPr>
        </p:nvSpPr>
        <p:spPr>
          <a:xfrm>
            <a:off x="1058863" y="1003300"/>
            <a:ext cx="7242175" cy="1143000"/>
          </a:xfrm>
        </p:spPr>
        <p:txBody>
          <a:bodyPr/>
          <a:lstStyle/>
          <a:p>
            <a:pPr>
              <a:defRPr/>
            </a:pPr>
            <a:r>
              <a:rPr lang="en-US" sz="2800" smtClean="0">
                <a:cs typeface="+mj-cs"/>
              </a:rPr>
              <a:t>Wall filters are essential in eliminating low frequency noise, but if set improperly, can adversely affect waveform morphology.</a:t>
            </a:r>
          </a:p>
        </p:txBody>
      </p:sp>
      <p:sp>
        <p:nvSpPr>
          <p:cNvPr id="604165" name="Text Box 5"/>
          <p:cNvSpPr txBox="1">
            <a:spLocks noChangeArrowheads="1"/>
          </p:cNvSpPr>
          <p:nvPr/>
        </p:nvSpPr>
        <p:spPr bwMode="auto">
          <a:xfrm>
            <a:off x="1393825" y="5583238"/>
            <a:ext cx="2505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Low filter, 55 Hz</a:t>
            </a:r>
            <a:endParaRPr lang="en-US">
              <a:cs typeface="+mn-cs"/>
            </a:endParaRPr>
          </a:p>
        </p:txBody>
      </p:sp>
      <p:sp>
        <p:nvSpPr>
          <p:cNvPr id="604166" name="Text Box 6"/>
          <p:cNvSpPr txBox="1">
            <a:spLocks noChangeArrowheads="1"/>
          </p:cNvSpPr>
          <p:nvPr/>
        </p:nvSpPr>
        <p:spPr bwMode="auto">
          <a:xfrm>
            <a:off x="5965825" y="5621338"/>
            <a:ext cx="2741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High filter, 200 Hz</a:t>
            </a:r>
          </a:p>
        </p:txBody>
      </p:sp>
    </p:spTree>
    <p:extLst>
      <p:ext uri="{BB962C8B-B14F-4D97-AF65-F5344CB8AC3E}">
        <p14:creationId xmlns:p14="http://schemas.microsoft.com/office/powerpoint/2010/main" val="10196962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89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0025" y="2768600"/>
            <a:ext cx="4371975" cy="257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49891" name="Rectangle 3"/>
          <p:cNvSpPr>
            <a:spLocks noGrp="1" noChangeArrowheads="1"/>
          </p:cNvSpPr>
          <p:nvPr>
            <p:ph type="title"/>
          </p:nvPr>
        </p:nvSpPr>
        <p:spPr>
          <a:xfrm>
            <a:off x="1027113" y="760413"/>
            <a:ext cx="7115175" cy="1143000"/>
          </a:xfrm>
        </p:spPr>
        <p:txBody>
          <a:bodyPr/>
          <a:lstStyle/>
          <a:p>
            <a:pPr>
              <a:defRPr/>
            </a:pPr>
            <a:r>
              <a:rPr lang="en-US" sz="3200" smtClean="0">
                <a:cs typeface="+mj-cs"/>
              </a:rPr>
              <a:t>COLOR DOPPLER:</a:t>
            </a:r>
            <a:br>
              <a:rPr lang="en-US" sz="3200" smtClean="0">
                <a:cs typeface="+mj-cs"/>
              </a:rPr>
            </a:br>
            <a:r>
              <a:rPr lang="en-US" sz="3200" smtClean="0">
                <a:cs typeface="+mj-cs"/>
              </a:rPr>
              <a:t>A color image frame  is obtained by using multiple color scan lines</a:t>
            </a:r>
          </a:p>
        </p:txBody>
      </p:sp>
      <p:sp>
        <p:nvSpPr>
          <p:cNvPr id="549892" name="Rectangle 4"/>
          <p:cNvSpPr>
            <a:spLocks noChangeArrowheads="1"/>
          </p:cNvSpPr>
          <p:nvPr/>
        </p:nvSpPr>
        <p:spPr bwMode="auto">
          <a:xfrm>
            <a:off x="3657600" y="2462213"/>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cs typeface="+mn-cs"/>
            </a:endParaRPr>
          </a:p>
        </p:txBody>
      </p:sp>
      <p:sp>
        <p:nvSpPr>
          <p:cNvPr id="124932" name="Rectangle 5"/>
          <p:cNvSpPr>
            <a:spLocks noChangeArrowheads="1"/>
          </p:cNvSpPr>
          <p:nvPr/>
        </p:nvSpPr>
        <p:spPr bwMode="auto">
          <a:xfrm>
            <a:off x="2214563" y="1955800"/>
            <a:ext cx="4705350" cy="4387850"/>
          </a:xfrm>
          <a:prstGeom prst="rect">
            <a:avLst/>
          </a:prstGeom>
          <a:noFill/>
          <a:ln>
            <a:noFill/>
          </a:ln>
          <a:extLst>
            <a:ext uri="{909E8E84-426E-40dd-AFC4-6F175D3DCCD1}">
              <a14:hiddenFill xmlns:a14="http://schemas.microsoft.com/office/drawing/2010/main">
                <a:solidFill>
                  <a:srgbClr val="BED0FE"/>
                </a:solidFill>
              </a14:hiddenFill>
            </a:ext>
            <a:ext uri="{91240B29-F687-4f45-9708-019B960494DF}">
              <a14:hiddenLine xmlns:a14="http://schemas.microsoft.com/office/drawing/2010/main" w="23813">
                <a:solidFill>
                  <a:srgbClr val="000000"/>
                </a:solidFill>
                <a:miter lim="800000"/>
                <a:headEnd/>
                <a:tailEnd/>
              </a14:hiddenLine>
            </a:ext>
          </a:extLst>
        </p:spPr>
        <p:txBody>
          <a:bodyPr/>
          <a:lstStyle/>
          <a:p>
            <a:endParaRPr lang="en-US"/>
          </a:p>
        </p:txBody>
      </p:sp>
      <p:pic>
        <p:nvPicPr>
          <p:cNvPr id="549894"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76800" y="2508250"/>
            <a:ext cx="4051300" cy="30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124934" name="Group 7"/>
          <p:cNvGrpSpPr>
            <a:grpSpLocks/>
          </p:cNvGrpSpPr>
          <p:nvPr/>
        </p:nvGrpSpPr>
        <p:grpSpPr bwMode="auto">
          <a:xfrm>
            <a:off x="482600" y="3365500"/>
            <a:ext cx="1397000" cy="1498600"/>
            <a:chOff x="304" y="2120"/>
            <a:chExt cx="880" cy="944"/>
          </a:xfrm>
        </p:grpSpPr>
        <p:sp>
          <p:nvSpPr>
            <p:cNvPr id="549896" name="Line 8"/>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7" name="Line 9"/>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8" name="Line 10"/>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9" name="Line 11"/>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0" name="Line 12"/>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1" name="Line 13"/>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2" name="Line 14"/>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3" name="Line 15"/>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24935" name="Group 16"/>
          <p:cNvGrpSpPr>
            <a:grpSpLocks/>
          </p:cNvGrpSpPr>
          <p:nvPr/>
        </p:nvGrpSpPr>
        <p:grpSpPr bwMode="auto">
          <a:xfrm>
            <a:off x="1466850" y="3365500"/>
            <a:ext cx="1397000" cy="1498600"/>
            <a:chOff x="304" y="2120"/>
            <a:chExt cx="880" cy="944"/>
          </a:xfrm>
        </p:grpSpPr>
        <p:sp>
          <p:nvSpPr>
            <p:cNvPr id="549905" name="Line 17"/>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6" name="Line 18"/>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7" name="Line 19"/>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8" name="Line 20"/>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9" name="Line 21"/>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0" name="Line 22"/>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1" name="Line 23"/>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2" name="Line 24"/>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24936" name="Group 25"/>
          <p:cNvGrpSpPr>
            <a:grpSpLocks/>
          </p:cNvGrpSpPr>
          <p:nvPr/>
        </p:nvGrpSpPr>
        <p:grpSpPr bwMode="auto">
          <a:xfrm>
            <a:off x="2451100" y="3365500"/>
            <a:ext cx="1397000" cy="1498600"/>
            <a:chOff x="304" y="2120"/>
            <a:chExt cx="880" cy="944"/>
          </a:xfrm>
        </p:grpSpPr>
        <p:sp>
          <p:nvSpPr>
            <p:cNvPr id="549914" name="Line 26"/>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5" name="Line 27"/>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6" name="Line 28"/>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7" name="Line 29"/>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8" name="Line 30"/>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9" name="Line 31"/>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20" name="Line 32"/>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21" name="Line 33"/>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Tree>
    <p:extLst>
      <p:ext uri="{BB962C8B-B14F-4D97-AF65-F5344CB8AC3E}">
        <p14:creationId xmlns:p14="http://schemas.microsoft.com/office/powerpoint/2010/main" val="17096667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5952067"/>
          </a:xfrm>
        </p:spPr>
        <p:txBody>
          <a:bodyPr/>
          <a:lstStyle/>
          <a:p>
            <a:pPr>
              <a:spcAft>
                <a:spcPts val="600"/>
              </a:spcAft>
            </a:pPr>
            <a:r>
              <a:rPr lang="en-US" dirty="0"/>
              <a:t>Spectral </a:t>
            </a:r>
            <a:r>
              <a:rPr lang="en-US" dirty="0" smtClean="0"/>
              <a:t>Broadening- </a:t>
            </a:r>
          </a:p>
          <a:p>
            <a:pPr lvl="1">
              <a:spcAft>
                <a:spcPts val="600"/>
              </a:spcAft>
            </a:pPr>
            <a:r>
              <a:rPr lang="en-US" sz="2400" dirty="0" smtClean="0">
                <a:solidFill>
                  <a:srgbClr val="FFFFFF"/>
                </a:solidFill>
              </a:rPr>
              <a:t>a </a:t>
            </a:r>
            <a:r>
              <a:rPr lang="en-US" sz="2400" dirty="0">
                <a:solidFill>
                  <a:srgbClr val="FFFFFF"/>
                </a:solidFill>
              </a:rPr>
              <a:t>filling-</a:t>
            </a:r>
            <a:r>
              <a:rPr lang="en-US" sz="2400" dirty="0" smtClean="0">
                <a:solidFill>
                  <a:srgbClr val="FFFFFF"/>
                </a:solidFill>
              </a:rPr>
              <a:t>in and widening </a:t>
            </a:r>
            <a:r>
              <a:rPr lang="en-US" sz="2400" dirty="0">
                <a:solidFill>
                  <a:srgbClr val="FFFFFF"/>
                </a:solidFill>
              </a:rPr>
              <a:t>of the spectral </a:t>
            </a:r>
            <a:r>
              <a:rPr lang="en-US" sz="2400" dirty="0" smtClean="0">
                <a:solidFill>
                  <a:srgbClr val="FFFFFF"/>
                </a:solidFill>
              </a:rPr>
              <a:t>waveform</a:t>
            </a:r>
          </a:p>
          <a:p>
            <a:pPr>
              <a:spcAft>
                <a:spcPts val="600"/>
              </a:spcAft>
            </a:pPr>
            <a:r>
              <a:rPr lang="en-US" dirty="0" smtClean="0"/>
              <a:t>Range gate- </a:t>
            </a:r>
          </a:p>
          <a:p>
            <a:pPr lvl="1">
              <a:spcAft>
                <a:spcPts val="600"/>
              </a:spcAft>
            </a:pPr>
            <a:r>
              <a:rPr lang="en-US" sz="2400" dirty="0" smtClean="0">
                <a:solidFill>
                  <a:srgbClr val="FFFFFF"/>
                </a:solidFill>
              </a:rPr>
              <a:t>same as sample volume (</a:t>
            </a:r>
            <a:r>
              <a:rPr lang="en-US" sz="2400" dirty="0" err="1" smtClean="0">
                <a:solidFill>
                  <a:srgbClr val="FFFFFF"/>
                </a:solidFill>
              </a:rPr>
              <a:t>sv</a:t>
            </a:r>
            <a:r>
              <a:rPr lang="en-US" sz="2400" dirty="0" smtClean="0">
                <a:solidFill>
                  <a:srgbClr val="FFFFFF"/>
                </a:solidFill>
              </a:rPr>
              <a:t>)</a:t>
            </a:r>
          </a:p>
          <a:p>
            <a:pPr>
              <a:spcAft>
                <a:spcPts val="600"/>
              </a:spcAft>
            </a:pPr>
            <a:r>
              <a:rPr lang="en-US" dirty="0" smtClean="0"/>
              <a:t>Bi-directional- </a:t>
            </a:r>
          </a:p>
          <a:p>
            <a:pPr lvl="1">
              <a:spcAft>
                <a:spcPts val="600"/>
              </a:spcAft>
            </a:pPr>
            <a:r>
              <a:rPr lang="en-US" sz="2400" dirty="0" smtClean="0">
                <a:solidFill>
                  <a:srgbClr val="FFFFFF"/>
                </a:solidFill>
              </a:rPr>
              <a:t>the ability to display forward and reverse flow directions.</a:t>
            </a:r>
          </a:p>
        </p:txBody>
      </p:sp>
    </p:spTree>
    <p:extLst>
      <p:ext uri="{BB962C8B-B14F-4D97-AF65-F5344CB8AC3E}">
        <p14:creationId xmlns:p14="http://schemas.microsoft.com/office/powerpoint/2010/main" val="28920578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1389063" y="457200"/>
            <a:ext cx="6365875" cy="1143000"/>
          </a:xfrm>
        </p:spPr>
        <p:txBody>
          <a:bodyPr/>
          <a:lstStyle/>
          <a:p>
            <a:pPr>
              <a:defRPr/>
            </a:pPr>
            <a:r>
              <a:rPr lang="en-US" sz="3600" dirty="0" smtClean="0">
                <a:cs typeface="+mj-cs"/>
              </a:rPr>
              <a:t>Color information is obtained by </a:t>
            </a:r>
            <a:r>
              <a:rPr lang="en-US" sz="3600" u="sng" dirty="0" smtClean="0">
                <a:cs typeface="+mj-cs"/>
              </a:rPr>
              <a:t>Autocorrelation</a:t>
            </a:r>
          </a:p>
        </p:txBody>
      </p:sp>
      <p:sp>
        <p:nvSpPr>
          <p:cNvPr id="606211" name="Rectangle 3"/>
          <p:cNvSpPr>
            <a:spLocks noGrp="1" noChangeArrowheads="1"/>
          </p:cNvSpPr>
          <p:nvPr>
            <p:ph idx="1"/>
          </p:nvPr>
        </p:nvSpPr>
        <p:spPr>
          <a:xfrm>
            <a:off x="817563" y="1943100"/>
            <a:ext cx="7740650" cy="4114800"/>
          </a:xfrm>
        </p:spPr>
        <p:txBody>
          <a:bodyPr/>
          <a:lstStyle/>
          <a:p>
            <a:pPr>
              <a:spcAft>
                <a:spcPct val="25000"/>
              </a:spcAft>
              <a:defRPr/>
            </a:pPr>
            <a:r>
              <a:rPr lang="en-US" sz="2800" smtClean="0">
                <a:cs typeface="+mn-cs"/>
              </a:rPr>
              <a:t>Initial pulse transmitted along scan line</a:t>
            </a:r>
          </a:p>
          <a:p>
            <a:pPr>
              <a:spcAft>
                <a:spcPct val="25000"/>
              </a:spcAft>
              <a:defRPr/>
            </a:pPr>
            <a:r>
              <a:rPr lang="en-US" sz="2800" smtClean="0">
                <a:cs typeface="+mn-cs"/>
              </a:rPr>
              <a:t>Received echo is stored</a:t>
            </a:r>
          </a:p>
          <a:p>
            <a:pPr>
              <a:spcAft>
                <a:spcPct val="25000"/>
              </a:spcAft>
              <a:defRPr/>
            </a:pPr>
            <a:r>
              <a:rPr lang="en-US" sz="2800" smtClean="0">
                <a:cs typeface="+mn-cs"/>
              </a:rPr>
              <a:t>Subsequent pulse - echoes are stored and compared to initial reference echo</a:t>
            </a:r>
          </a:p>
          <a:p>
            <a:pPr>
              <a:spcAft>
                <a:spcPct val="25000"/>
              </a:spcAft>
              <a:defRPr/>
            </a:pPr>
            <a:r>
              <a:rPr lang="en-US" sz="2800" smtClean="0">
                <a:cs typeface="+mn-cs"/>
              </a:rPr>
              <a:t>3 pulses required, 8 - 20 commonly used</a:t>
            </a:r>
          </a:p>
        </p:txBody>
      </p:sp>
    </p:spTree>
    <p:extLst>
      <p:ext uri="{BB962C8B-B14F-4D97-AF65-F5344CB8AC3E}">
        <p14:creationId xmlns:p14="http://schemas.microsoft.com/office/powerpoint/2010/main" val="26137812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1096963" y="415925"/>
            <a:ext cx="6975475" cy="1143000"/>
          </a:xfrm>
        </p:spPr>
        <p:txBody>
          <a:bodyPr/>
          <a:lstStyle/>
          <a:p>
            <a:pPr>
              <a:defRPr/>
            </a:pPr>
            <a:r>
              <a:rPr lang="en-US" sz="4000" dirty="0" smtClean="0">
                <a:cs typeface="+mj-cs"/>
              </a:rPr>
              <a:t>Autocorrelation </a:t>
            </a:r>
            <a:r>
              <a:rPr lang="en-US" sz="4000" dirty="0">
                <a:cs typeface="+mj-cs"/>
              </a:rPr>
              <a:t>D</a:t>
            </a:r>
            <a:r>
              <a:rPr lang="en-US" sz="4000" dirty="0" smtClean="0">
                <a:cs typeface="+mj-cs"/>
              </a:rPr>
              <a:t>erives:</a:t>
            </a:r>
          </a:p>
        </p:txBody>
      </p:sp>
      <p:sp>
        <p:nvSpPr>
          <p:cNvPr id="260099" name="Rectangle 3"/>
          <p:cNvSpPr>
            <a:spLocks noGrp="1" noChangeArrowheads="1"/>
          </p:cNvSpPr>
          <p:nvPr>
            <p:ph idx="1"/>
          </p:nvPr>
        </p:nvSpPr>
        <p:spPr>
          <a:xfrm>
            <a:off x="1008063" y="1714500"/>
            <a:ext cx="7292975" cy="4114800"/>
          </a:xfrm>
        </p:spPr>
        <p:txBody>
          <a:bodyPr/>
          <a:lstStyle/>
          <a:p>
            <a:pPr>
              <a:defRPr/>
            </a:pPr>
            <a:r>
              <a:rPr lang="en-US" u="sng" dirty="0" smtClean="0">
                <a:cs typeface="+mn-cs"/>
              </a:rPr>
              <a:t>Mean</a:t>
            </a:r>
            <a:r>
              <a:rPr lang="en-US" dirty="0" smtClean="0">
                <a:cs typeface="+mn-cs"/>
              </a:rPr>
              <a:t> frequency shift</a:t>
            </a:r>
          </a:p>
          <a:p>
            <a:pPr>
              <a:defRPr/>
            </a:pPr>
            <a:r>
              <a:rPr lang="en-US" dirty="0" smtClean="0">
                <a:cs typeface="+mn-cs"/>
              </a:rPr>
              <a:t>Flow direction</a:t>
            </a:r>
          </a:p>
          <a:p>
            <a:pPr>
              <a:defRPr/>
            </a:pPr>
            <a:r>
              <a:rPr lang="en-US" dirty="0" smtClean="0">
                <a:cs typeface="+mn-cs"/>
              </a:rPr>
              <a:t>Variance (spread of frequencies)</a:t>
            </a:r>
          </a:p>
          <a:p>
            <a:pPr>
              <a:defRPr/>
            </a:pPr>
            <a:r>
              <a:rPr lang="en-US" dirty="0" smtClean="0">
                <a:cs typeface="+mn-cs"/>
              </a:rPr>
              <a:t>Power</a:t>
            </a:r>
          </a:p>
        </p:txBody>
      </p:sp>
    </p:spTree>
    <p:extLst>
      <p:ext uri="{BB962C8B-B14F-4D97-AF65-F5344CB8AC3E}">
        <p14:creationId xmlns:p14="http://schemas.microsoft.com/office/powerpoint/2010/main" val="26601671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a:xfrm>
            <a:off x="1389063" y="304800"/>
            <a:ext cx="6365875" cy="1143000"/>
          </a:xfrm>
        </p:spPr>
        <p:txBody>
          <a:bodyPr/>
          <a:lstStyle/>
          <a:p>
            <a:pPr>
              <a:defRPr/>
            </a:pPr>
            <a:r>
              <a:rPr lang="en-US" sz="4000" dirty="0" smtClean="0">
                <a:cs typeface="+mj-cs"/>
              </a:rPr>
              <a:t>Pulses per </a:t>
            </a:r>
            <a:r>
              <a:rPr lang="en-US" sz="4000" dirty="0" err="1" smtClean="0">
                <a:cs typeface="+mj-cs"/>
              </a:rPr>
              <a:t>Scanline</a:t>
            </a:r>
            <a:endParaRPr lang="en-US" sz="4000" dirty="0" smtClean="0">
              <a:cs typeface="+mj-cs"/>
            </a:endParaRPr>
          </a:p>
        </p:txBody>
      </p:sp>
      <p:sp>
        <p:nvSpPr>
          <p:cNvPr id="551939" name="Rectangle 3"/>
          <p:cNvSpPr>
            <a:spLocks noChangeArrowheads="1"/>
          </p:cNvSpPr>
          <p:nvPr/>
        </p:nvSpPr>
        <p:spPr bwMode="auto">
          <a:xfrm>
            <a:off x="2708275" y="1927225"/>
            <a:ext cx="259556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3200">
                <a:solidFill>
                  <a:schemeClr val="tx1"/>
                </a:solidFill>
                <a:cs typeface="+mn-cs"/>
              </a:rPr>
              <a:t> </a:t>
            </a:r>
            <a:r>
              <a:rPr lang="en-US" sz="2800">
                <a:solidFill>
                  <a:schemeClr val="tx1"/>
                </a:solidFill>
                <a:cs typeface="+mn-cs"/>
              </a:rPr>
              <a:t>B - Mode = 1  </a:t>
            </a:r>
          </a:p>
        </p:txBody>
      </p:sp>
      <p:sp>
        <p:nvSpPr>
          <p:cNvPr id="551940" name="Rectangle 4"/>
          <p:cNvSpPr>
            <a:spLocks noChangeArrowheads="1"/>
          </p:cNvSpPr>
          <p:nvPr/>
        </p:nvSpPr>
        <p:spPr bwMode="auto">
          <a:xfrm>
            <a:off x="2686050" y="2486025"/>
            <a:ext cx="575786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3200">
                <a:solidFill>
                  <a:schemeClr val="tx1"/>
                </a:solidFill>
                <a:cs typeface="+mn-cs"/>
              </a:rPr>
              <a:t> </a:t>
            </a:r>
            <a:r>
              <a:rPr lang="en-US" sz="2800">
                <a:solidFill>
                  <a:schemeClr val="tx1"/>
                </a:solidFill>
                <a:cs typeface="+mn-cs"/>
              </a:rPr>
              <a:t>Color = 3 - 20  (commonly 8 - 10)</a:t>
            </a:r>
          </a:p>
        </p:txBody>
      </p:sp>
      <p:grpSp>
        <p:nvGrpSpPr>
          <p:cNvPr id="131076" name="Group 5"/>
          <p:cNvGrpSpPr>
            <a:grpSpLocks/>
          </p:cNvGrpSpPr>
          <p:nvPr/>
        </p:nvGrpSpPr>
        <p:grpSpPr bwMode="auto">
          <a:xfrm>
            <a:off x="1298575" y="1955800"/>
            <a:ext cx="631825" cy="3125788"/>
            <a:chOff x="920" y="1232"/>
            <a:chExt cx="448" cy="1969"/>
          </a:xfrm>
        </p:grpSpPr>
        <p:sp>
          <p:nvSpPr>
            <p:cNvPr id="551942" name="Rectangle 6"/>
            <p:cNvSpPr>
              <a:spLocks noChangeArrowheads="1"/>
            </p:cNvSpPr>
            <p:nvPr/>
          </p:nvSpPr>
          <p:spPr bwMode="auto">
            <a:xfrm>
              <a:off x="920" y="1232"/>
              <a:ext cx="448" cy="192"/>
            </a:xfrm>
            <a:prstGeom prst="rect">
              <a:avLst/>
            </a:prstGeom>
            <a:solidFill>
              <a:schemeClr val="accent2"/>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1943" name="Freeform 7"/>
            <p:cNvSpPr>
              <a:spLocks/>
            </p:cNvSpPr>
            <p:nvPr/>
          </p:nvSpPr>
          <p:spPr bwMode="auto">
            <a:xfrm>
              <a:off x="1016" y="1504"/>
              <a:ext cx="289" cy="1697"/>
            </a:xfrm>
            <a:custGeom>
              <a:avLst/>
              <a:gdLst>
                <a:gd name="T0" fmla="*/ 0 w 289"/>
                <a:gd name="T1" fmla="*/ 0 h 1697"/>
                <a:gd name="T2" fmla="*/ 288 w 289"/>
                <a:gd name="T3" fmla="*/ 48 h 1697"/>
                <a:gd name="T4" fmla="*/ 0 w 289"/>
                <a:gd name="T5" fmla="*/ 128 h 1697"/>
                <a:gd name="T6" fmla="*/ 272 w 289"/>
                <a:gd name="T7" fmla="*/ 176 h 1697"/>
                <a:gd name="T8" fmla="*/ 16 w 289"/>
                <a:gd name="T9" fmla="*/ 256 h 1697"/>
                <a:gd name="T10" fmla="*/ 256 w 289"/>
                <a:gd name="T11" fmla="*/ 304 h 1697"/>
                <a:gd name="T12" fmla="*/ 16 w 289"/>
                <a:gd name="T13" fmla="*/ 368 h 1697"/>
                <a:gd name="T14" fmla="*/ 144 w 289"/>
                <a:gd name="T15" fmla="*/ 416 h 1697"/>
                <a:gd name="T16" fmla="*/ 144 w 289"/>
                <a:gd name="T17" fmla="*/ 1696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697">
                  <a:moveTo>
                    <a:pt x="0" y="0"/>
                  </a:moveTo>
                  <a:lnTo>
                    <a:pt x="288" y="48"/>
                  </a:lnTo>
                  <a:lnTo>
                    <a:pt x="0" y="128"/>
                  </a:lnTo>
                  <a:lnTo>
                    <a:pt x="272" y="176"/>
                  </a:lnTo>
                  <a:lnTo>
                    <a:pt x="16" y="256"/>
                  </a:lnTo>
                  <a:lnTo>
                    <a:pt x="256" y="304"/>
                  </a:lnTo>
                  <a:lnTo>
                    <a:pt x="16" y="368"/>
                  </a:lnTo>
                  <a:lnTo>
                    <a:pt x="144" y="416"/>
                  </a:lnTo>
                  <a:lnTo>
                    <a:pt x="144" y="1696"/>
                  </a:lnTo>
                </a:path>
              </a:pathLst>
            </a:custGeom>
            <a:noFill/>
            <a:ln w="50800" cap="rnd" cmpd="sng">
              <a:solidFill>
                <a:srgbClr val="00B7A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551944" name="Rectangle 8"/>
          <p:cNvSpPr>
            <a:spLocks noChangeArrowheads="1"/>
          </p:cNvSpPr>
          <p:nvPr/>
        </p:nvSpPr>
        <p:spPr bwMode="auto">
          <a:xfrm>
            <a:off x="3521075" y="3578225"/>
            <a:ext cx="3025775" cy="222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tx1"/>
                </a:solidFill>
                <a:cs typeface="+mn-cs"/>
              </a:rPr>
              <a:t>Packet size</a:t>
            </a:r>
          </a:p>
          <a:p>
            <a:pPr>
              <a:defRPr/>
            </a:pPr>
            <a:r>
              <a:rPr lang="en-US" sz="2800">
                <a:solidFill>
                  <a:schemeClr val="tx1"/>
                </a:solidFill>
                <a:cs typeface="+mn-cs"/>
              </a:rPr>
              <a:t>Ensemble length</a:t>
            </a:r>
          </a:p>
          <a:p>
            <a:pPr>
              <a:defRPr/>
            </a:pPr>
            <a:r>
              <a:rPr lang="en-US" sz="2800">
                <a:solidFill>
                  <a:schemeClr val="tx1"/>
                </a:solidFill>
                <a:cs typeface="+mn-cs"/>
              </a:rPr>
              <a:t>Color sensitivity</a:t>
            </a:r>
          </a:p>
          <a:p>
            <a:pPr>
              <a:defRPr/>
            </a:pPr>
            <a:r>
              <a:rPr lang="en-US" sz="2800">
                <a:solidFill>
                  <a:schemeClr val="tx1"/>
                </a:solidFill>
                <a:cs typeface="+mn-cs"/>
              </a:rPr>
              <a:t>Color quality</a:t>
            </a:r>
          </a:p>
          <a:p>
            <a:pPr latinLnBrk="1">
              <a:defRPr/>
            </a:pPr>
            <a:endParaRPr lang="en-US" sz="2800">
              <a:solidFill>
                <a:schemeClr val="tx1"/>
              </a:solidFill>
              <a:cs typeface="+mn-cs"/>
            </a:endParaRPr>
          </a:p>
        </p:txBody>
      </p:sp>
      <p:sp>
        <p:nvSpPr>
          <p:cNvPr id="551945" name="Rectangle 9"/>
          <p:cNvSpPr>
            <a:spLocks noChangeArrowheads="1"/>
          </p:cNvSpPr>
          <p:nvPr/>
        </p:nvSpPr>
        <p:spPr bwMode="auto">
          <a:xfrm>
            <a:off x="2774950" y="3287713"/>
            <a:ext cx="873125"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accent2"/>
                </a:solidFill>
                <a:cs typeface="+mn-cs"/>
              </a:rPr>
              <a:t>aka.</a:t>
            </a:r>
          </a:p>
        </p:txBody>
      </p:sp>
    </p:spTree>
    <p:extLst>
      <p:ext uri="{BB962C8B-B14F-4D97-AF65-F5344CB8AC3E}">
        <p14:creationId xmlns:p14="http://schemas.microsoft.com/office/powerpoint/2010/main" val="39514458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389063" y="393700"/>
            <a:ext cx="6365875" cy="1143000"/>
          </a:xfrm>
        </p:spPr>
        <p:txBody>
          <a:bodyPr/>
          <a:lstStyle/>
          <a:p>
            <a:pPr>
              <a:defRPr/>
            </a:pPr>
            <a:r>
              <a:rPr lang="en-US" sz="4000" dirty="0" smtClean="0">
                <a:cs typeface="+mj-cs"/>
              </a:rPr>
              <a:t>Pulses per </a:t>
            </a:r>
            <a:r>
              <a:rPr lang="en-US" sz="4000" dirty="0" err="1">
                <a:cs typeface="+mj-cs"/>
              </a:rPr>
              <a:t>S</a:t>
            </a:r>
            <a:r>
              <a:rPr lang="en-US" sz="4000" dirty="0" err="1" smtClean="0">
                <a:cs typeface="+mj-cs"/>
              </a:rPr>
              <a:t>canline</a:t>
            </a:r>
            <a:endParaRPr lang="en-US" sz="4000" dirty="0" smtClean="0">
              <a:cs typeface="+mj-cs"/>
            </a:endParaRPr>
          </a:p>
        </p:txBody>
      </p:sp>
      <p:grpSp>
        <p:nvGrpSpPr>
          <p:cNvPr id="133122" name="Group 3"/>
          <p:cNvGrpSpPr>
            <a:grpSpLocks/>
          </p:cNvGrpSpPr>
          <p:nvPr/>
        </p:nvGrpSpPr>
        <p:grpSpPr bwMode="auto">
          <a:xfrm>
            <a:off x="1298575" y="1955800"/>
            <a:ext cx="631825" cy="3125788"/>
            <a:chOff x="920" y="1232"/>
            <a:chExt cx="448" cy="1969"/>
          </a:xfrm>
        </p:grpSpPr>
        <p:sp>
          <p:nvSpPr>
            <p:cNvPr id="52228" name="Rectangle 4"/>
            <p:cNvSpPr>
              <a:spLocks noChangeArrowheads="1"/>
            </p:cNvSpPr>
            <p:nvPr/>
          </p:nvSpPr>
          <p:spPr bwMode="auto">
            <a:xfrm>
              <a:off x="920" y="1232"/>
              <a:ext cx="448" cy="192"/>
            </a:xfrm>
            <a:prstGeom prst="rect">
              <a:avLst/>
            </a:prstGeom>
            <a:solidFill>
              <a:schemeClr val="accent2"/>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2229" name="Freeform 5"/>
            <p:cNvSpPr>
              <a:spLocks/>
            </p:cNvSpPr>
            <p:nvPr/>
          </p:nvSpPr>
          <p:spPr bwMode="auto">
            <a:xfrm>
              <a:off x="1016" y="1504"/>
              <a:ext cx="289" cy="1697"/>
            </a:xfrm>
            <a:custGeom>
              <a:avLst/>
              <a:gdLst>
                <a:gd name="T0" fmla="*/ 0 w 289"/>
                <a:gd name="T1" fmla="*/ 0 h 1697"/>
                <a:gd name="T2" fmla="*/ 288 w 289"/>
                <a:gd name="T3" fmla="*/ 48 h 1697"/>
                <a:gd name="T4" fmla="*/ 0 w 289"/>
                <a:gd name="T5" fmla="*/ 128 h 1697"/>
                <a:gd name="T6" fmla="*/ 272 w 289"/>
                <a:gd name="T7" fmla="*/ 176 h 1697"/>
                <a:gd name="T8" fmla="*/ 16 w 289"/>
                <a:gd name="T9" fmla="*/ 256 h 1697"/>
                <a:gd name="T10" fmla="*/ 256 w 289"/>
                <a:gd name="T11" fmla="*/ 304 h 1697"/>
                <a:gd name="T12" fmla="*/ 16 w 289"/>
                <a:gd name="T13" fmla="*/ 368 h 1697"/>
                <a:gd name="T14" fmla="*/ 144 w 289"/>
                <a:gd name="T15" fmla="*/ 416 h 1697"/>
                <a:gd name="T16" fmla="*/ 144 w 289"/>
                <a:gd name="T17" fmla="*/ 1696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697">
                  <a:moveTo>
                    <a:pt x="0" y="0"/>
                  </a:moveTo>
                  <a:lnTo>
                    <a:pt x="288" y="48"/>
                  </a:lnTo>
                  <a:lnTo>
                    <a:pt x="0" y="128"/>
                  </a:lnTo>
                  <a:lnTo>
                    <a:pt x="272" y="176"/>
                  </a:lnTo>
                  <a:lnTo>
                    <a:pt x="16" y="256"/>
                  </a:lnTo>
                  <a:lnTo>
                    <a:pt x="256" y="304"/>
                  </a:lnTo>
                  <a:lnTo>
                    <a:pt x="16" y="368"/>
                  </a:lnTo>
                  <a:lnTo>
                    <a:pt x="144" y="416"/>
                  </a:lnTo>
                  <a:lnTo>
                    <a:pt x="144" y="1696"/>
                  </a:lnTo>
                </a:path>
              </a:pathLst>
            </a:custGeom>
            <a:noFill/>
            <a:ln w="50800" cap="rnd" cmpd="sng">
              <a:solidFill>
                <a:srgbClr val="00B7A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52230" name="Rectangle 6"/>
          <p:cNvSpPr>
            <a:spLocks noChangeArrowheads="1"/>
          </p:cNvSpPr>
          <p:nvPr/>
        </p:nvSpPr>
        <p:spPr bwMode="auto">
          <a:xfrm>
            <a:off x="2465388" y="2411413"/>
            <a:ext cx="6342062" cy="222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buClr>
                <a:srgbClr val="FC0128"/>
              </a:buClr>
              <a:buFontTx/>
              <a:buChar char="•"/>
              <a:defRPr/>
            </a:pPr>
            <a:r>
              <a:rPr lang="en-US" sz="2800">
                <a:solidFill>
                  <a:schemeClr val="tx1"/>
                </a:solidFill>
                <a:cs typeface="+mn-cs"/>
              </a:rPr>
              <a:t> High number = robust, full color,</a:t>
            </a:r>
          </a:p>
          <a:p>
            <a:pPr>
              <a:defRPr/>
            </a:pPr>
            <a:r>
              <a:rPr lang="en-US" sz="2800">
                <a:solidFill>
                  <a:schemeClr val="tx1"/>
                </a:solidFill>
                <a:cs typeface="+mn-cs"/>
              </a:rPr>
              <a:t>  but lower frame rate</a:t>
            </a:r>
          </a:p>
          <a:p>
            <a:pPr>
              <a:defRPr/>
            </a:pPr>
            <a:endParaRPr lang="en-US" sz="2800">
              <a:solidFill>
                <a:schemeClr val="tx1"/>
              </a:solidFill>
              <a:cs typeface="+mn-cs"/>
            </a:endParaRPr>
          </a:p>
          <a:p>
            <a:pPr>
              <a:buClr>
                <a:srgbClr val="FC0128"/>
              </a:buClr>
              <a:buFontTx/>
              <a:buChar char="•"/>
              <a:defRPr/>
            </a:pPr>
            <a:r>
              <a:rPr lang="en-US" sz="2800">
                <a:solidFill>
                  <a:schemeClr val="tx1"/>
                </a:solidFill>
                <a:cs typeface="+mn-cs"/>
              </a:rPr>
              <a:t> Low number = weak, </a:t>
            </a:r>
            <a:r>
              <a:rPr lang="ja-JP" altLang="en-US" sz="2800">
                <a:solidFill>
                  <a:schemeClr val="tx1"/>
                </a:solidFill>
                <a:latin typeface="Arial"/>
                <a:cs typeface="+mn-cs"/>
              </a:rPr>
              <a:t>“</a:t>
            </a:r>
            <a:r>
              <a:rPr lang="en-US" sz="2800">
                <a:solidFill>
                  <a:schemeClr val="tx1"/>
                </a:solidFill>
                <a:cs typeface="+mn-cs"/>
              </a:rPr>
              <a:t>holey</a:t>
            </a:r>
            <a:r>
              <a:rPr lang="ja-JP" altLang="en-US" sz="2800">
                <a:solidFill>
                  <a:schemeClr val="tx1"/>
                </a:solidFill>
                <a:latin typeface="Arial"/>
                <a:cs typeface="+mn-cs"/>
              </a:rPr>
              <a:t>”</a:t>
            </a:r>
            <a:r>
              <a:rPr lang="en-US" sz="2800">
                <a:solidFill>
                  <a:schemeClr val="tx1"/>
                </a:solidFill>
                <a:cs typeface="+mn-cs"/>
              </a:rPr>
              <a:t> color,</a:t>
            </a:r>
          </a:p>
          <a:p>
            <a:pPr>
              <a:defRPr/>
            </a:pPr>
            <a:r>
              <a:rPr lang="en-US" sz="2800">
                <a:solidFill>
                  <a:schemeClr val="tx1"/>
                </a:solidFill>
                <a:cs typeface="+mn-cs"/>
              </a:rPr>
              <a:t>  but high frame rate</a:t>
            </a:r>
          </a:p>
        </p:txBody>
      </p:sp>
    </p:spTree>
    <p:extLst>
      <p:ext uri="{BB962C8B-B14F-4D97-AF65-F5344CB8AC3E}">
        <p14:creationId xmlns:p14="http://schemas.microsoft.com/office/powerpoint/2010/main" val="29913301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3"/>
          <p:cNvSpPr>
            <a:spLocks noGrp="1" noChangeArrowheads="1"/>
          </p:cNvSpPr>
          <p:nvPr>
            <p:ph type="title"/>
          </p:nvPr>
        </p:nvSpPr>
        <p:spPr>
          <a:xfrm>
            <a:off x="1389063" y="266700"/>
            <a:ext cx="6365875" cy="1143000"/>
          </a:xfrm>
        </p:spPr>
        <p:txBody>
          <a:bodyPr/>
          <a:lstStyle/>
          <a:p>
            <a:pPr>
              <a:defRPr/>
            </a:pPr>
            <a:r>
              <a:rPr lang="en-US" sz="4000" dirty="0" smtClean="0">
                <a:cs typeface="+mj-cs"/>
              </a:rPr>
              <a:t>Color </a:t>
            </a:r>
            <a:r>
              <a:rPr lang="en-US" sz="4000" dirty="0" err="1" smtClean="0">
                <a:cs typeface="+mj-cs"/>
              </a:rPr>
              <a:t>Scanline</a:t>
            </a:r>
            <a:r>
              <a:rPr lang="en-US" sz="4000" dirty="0" smtClean="0">
                <a:cs typeface="+mj-cs"/>
              </a:rPr>
              <a:t> Density</a:t>
            </a:r>
          </a:p>
        </p:txBody>
      </p:sp>
      <p:sp>
        <p:nvSpPr>
          <p:cNvPr id="208978" name="Text Box 82"/>
          <p:cNvSpPr txBox="1">
            <a:spLocks noChangeArrowheads="1"/>
          </p:cNvSpPr>
          <p:nvPr/>
        </p:nvSpPr>
        <p:spPr bwMode="auto">
          <a:xfrm>
            <a:off x="822325" y="448151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sp>
        <p:nvSpPr>
          <p:cNvPr id="208981" name="Text Box 85"/>
          <p:cNvSpPr txBox="1">
            <a:spLocks noChangeArrowheads="1"/>
          </p:cNvSpPr>
          <p:nvPr/>
        </p:nvSpPr>
        <p:spPr bwMode="auto">
          <a:xfrm>
            <a:off x="838200" y="4851400"/>
            <a:ext cx="2132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Small pixel size </a:t>
            </a:r>
          </a:p>
        </p:txBody>
      </p:sp>
      <p:sp>
        <p:nvSpPr>
          <p:cNvPr id="208982" name="Rectangle 86"/>
          <p:cNvSpPr>
            <a:spLocks noChangeArrowheads="1"/>
          </p:cNvSpPr>
          <p:nvPr/>
        </p:nvSpPr>
        <p:spPr bwMode="auto">
          <a:xfrm>
            <a:off x="2895600" y="5003800"/>
            <a:ext cx="152400" cy="152400"/>
          </a:xfrm>
          <a:prstGeom prst="rect">
            <a:avLst/>
          </a:prstGeom>
          <a:solidFill>
            <a:srgbClr val="FF0066"/>
          </a:solidFill>
          <a:ln w="9525">
            <a:solidFill>
              <a:srgbClr val="00041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08983" name="Text Box 87"/>
          <p:cNvSpPr txBox="1">
            <a:spLocks noChangeArrowheads="1"/>
          </p:cNvSpPr>
          <p:nvPr/>
        </p:nvSpPr>
        <p:spPr bwMode="auto">
          <a:xfrm>
            <a:off x="4572000" y="4851400"/>
            <a:ext cx="2824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a:latin typeface="Arial"/>
                <a:cs typeface="+mn-cs"/>
              </a:rPr>
              <a:t>“</a:t>
            </a:r>
            <a:r>
              <a:rPr lang="en-US">
                <a:cs typeface="+mn-cs"/>
              </a:rPr>
              <a:t>Brick</a:t>
            </a:r>
            <a:r>
              <a:rPr lang="ja-JP" altLang="en-US">
                <a:latin typeface="Arial"/>
                <a:cs typeface="+mn-cs"/>
              </a:rPr>
              <a:t>”</a:t>
            </a:r>
            <a:r>
              <a:rPr lang="en-US">
                <a:cs typeface="+mn-cs"/>
              </a:rPr>
              <a:t> shaped pixels</a:t>
            </a:r>
          </a:p>
        </p:txBody>
      </p:sp>
      <p:sp>
        <p:nvSpPr>
          <p:cNvPr id="208984" name="Rectangle 88"/>
          <p:cNvSpPr>
            <a:spLocks noChangeArrowheads="1"/>
          </p:cNvSpPr>
          <p:nvPr/>
        </p:nvSpPr>
        <p:spPr bwMode="auto">
          <a:xfrm>
            <a:off x="7391400" y="5003800"/>
            <a:ext cx="381000" cy="152400"/>
          </a:xfrm>
          <a:prstGeom prst="rect">
            <a:avLst/>
          </a:prstGeom>
          <a:solidFill>
            <a:srgbClr val="FF0066"/>
          </a:solidFill>
          <a:ln w="9525">
            <a:solidFill>
              <a:srgbClr val="00041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09008" name="Text Box 112"/>
          <p:cNvSpPr txBox="1">
            <a:spLocks noChangeArrowheads="1"/>
          </p:cNvSpPr>
          <p:nvPr/>
        </p:nvSpPr>
        <p:spPr bwMode="auto">
          <a:xfrm>
            <a:off x="1114425" y="1357313"/>
            <a:ext cx="2795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High scanline density</a:t>
            </a:r>
          </a:p>
        </p:txBody>
      </p:sp>
      <p:sp>
        <p:nvSpPr>
          <p:cNvPr id="209009" name="Text Box 113"/>
          <p:cNvSpPr txBox="1">
            <a:spLocks noChangeArrowheads="1"/>
          </p:cNvSpPr>
          <p:nvPr/>
        </p:nvSpPr>
        <p:spPr bwMode="auto">
          <a:xfrm>
            <a:off x="4873625" y="1370013"/>
            <a:ext cx="2738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Low scanline density</a:t>
            </a:r>
          </a:p>
        </p:txBody>
      </p:sp>
      <p:sp>
        <p:nvSpPr>
          <p:cNvPr id="209010" name="Text Box 114"/>
          <p:cNvSpPr txBox="1">
            <a:spLocks noChangeArrowheads="1"/>
          </p:cNvSpPr>
          <p:nvPr/>
        </p:nvSpPr>
        <p:spPr bwMode="auto">
          <a:xfrm>
            <a:off x="809625" y="5276850"/>
            <a:ext cx="3021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Good spatial resolution</a:t>
            </a:r>
          </a:p>
          <a:p>
            <a:pPr>
              <a:defRPr/>
            </a:pPr>
            <a:r>
              <a:rPr lang="en-US">
                <a:cs typeface="+mn-cs"/>
              </a:rPr>
              <a:t>Slow frame rates</a:t>
            </a:r>
          </a:p>
        </p:txBody>
      </p:sp>
      <p:sp>
        <p:nvSpPr>
          <p:cNvPr id="209011" name="Text Box 115"/>
          <p:cNvSpPr txBox="1">
            <a:spLocks noChangeArrowheads="1"/>
          </p:cNvSpPr>
          <p:nvPr/>
        </p:nvSpPr>
        <p:spPr bwMode="auto">
          <a:xfrm>
            <a:off x="4787900" y="5226050"/>
            <a:ext cx="34305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Reduced spatial resolution</a:t>
            </a:r>
          </a:p>
          <a:p>
            <a:pPr>
              <a:defRPr/>
            </a:pPr>
            <a:r>
              <a:rPr lang="en-US">
                <a:cs typeface="+mn-cs"/>
              </a:rPr>
              <a:t>Faster frame rate</a:t>
            </a:r>
          </a:p>
        </p:txBody>
      </p:sp>
      <p:sp>
        <p:nvSpPr>
          <p:cNvPr id="209012" name="Rectangle 116"/>
          <p:cNvSpPr>
            <a:spLocks noChangeArrowheads="1"/>
          </p:cNvSpPr>
          <p:nvPr/>
        </p:nvSpPr>
        <p:spPr bwMode="auto">
          <a:xfrm>
            <a:off x="390525" y="479425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pic>
        <p:nvPicPr>
          <p:cNvPr id="209013" name="Picture 11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11275" y="1831975"/>
            <a:ext cx="6316663" cy="30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043748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1389063" y="342900"/>
            <a:ext cx="6365875" cy="1143000"/>
          </a:xfrm>
        </p:spPr>
        <p:txBody>
          <a:bodyPr/>
          <a:lstStyle/>
          <a:p>
            <a:pPr>
              <a:defRPr/>
            </a:pPr>
            <a:r>
              <a:rPr lang="en-US" sz="4000" dirty="0" smtClean="0">
                <a:cs typeface="+mj-cs"/>
              </a:rPr>
              <a:t>Spatial Averaging</a:t>
            </a:r>
          </a:p>
        </p:txBody>
      </p:sp>
      <p:sp>
        <p:nvSpPr>
          <p:cNvPr id="553987" name="Rectangle 3"/>
          <p:cNvSpPr>
            <a:spLocks noGrp="1" noChangeArrowheads="1"/>
          </p:cNvSpPr>
          <p:nvPr>
            <p:ph type="body" sz="half" idx="1"/>
          </p:nvPr>
        </p:nvSpPr>
        <p:spPr>
          <a:xfrm>
            <a:off x="373063" y="1714500"/>
            <a:ext cx="3652837" cy="4114800"/>
          </a:xfrm>
        </p:spPr>
        <p:txBody>
          <a:bodyPr/>
          <a:lstStyle/>
          <a:p>
            <a:pPr>
              <a:defRPr/>
            </a:pPr>
            <a:r>
              <a:rPr lang="en-US" sz="2800" smtClean="0">
                <a:cs typeface="+mn-cs"/>
              </a:rPr>
              <a:t>Manufacturers use spatial averaging to improve frame rates.</a:t>
            </a:r>
          </a:p>
          <a:p>
            <a:pPr>
              <a:defRPr/>
            </a:pPr>
            <a:r>
              <a:rPr lang="en-US" sz="2800" smtClean="0">
                <a:cs typeface="+mn-cs"/>
              </a:rPr>
              <a:t>In the image on Rt. the averaging </a:t>
            </a:r>
            <a:r>
              <a:rPr lang="ja-JP" altLang="en-US" sz="2800" smtClean="0">
                <a:latin typeface="Arial"/>
                <a:cs typeface="+mn-cs"/>
              </a:rPr>
              <a:t>“</a:t>
            </a:r>
            <a:r>
              <a:rPr lang="en-US" sz="2800" smtClean="0">
                <a:cs typeface="+mn-cs"/>
              </a:rPr>
              <a:t>went south</a:t>
            </a:r>
            <a:r>
              <a:rPr lang="ja-JP" altLang="en-US" sz="2800" smtClean="0">
                <a:latin typeface="Arial"/>
                <a:cs typeface="+mn-cs"/>
              </a:rPr>
              <a:t>”</a:t>
            </a:r>
            <a:r>
              <a:rPr lang="en-US" sz="2800" smtClean="0">
                <a:cs typeface="+mn-cs"/>
              </a:rPr>
              <a:t>!</a:t>
            </a:r>
          </a:p>
        </p:txBody>
      </p:sp>
      <p:pic>
        <p:nvPicPr>
          <p:cNvPr id="553988" name="Picture 4"/>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a:ext>
            </a:extLst>
          </a:blip>
          <a:srcRect/>
          <a:stretch>
            <a:fillRect/>
          </a:stretch>
        </p:blipFill>
        <p:spPr>
          <a:extLst>
            <a:ext uri="{91240B29-F687-4f45-9708-019B960494DF}">
              <a14:hiddenLine xmlns:a14="http://schemas.microsoft.com/office/drawing/2010/main" w="25400" cap="flat" cmpd="sng">
                <a:solidFill>
                  <a:schemeClr val="accent1"/>
                </a:solidFill>
                <a:prstDash val="solid"/>
                <a:miter lim="800000"/>
                <a:headEnd/>
                <a:tailEnd/>
              </a14:hiddenLine>
            </a:ext>
          </a:extLst>
        </p:spPr>
      </p:pic>
    </p:spTree>
    <p:extLst>
      <p:ext uri="{BB962C8B-B14F-4D97-AF65-F5344CB8AC3E}">
        <p14:creationId xmlns:p14="http://schemas.microsoft.com/office/powerpoint/2010/main" val="25564772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ChangeArrowheads="1"/>
          </p:cNvSpPr>
          <p:nvPr/>
        </p:nvSpPr>
        <p:spPr bwMode="auto">
          <a:xfrm>
            <a:off x="1455738" y="2590800"/>
            <a:ext cx="6367462" cy="321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DE3BA"/>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lstStyle/>
          <a:p>
            <a:pPr marL="285750" indent="-285750">
              <a:lnSpc>
                <a:spcPct val="90000"/>
              </a:lnSpc>
              <a:spcBef>
                <a:spcPct val="30000"/>
              </a:spcBef>
              <a:buClr>
                <a:srgbClr val="E5405D"/>
              </a:buClr>
              <a:buFontTx/>
              <a:buChar char="•"/>
              <a:defRPr/>
            </a:pPr>
            <a:endParaRPr lang="en-US" sz="3200" dirty="0">
              <a:solidFill>
                <a:schemeClr val="tx1"/>
              </a:solidFill>
              <a:effectLst>
                <a:outerShdw blurRad="38100" dist="38100" dir="2700000" algn="tl">
                  <a:srgbClr val="000000"/>
                </a:outerShdw>
              </a:effectLst>
              <a:cs typeface="+mn-cs"/>
            </a:endParaRPr>
          </a:p>
        </p:txBody>
      </p:sp>
      <p:sp>
        <p:nvSpPr>
          <p:cNvPr id="2" name="Title 1"/>
          <p:cNvSpPr>
            <a:spLocks noGrp="1"/>
          </p:cNvSpPr>
          <p:nvPr>
            <p:ph type="title"/>
          </p:nvPr>
        </p:nvSpPr>
        <p:spPr>
          <a:xfrm>
            <a:off x="1457325" y="368300"/>
            <a:ext cx="6365875" cy="1143000"/>
          </a:xfrm>
        </p:spPr>
        <p:txBody>
          <a:bodyPr/>
          <a:lstStyle/>
          <a:p>
            <a:r>
              <a:rPr lang="en-US" dirty="0"/>
              <a:t>Color </a:t>
            </a:r>
            <a:r>
              <a:rPr lang="en-US" dirty="0" smtClean="0"/>
              <a:t>Frame </a:t>
            </a:r>
            <a:r>
              <a:rPr lang="en-US" dirty="0"/>
              <a:t>R</a:t>
            </a:r>
            <a:r>
              <a:rPr lang="en-US" dirty="0" smtClean="0"/>
              <a:t>ate</a:t>
            </a:r>
            <a:endParaRPr lang="en-US" dirty="0"/>
          </a:p>
        </p:txBody>
      </p:sp>
      <p:sp>
        <p:nvSpPr>
          <p:cNvPr id="3" name="Content Placeholder 2"/>
          <p:cNvSpPr>
            <a:spLocks noGrp="1"/>
          </p:cNvSpPr>
          <p:nvPr>
            <p:ph idx="1"/>
          </p:nvPr>
        </p:nvSpPr>
        <p:spPr>
          <a:xfrm>
            <a:off x="912813" y="1690688"/>
            <a:ext cx="6365875" cy="4114800"/>
          </a:xfrm>
        </p:spPr>
        <p:txBody>
          <a:bodyPr/>
          <a:lstStyle/>
          <a:p>
            <a:pPr>
              <a:defRPr/>
            </a:pPr>
            <a:r>
              <a:rPr lang="en-US" dirty="0"/>
              <a:t>Pulses per line (packet size)</a:t>
            </a:r>
          </a:p>
          <a:p>
            <a:pPr>
              <a:defRPr/>
            </a:pPr>
            <a:r>
              <a:rPr lang="en-US" dirty="0"/>
              <a:t>Density of scan lines</a:t>
            </a:r>
          </a:p>
          <a:p>
            <a:pPr>
              <a:defRPr/>
            </a:pPr>
            <a:r>
              <a:rPr lang="en-US" dirty="0"/>
              <a:t>Color box width</a:t>
            </a:r>
          </a:p>
          <a:p>
            <a:pPr>
              <a:defRPr/>
            </a:pPr>
            <a:r>
              <a:rPr lang="en-US" dirty="0"/>
              <a:t>PRF</a:t>
            </a:r>
          </a:p>
          <a:p>
            <a:endParaRPr lang="en-US" dirty="0"/>
          </a:p>
        </p:txBody>
      </p:sp>
    </p:spTree>
    <p:extLst>
      <p:ext uri="{BB962C8B-B14F-4D97-AF65-F5344CB8AC3E}">
        <p14:creationId xmlns:p14="http://schemas.microsoft.com/office/powerpoint/2010/main" val="2225488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03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7688" y="3000375"/>
            <a:ext cx="8074025" cy="292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56035" name="Rectangle 3"/>
          <p:cNvSpPr>
            <a:spLocks noChangeArrowheads="1"/>
          </p:cNvSpPr>
          <p:nvPr/>
        </p:nvSpPr>
        <p:spPr bwMode="auto">
          <a:xfrm>
            <a:off x="631825" y="2979738"/>
            <a:ext cx="8053388" cy="2951162"/>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pic>
        <p:nvPicPr>
          <p:cNvPr id="141315"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68650" y="939800"/>
            <a:ext cx="265271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6037" name="Text Box 5"/>
          <p:cNvSpPr txBox="1">
            <a:spLocks noChangeArrowheads="1"/>
          </p:cNvSpPr>
          <p:nvPr/>
        </p:nvSpPr>
        <p:spPr bwMode="auto">
          <a:xfrm>
            <a:off x="3321050" y="334963"/>
            <a:ext cx="25749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Triphasic flow</a:t>
            </a:r>
          </a:p>
        </p:txBody>
      </p:sp>
      <p:sp>
        <p:nvSpPr>
          <p:cNvPr id="556038" name="Line 6"/>
          <p:cNvSpPr>
            <a:spLocks noChangeShapeType="1"/>
          </p:cNvSpPr>
          <p:nvPr/>
        </p:nvSpPr>
        <p:spPr bwMode="auto">
          <a:xfrm flipH="1">
            <a:off x="2016125" y="1252538"/>
            <a:ext cx="1476375" cy="2862262"/>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39" name="Line 7"/>
          <p:cNvSpPr>
            <a:spLocks noChangeShapeType="1"/>
          </p:cNvSpPr>
          <p:nvPr/>
        </p:nvSpPr>
        <p:spPr bwMode="auto">
          <a:xfrm>
            <a:off x="3778250" y="2624138"/>
            <a:ext cx="134938" cy="1457325"/>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40" name="Line 8"/>
          <p:cNvSpPr>
            <a:spLocks noChangeShapeType="1"/>
          </p:cNvSpPr>
          <p:nvPr/>
        </p:nvSpPr>
        <p:spPr bwMode="auto">
          <a:xfrm>
            <a:off x="4019550" y="1997075"/>
            <a:ext cx="1203325" cy="2100263"/>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41" name="Line 9"/>
          <p:cNvSpPr>
            <a:spLocks noChangeShapeType="1"/>
          </p:cNvSpPr>
          <p:nvPr/>
        </p:nvSpPr>
        <p:spPr bwMode="auto">
          <a:xfrm>
            <a:off x="4699000" y="2282825"/>
            <a:ext cx="2435225" cy="1812925"/>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0875364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1026"/>
          <p:cNvSpPr>
            <a:spLocks noGrp="1" noChangeArrowheads="1"/>
          </p:cNvSpPr>
          <p:nvPr>
            <p:ph type="title"/>
          </p:nvPr>
        </p:nvSpPr>
        <p:spPr>
          <a:xfrm>
            <a:off x="1401763" y="152400"/>
            <a:ext cx="6365875" cy="1143000"/>
          </a:xfrm>
        </p:spPr>
        <p:txBody>
          <a:bodyPr/>
          <a:lstStyle/>
          <a:p>
            <a:pPr>
              <a:defRPr/>
            </a:pPr>
            <a:r>
              <a:rPr lang="en-US" dirty="0" err="1" smtClean="0">
                <a:cs typeface="+mj-cs"/>
              </a:rPr>
              <a:t>Triphasic</a:t>
            </a:r>
            <a:r>
              <a:rPr lang="en-US" dirty="0" smtClean="0">
                <a:cs typeface="+mj-cs"/>
              </a:rPr>
              <a:t> Flow </a:t>
            </a:r>
            <a:r>
              <a:rPr lang="en-US" dirty="0">
                <a:cs typeface="+mj-cs"/>
              </a:rPr>
              <a:t>M</a:t>
            </a:r>
            <a:r>
              <a:rPr lang="en-US" dirty="0" smtClean="0">
                <a:cs typeface="+mj-cs"/>
              </a:rPr>
              <a:t>ovie</a:t>
            </a:r>
          </a:p>
        </p:txBody>
      </p:sp>
      <p:sp>
        <p:nvSpPr>
          <p:cNvPr id="376841" name="Text Box 1033"/>
          <p:cNvSpPr txBox="1">
            <a:spLocks noChangeArrowheads="1"/>
          </p:cNvSpPr>
          <p:nvPr/>
        </p:nvSpPr>
        <p:spPr bwMode="auto">
          <a:xfrm>
            <a:off x="119481" y="4276635"/>
            <a:ext cx="302878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800" dirty="0" smtClean="0">
                <a:cs typeface="+mn-cs"/>
              </a:rPr>
              <a:t>If the movie does not play, Click on Link (in </a:t>
            </a:r>
            <a:r>
              <a:rPr lang="en-US" sz="1800" dirty="0" err="1" smtClean="0">
                <a:cs typeface="+mn-cs"/>
              </a:rPr>
              <a:t>Powerpoint</a:t>
            </a:r>
            <a:r>
              <a:rPr lang="en-US" sz="1800" dirty="0" smtClean="0">
                <a:cs typeface="+mn-cs"/>
              </a:rPr>
              <a:t> Show)</a:t>
            </a:r>
            <a:endParaRPr lang="en-US" sz="1800" dirty="0">
              <a:cs typeface="+mn-cs"/>
            </a:endParaRPr>
          </a:p>
          <a:p>
            <a:pPr>
              <a:defRPr/>
            </a:pPr>
            <a:r>
              <a:rPr lang="en-US" sz="1800" dirty="0" smtClean="0">
                <a:cs typeface="+mn-cs"/>
              </a:rPr>
              <a:t>To play </a:t>
            </a:r>
            <a:r>
              <a:rPr lang="en-US" sz="1800" dirty="0" err="1" smtClean="0">
                <a:cs typeface="+mn-cs"/>
              </a:rPr>
              <a:t>Youtube</a:t>
            </a:r>
            <a:r>
              <a:rPr lang="en-US" sz="1800" dirty="0" smtClean="0">
                <a:cs typeface="+mn-cs"/>
              </a:rPr>
              <a:t> video</a:t>
            </a:r>
            <a:endParaRPr lang="en-US" sz="1800" dirty="0">
              <a:cs typeface="+mn-cs"/>
            </a:endParaRPr>
          </a:p>
        </p:txBody>
      </p:sp>
      <p:sp>
        <p:nvSpPr>
          <p:cNvPr id="3" name="TextBox 2"/>
          <p:cNvSpPr txBox="1"/>
          <p:nvPr/>
        </p:nvSpPr>
        <p:spPr>
          <a:xfrm>
            <a:off x="119481" y="5755105"/>
            <a:ext cx="4070345" cy="461665"/>
          </a:xfrm>
          <a:prstGeom prst="rect">
            <a:avLst/>
          </a:prstGeom>
          <a:noFill/>
        </p:spPr>
        <p:txBody>
          <a:bodyPr wrap="none" rtlCol="0">
            <a:spAutoFit/>
          </a:bodyPr>
          <a:lstStyle/>
          <a:p>
            <a:r>
              <a:rPr lang="en-US" u="sng" dirty="0">
                <a:hlinkClick r:id="rId5"/>
              </a:rPr>
              <a:t>http://youtu.be/XJ3BSE93gWA</a:t>
            </a:r>
            <a:r>
              <a:rPr lang="en-US" dirty="0"/>
              <a:t> </a:t>
            </a:r>
          </a:p>
        </p:txBody>
      </p:sp>
      <p:pic>
        <p:nvPicPr>
          <p:cNvPr id="2" name="Frame Rate Movie2b">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10568" y="1030705"/>
            <a:ext cx="5956970" cy="4150895"/>
          </a:xfrm>
          <a:prstGeom prst="rect">
            <a:avLst/>
          </a:prstGeom>
        </p:spPr>
      </p:pic>
    </p:spTree>
    <p:extLst>
      <p:ext uri="{BB962C8B-B14F-4D97-AF65-F5344CB8AC3E}">
        <p14:creationId xmlns:p14="http://schemas.microsoft.com/office/powerpoint/2010/main" val="35985448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3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7" name="Picture 2" descr="ColorBox-crop-smal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44738" y="927100"/>
            <a:ext cx="4479925" cy="275272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10947" name="Rectangle 3"/>
          <p:cNvSpPr>
            <a:spLocks noGrp="1" noChangeArrowheads="1"/>
          </p:cNvSpPr>
          <p:nvPr>
            <p:ph type="title"/>
          </p:nvPr>
        </p:nvSpPr>
        <p:spPr>
          <a:xfrm>
            <a:off x="528638" y="152400"/>
            <a:ext cx="8112125" cy="774700"/>
          </a:xfrm>
        </p:spPr>
        <p:txBody>
          <a:bodyPr/>
          <a:lstStyle/>
          <a:p>
            <a:pPr>
              <a:defRPr/>
            </a:pPr>
            <a:r>
              <a:rPr lang="en-US" sz="4000" dirty="0" smtClean="0">
                <a:cs typeface="+mj-cs"/>
              </a:rPr>
              <a:t>Frame rate versus color box size</a:t>
            </a:r>
            <a:endParaRPr lang="en-US" dirty="0" smtClean="0">
              <a:cs typeface="+mj-cs"/>
            </a:endParaRPr>
          </a:p>
        </p:txBody>
      </p:sp>
      <p:pic>
        <p:nvPicPr>
          <p:cNvPr id="147459" name="Picture 4" descr="ColorBox-crop-larg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86000" y="3843338"/>
            <a:ext cx="4572000" cy="2836862"/>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10949" name="Text Box 5"/>
          <p:cNvSpPr txBox="1">
            <a:spLocks noChangeArrowheads="1"/>
          </p:cNvSpPr>
          <p:nvPr/>
        </p:nvSpPr>
        <p:spPr bwMode="auto">
          <a:xfrm>
            <a:off x="3146425" y="1517650"/>
            <a:ext cx="1257300" cy="396875"/>
          </a:xfrm>
          <a:prstGeom prst="rect">
            <a:avLst/>
          </a:prstGeom>
          <a:solidFill>
            <a:schemeClr val="bg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 29 Hz</a:t>
            </a:r>
          </a:p>
        </p:txBody>
      </p:sp>
      <p:sp>
        <p:nvSpPr>
          <p:cNvPr id="210950" name="Text Box 6"/>
          <p:cNvSpPr txBox="1">
            <a:spLocks noChangeArrowheads="1"/>
          </p:cNvSpPr>
          <p:nvPr/>
        </p:nvSpPr>
        <p:spPr bwMode="auto">
          <a:xfrm>
            <a:off x="3135313" y="4337050"/>
            <a:ext cx="1257300" cy="396875"/>
          </a:xfrm>
          <a:prstGeom prst="rect">
            <a:avLst/>
          </a:prstGeom>
          <a:solidFill>
            <a:schemeClr val="bg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 10 Hz</a:t>
            </a:r>
          </a:p>
        </p:txBody>
      </p:sp>
      <p:sp>
        <p:nvSpPr>
          <p:cNvPr id="210951" name="Line 7"/>
          <p:cNvSpPr>
            <a:spLocks noChangeShapeType="1"/>
          </p:cNvSpPr>
          <p:nvPr/>
        </p:nvSpPr>
        <p:spPr bwMode="auto">
          <a:xfrm flipH="1" flipV="1">
            <a:off x="2608263" y="1447800"/>
            <a:ext cx="473075" cy="38100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2" name="Line 8"/>
          <p:cNvSpPr>
            <a:spLocks noChangeShapeType="1"/>
          </p:cNvSpPr>
          <p:nvPr/>
        </p:nvSpPr>
        <p:spPr bwMode="auto">
          <a:xfrm flipH="1" flipV="1">
            <a:off x="2597150" y="4368800"/>
            <a:ext cx="473075" cy="38100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3" name="Line 9"/>
          <p:cNvSpPr>
            <a:spLocks noChangeShapeType="1"/>
          </p:cNvSpPr>
          <p:nvPr/>
        </p:nvSpPr>
        <p:spPr bwMode="auto">
          <a:xfrm>
            <a:off x="3240088" y="5118100"/>
            <a:ext cx="2867025"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4" name="Line 10"/>
          <p:cNvSpPr>
            <a:spLocks noChangeShapeType="1"/>
          </p:cNvSpPr>
          <p:nvPr/>
        </p:nvSpPr>
        <p:spPr bwMode="auto">
          <a:xfrm>
            <a:off x="4256088" y="2260600"/>
            <a:ext cx="1084262"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754735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4457701"/>
          </a:xfrm>
        </p:spPr>
        <p:txBody>
          <a:bodyPr/>
          <a:lstStyle/>
          <a:p>
            <a:pPr>
              <a:spcAft>
                <a:spcPts val="600"/>
              </a:spcAft>
            </a:pPr>
            <a:r>
              <a:rPr lang="en-US" dirty="0" smtClean="0"/>
              <a:t>Cosine theta</a:t>
            </a:r>
            <a:r>
              <a:rPr lang="en-US" dirty="0"/>
              <a:t>- </a:t>
            </a:r>
            <a:endParaRPr lang="en-US" dirty="0" smtClean="0"/>
          </a:p>
          <a:p>
            <a:pPr lvl="1">
              <a:lnSpc>
                <a:spcPct val="100000"/>
              </a:lnSpc>
              <a:spcAft>
                <a:spcPts val="600"/>
              </a:spcAft>
            </a:pPr>
            <a:r>
              <a:rPr lang="en-US" sz="2400" dirty="0" smtClean="0">
                <a:solidFill>
                  <a:srgbClr val="FFFFFF"/>
                </a:solidFill>
              </a:rPr>
              <a:t>in Doppler ultrasound, the numeric value of the angle (theta) at which the ultrasound beam intersects with the axis of flow.  E.g., the cosine of 60º is 0.5</a:t>
            </a:r>
          </a:p>
          <a:p>
            <a:pPr>
              <a:spcAft>
                <a:spcPts val="600"/>
              </a:spcAft>
            </a:pPr>
            <a:r>
              <a:rPr lang="en-US" dirty="0"/>
              <a:t>B-mode ultrasound- </a:t>
            </a:r>
            <a:endParaRPr lang="en-US" dirty="0" smtClean="0"/>
          </a:p>
          <a:p>
            <a:pPr lvl="1">
              <a:spcAft>
                <a:spcPts val="600"/>
              </a:spcAft>
            </a:pPr>
            <a:r>
              <a:rPr lang="en-US" sz="2400" dirty="0" smtClean="0">
                <a:solidFill>
                  <a:srgbClr val="FFFFFF"/>
                </a:solidFill>
              </a:rPr>
              <a:t>brightness </a:t>
            </a:r>
            <a:r>
              <a:rPr lang="en-US" sz="2400" dirty="0">
                <a:solidFill>
                  <a:srgbClr val="FFFFFF"/>
                </a:solidFill>
              </a:rPr>
              <a:t>mode ultrasound, aka, 2-D in cardiac ultrasound nomenclature. </a:t>
            </a:r>
          </a:p>
          <a:p>
            <a:pPr lvl="1">
              <a:spcAft>
                <a:spcPts val="600"/>
              </a:spcAft>
            </a:pPr>
            <a:r>
              <a:rPr lang="en-US" sz="2400" dirty="0" smtClean="0">
                <a:solidFill>
                  <a:srgbClr val="FFFFFF"/>
                </a:solidFill>
              </a:rPr>
              <a:t>the </a:t>
            </a:r>
            <a:r>
              <a:rPr lang="en-US" sz="2400" dirty="0">
                <a:solidFill>
                  <a:srgbClr val="FFFFFF"/>
                </a:solidFill>
              </a:rPr>
              <a:t>image is created by pixels of different shades of grey or “brightness”, based on the strength (amplitude) of the reflected energy.</a:t>
            </a:r>
          </a:p>
          <a:p>
            <a:pPr lvl="1">
              <a:lnSpc>
                <a:spcPct val="100000"/>
              </a:lnSpc>
              <a:spcAft>
                <a:spcPts val="600"/>
              </a:spcAft>
            </a:pPr>
            <a:endParaRPr lang="en-US" sz="2400" dirty="0" smtClean="0">
              <a:solidFill>
                <a:srgbClr val="FFFFFF"/>
              </a:solidFill>
            </a:endParaRPr>
          </a:p>
        </p:txBody>
      </p:sp>
    </p:spTree>
    <p:extLst>
      <p:ext uri="{BB962C8B-B14F-4D97-AF65-F5344CB8AC3E}">
        <p14:creationId xmlns:p14="http://schemas.microsoft.com/office/powerpoint/2010/main" val="436421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a:xfrm>
            <a:off x="912813" y="393700"/>
            <a:ext cx="7616825" cy="1143000"/>
          </a:xfrm>
        </p:spPr>
        <p:txBody>
          <a:bodyPr/>
          <a:lstStyle/>
          <a:p>
            <a:pPr>
              <a:defRPr/>
            </a:pPr>
            <a:r>
              <a:rPr lang="en-US" sz="3600" dirty="0" smtClean="0">
                <a:cs typeface="+mj-cs"/>
              </a:rPr>
              <a:t>Artifact related to slow frame rate</a:t>
            </a:r>
            <a:endParaRPr lang="en-US" sz="4800" dirty="0" smtClean="0">
              <a:cs typeface="+mj-cs"/>
            </a:endParaRPr>
          </a:p>
        </p:txBody>
      </p:sp>
      <p:pic>
        <p:nvPicPr>
          <p:cNvPr id="55808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0663" y="2543175"/>
            <a:ext cx="8726487" cy="2773363"/>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58085" name="Line 5"/>
          <p:cNvSpPr>
            <a:spLocks noChangeShapeType="1"/>
          </p:cNvSpPr>
          <p:nvPr/>
        </p:nvSpPr>
        <p:spPr bwMode="auto">
          <a:xfrm flipH="1">
            <a:off x="3073400" y="2387600"/>
            <a:ext cx="939800" cy="15494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830296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7963" y="317500"/>
            <a:ext cx="6365875" cy="1143000"/>
          </a:xfrm>
        </p:spPr>
        <p:txBody>
          <a:bodyPr/>
          <a:lstStyle/>
          <a:p>
            <a:r>
              <a:rPr lang="en-US" sz="4000" dirty="0" smtClean="0"/>
              <a:t>Flow Direction </a:t>
            </a:r>
            <a:r>
              <a:rPr lang="en-US" sz="4000" dirty="0"/>
              <a:t>P</a:t>
            </a:r>
            <a:r>
              <a:rPr lang="en-US" sz="4000" dirty="0" smtClean="0"/>
              <a:t>rimer</a:t>
            </a:r>
            <a:endParaRPr lang="en-US" sz="4000" dirty="0"/>
          </a:p>
        </p:txBody>
      </p:sp>
      <p:sp>
        <p:nvSpPr>
          <p:cNvPr id="3" name="Content Placeholder 2"/>
          <p:cNvSpPr>
            <a:spLocks noGrp="1"/>
          </p:cNvSpPr>
          <p:nvPr>
            <p:ph idx="1"/>
          </p:nvPr>
        </p:nvSpPr>
        <p:spPr>
          <a:xfrm>
            <a:off x="1041400" y="1689100"/>
            <a:ext cx="7620000" cy="4114800"/>
          </a:xfrm>
        </p:spPr>
        <p:txBody>
          <a:bodyPr/>
          <a:lstStyle/>
          <a:p>
            <a:r>
              <a:rPr lang="en-US" dirty="0" smtClean="0"/>
              <a:t>Flow relative to Doppler beam (or laser radar)  is either </a:t>
            </a:r>
            <a:r>
              <a:rPr lang="en-US" i="1" dirty="0" smtClean="0">
                <a:solidFill>
                  <a:schemeClr val="tx2"/>
                </a:solidFill>
              </a:rPr>
              <a:t>Towards</a:t>
            </a:r>
            <a:r>
              <a:rPr lang="en-US" dirty="0" smtClean="0">
                <a:solidFill>
                  <a:schemeClr val="tx2"/>
                </a:solidFill>
              </a:rPr>
              <a:t>, </a:t>
            </a:r>
            <a:r>
              <a:rPr lang="en-US" i="1" dirty="0" smtClean="0">
                <a:solidFill>
                  <a:schemeClr val="tx2"/>
                </a:solidFill>
              </a:rPr>
              <a:t>Away</a:t>
            </a:r>
            <a:r>
              <a:rPr lang="en-US" dirty="0" smtClean="0">
                <a:solidFill>
                  <a:schemeClr val="tx2"/>
                </a:solidFill>
              </a:rPr>
              <a:t>, or </a:t>
            </a:r>
            <a:r>
              <a:rPr lang="en-US" i="1" dirty="0" smtClean="0">
                <a:solidFill>
                  <a:schemeClr val="tx2"/>
                </a:solidFill>
              </a:rPr>
              <a:t>Perpendicular</a:t>
            </a:r>
            <a:endParaRPr lang="en-US" i="1" dirty="0">
              <a:solidFill>
                <a:schemeClr val="tx2"/>
              </a:solidFill>
            </a:endParaRPr>
          </a:p>
        </p:txBody>
      </p:sp>
      <p:pic>
        <p:nvPicPr>
          <p:cNvPr id="4" name="Picture 3" descr="DopplerGunn.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25700" y="3327401"/>
            <a:ext cx="4775200" cy="3162694"/>
          </a:xfrm>
          <a:prstGeom prst="rect">
            <a:avLst/>
          </a:prstGeom>
        </p:spPr>
      </p:pic>
    </p:spTree>
    <p:extLst>
      <p:ext uri="{BB962C8B-B14F-4D97-AF65-F5344CB8AC3E}">
        <p14:creationId xmlns:p14="http://schemas.microsoft.com/office/powerpoint/2010/main" val="36440688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lice-radar-composite.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400" y="1031747"/>
            <a:ext cx="8936466" cy="2229861"/>
          </a:xfrm>
          <a:prstGeom prst="rect">
            <a:avLst/>
          </a:prstGeom>
        </p:spPr>
      </p:pic>
      <p:pic>
        <p:nvPicPr>
          <p:cNvPr id="5" name="Picture 4" descr="Car composite-15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2399" y="3433233"/>
            <a:ext cx="8936466" cy="2442634"/>
          </a:xfrm>
          <a:prstGeom prst="rect">
            <a:avLst/>
          </a:prstGeom>
        </p:spPr>
      </p:pic>
      <p:sp>
        <p:nvSpPr>
          <p:cNvPr id="6" name="TextBox 5"/>
          <p:cNvSpPr txBox="1"/>
          <p:nvPr/>
        </p:nvSpPr>
        <p:spPr>
          <a:xfrm>
            <a:off x="2336801" y="215668"/>
            <a:ext cx="4426011" cy="584776"/>
          </a:xfrm>
          <a:prstGeom prst="rect">
            <a:avLst/>
          </a:prstGeom>
          <a:noFill/>
        </p:spPr>
        <p:txBody>
          <a:bodyPr wrap="none" rtlCol="0">
            <a:spAutoFit/>
          </a:bodyPr>
          <a:lstStyle/>
          <a:p>
            <a:r>
              <a:rPr lang="en-US" sz="3200" b="1" dirty="0" smtClean="0">
                <a:latin typeface="Helvetica"/>
                <a:cs typeface="Helvetica"/>
              </a:rPr>
              <a:t>Flow </a:t>
            </a:r>
            <a:r>
              <a:rPr lang="en-US" sz="3200" b="1" dirty="0">
                <a:latin typeface="Helvetica"/>
                <a:cs typeface="Helvetica"/>
              </a:rPr>
              <a:t>D</a:t>
            </a:r>
            <a:r>
              <a:rPr lang="en-US" sz="3200" b="1" dirty="0" smtClean="0">
                <a:latin typeface="Helvetica"/>
                <a:cs typeface="Helvetica"/>
              </a:rPr>
              <a:t>irection Primer</a:t>
            </a:r>
            <a:endParaRPr lang="en-US" sz="3200" b="1" dirty="0">
              <a:latin typeface="Helvetica"/>
              <a:cs typeface="Helvetica"/>
            </a:endParaRPr>
          </a:p>
        </p:txBody>
      </p:sp>
    </p:spTree>
    <p:extLst>
      <p:ext uri="{BB962C8B-B14F-4D97-AF65-F5344CB8AC3E}">
        <p14:creationId xmlns:p14="http://schemas.microsoft.com/office/powerpoint/2010/main" val="29089210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077913" y="596900"/>
            <a:ext cx="74310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000" b="1" dirty="0">
                <a:solidFill>
                  <a:schemeClr val="tx2"/>
                </a:solidFill>
                <a:latin typeface="Arial"/>
                <a:cs typeface="Arial"/>
              </a:rPr>
              <a:t>Color </a:t>
            </a:r>
            <a:r>
              <a:rPr lang="en-US" sz="4000" b="1" dirty="0" smtClean="0">
                <a:solidFill>
                  <a:schemeClr val="tx2"/>
                </a:solidFill>
                <a:latin typeface="Arial"/>
                <a:cs typeface="Arial"/>
              </a:rPr>
              <a:t>Coding Flow </a:t>
            </a:r>
            <a:r>
              <a:rPr lang="en-US" sz="4000" b="1" dirty="0">
                <a:solidFill>
                  <a:schemeClr val="tx2"/>
                </a:solidFill>
                <a:latin typeface="Arial"/>
                <a:cs typeface="Arial"/>
              </a:rPr>
              <a:t>D</a:t>
            </a:r>
            <a:r>
              <a:rPr lang="en-US" sz="4000" b="1" dirty="0" smtClean="0">
                <a:solidFill>
                  <a:schemeClr val="tx2"/>
                </a:solidFill>
                <a:latin typeface="Arial"/>
                <a:cs typeface="Arial"/>
              </a:rPr>
              <a:t>irection</a:t>
            </a:r>
            <a:endParaRPr lang="en-US" sz="4000" b="1" dirty="0">
              <a:solidFill>
                <a:schemeClr val="tx2"/>
              </a:solidFill>
              <a:latin typeface="Arial"/>
              <a:cs typeface="Arial"/>
            </a:endParaRPr>
          </a:p>
        </p:txBody>
      </p:sp>
      <p:grpSp>
        <p:nvGrpSpPr>
          <p:cNvPr id="151554" name="Group 3"/>
          <p:cNvGrpSpPr>
            <a:grpSpLocks/>
          </p:cNvGrpSpPr>
          <p:nvPr/>
        </p:nvGrpSpPr>
        <p:grpSpPr bwMode="auto">
          <a:xfrm>
            <a:off x="2076450" y="2908300"/>
            <a:ext cx="1062038" cy="3022600"/>
            <a:chOff x="1472" y="1832"/>
            <a:chExt cx="752" cy="1904"/>
          </a:xfrm>
        </p:grpSpPr>
        <p:grpSp>
          <p:nvGrpSpPr>
            <p:cNvPr id="151585" name="Group 4"/>
            <p:cNvGrpSpPr>
              <a:grpSpLocks/>
            </p:cNvGrpSpPr>
            <p:nvPr/>
          </p:nvGrpSpPr>
          <p:grpSpPr bwMode="auto">
            <a:xfrm>
              <a:off x="1472" y="1832"/>
              <a:ext cx="752" cy="1904"/>
              <a:chOff x="1472" y="1832"/>
              <a:chExt cx="752" cy="1904"/>
            </a:xfrm>
          </p:grpSpPr>
          <p:sp>
            <p:nvSpPr>
              <p:cNvPr id="58373" name="Rectangle 5"/>
              <p:cNvSpPr>
                <a:spLocks noChangeArrowheads="1"/>
              </p:cNvSpPr>
              <p:nvPr/>
            </p:nvSpPr>
            <p:spPr bwMode="auto">
              <a:xfrm>
                <a:off x="1472" y="1832"/>
                <a:ext cx="752" cy="1904"/>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51588" name="Group 6"/>
              <p:cNvGrpSpPr>
                <a:grpSpLocks/>
              </p:cNvGrpSpPr>
              <p:nvPr/>
            </p:nvGrpSpPr>
            <p:grpSpPr bwMode="auto">
              <a:xfrm>
                <a:off x="1704" y="1968"/>
                <a:ext cx="240" cy="1632"/>
                <a:chOff x="1704" y="1968"/>
                <a:chExt cx="240" cy="1632"/>
              </a:xfrm>
            </p:grpSpPr>
            <p:sp>
              <p:nvSpPr>
                <p:cNvPr id="58375" name="Rectangle 7"/>
                <p:cNvSpPr>
                  <a:spLocks noChangeArrowheads="1"/>
                </p:cNvSpPr>
                <p:nvPr/>
              </p:nvSpPr>
              <p:spPr bwMode="auto">
                <a:xfrm>
                  <a:off x="1704" y="1968"/>
                  <a:ext cx="241" cy="136"/>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6" name="Rectangle 8"/>
                <p:cNvSpPr>
                  <a:spLocks noChangeArrowheads="1"/>
                </p:cNvSpPr>
                <p:nvPr/>
              </p:nvSpPr>
              <p:spPr bwMode="auto">
                <a:xfrm>
                  <a:off x="1704" y="2104"/>
                  <a:ext cx="241" cy="136"/>
                </a:xfrm>
                <a:prstGeom prst="rect">
                  <a:avLst/>
                </a:prstGeom>
                <a:solidFill>
                  <a:srgbClr val="FFC5C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7" name="Rectangle 9"/>
                <p:cNvSpPr>
                  <a:spLocks noChangeArrowheads="1"/>
                </p:cNvSpPr>
                <p:nvPr/>
              </p:nvSpPr>
              <p:spPr bwMode="auto">
                <a:xfrm>
                  <a:off x="1704" y="2240"/>
                  <a:ext cx="241" cy="136"/>
                </a:xfrm>
                <a:prstGeom prst="rect">
                  <a:avLst/>
                </a:prstGeom>
                <a:solidFill>
                  <a:srgbClr val="F76681"/>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8" name="Rectangle 10"/>
                <p:cNvSpPr>
                  <a:spLocks noChangeArrowheads="1"/>
                </p:cNvSpPr>
                <p:nvPr/>
              </p:nvSpPr>
              <p:spPr bwMode="auto">
                <a:xfrm>
                  <a:off x="1704" y="2512"/>
                  <a:ext cx="241" cy="136"/>
                </a:xfrm>
                <a:prstGeom prst="rect">
                  <a:avLst/>
                </a:prstGeom>
                <a:solidFill>
                  <a:srgbClr val="790015"/>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9" name="Rectangle 11"/>
                <p:cNvSpPr>
                  <a:spLocks noChangeArrowheads="1"/>
                </p:cNvSpPr>
                <p:nvPr/>
              </p:nvSpPr>
              <p:spPr bwMode="auto">
                <a:xfrm>
                  <a:off x="1704" y="2376"/>
                  <a:ext cx="241" cy="136"/>
                </a:xfrm>
                <a:prstGeom prst="rect">
                  <a:avLst/>
                </a:prstGeom>
                <a:solidFill>
                  <a:srgbClr val="CF0E3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0" name="Rectangle 12"/>
                <p:cNvSpPr>
                  <a:spLocks noChangeArrowheads="1"/>
                </p:cNvSpPr>
                <p:nvPr/>
              </p:nvSpPr>
              <p:spPr bwMode="auto">
                <a:xfrm>
                  <a:off x="1704" y="2784"/>
                  <a:ext cx="241" cy="136"/>
                </a:xfrm>
                <a:prstGeom prst="rect">
                  <a:avLst/>
                </a:prstGeom>
                <a:solidFill>
                  <a:srgbClr val="00279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1" name="Rectangle 13"/>
                <p:cNvSpPr>
                  <a:spLocks noChangeArrowheads="1"/>
                </p:cNvSpPr>
                <p:nvPr/>
              </p:nvSpPr>
              <p:spPr bwMode="auto">
                <a:xfrm>
                  <a:off x="1704" y="2648"/>
                  <a:ext cx="241" cy="136"/>
                </a:xfrm>
                <a:prstGeom prst="rect">
                  <a:avLst/>
                </a:prstGeom>
                <a:solidFill>
                  <a:srgbClr val="3F000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2" name="Rectangle 14"/>
                <p:cNvSpPr>
                  <a:spLocks noChangeArrowheads="1"/>
                </p:cNvSpPr>
                <p:nvPr/>
              </p:nvSpPr>
              <p:spPr bwMode="auto">
                <a:xfrm>
                  <a:off x="1704" y="3056"/>
                  <a:ext cx="241" cy="136"/>
                </a:xfrm>
                <a:prstGeom prst="rect">
                  <a:avLst/>
                </a:prstGeom>
                <a:solidFill>
                  <a:srgbClr val="618FFD"/>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3" name="Rectangle 15"/>
                <p:cNvSpPr>
                  <a:spLocks noChangeArrowheads="1"/>
                </p:cNvSpPr>
                <p:nvPr/>
              </p:nvSpPr>
              <p:spPr bwMode="auto">
                <a:xfrm>
                  <a:off x="1704" y="2920"/>
                  <a:ext cx="241" cy="136"/>
                </a:xfrm>
                <a:prstGeom prst="rect">
                  <a:avLst/>
                </a:prstGeom>
                <a:solidFill>
                  <a:srgbClr val="3365F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4" name="Rectangle 16"/>
                <p:cNvSpPr>
                  <a:spLocks noChangeArrowheads="1"/>
                </p:cNvSpPr>
                <p:nvPr/>
              </p:nvSpPr>
              <p:spPr bwMode="auto">
                <a:xfrm>
                  <a:off x="1704" y="3192"/>
                  <a:ext cx="241" cy="136"/>
                </a:xfrm>
                <a:prstGeom prst="rect">
                  <a:avLst/>
                </a:prstGeom>
                <a:solidFill>
                  <a:srgbClr val="A2C1FE"/>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5" name="Rectangle 17"/>
                <p:cNvSpPr>
                  <a:spLocks noChangeArrowheads="1"/>
                </p:cNvSpPr>
                <p:nvPr/>
              </p:nvSpPr>
              <p:spPr bwMode="auto">
                <a:xfrm>
                  <a:off x="1704" y="3328"/>
                  <a:ext cx="241" cy="136"/>
                </a:xfrm>
                <a:prstGeom prst="rect">
                  <a:avLst/>
                </a:prstGeom>
                <a:solidFill>
                  <a:srgbClr val="C1CE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6" name="Rectangle 18"/>
                <p:cNvSpPr>
                  <a:spLocks noChangeArrowheads="1"/>
                </p:cNvSpPr>
                <p:nvPr/>
              </p:nvSpPr>
              <p:spPr bwMode="auto">
                <a:xfrm>
                  <a:off x="1704" y="3464"/>
                  <a:ext cx="241" cy="136"/>
                </a:xfrm>
                <a:prstGeom prst="rect">
                  <a:avLst/>
                </a:prstGeom>
                <a:solidFill>
                  <a:srgbClr val="FFFF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58387" name="Line 19"/>
            <p:cNvSpPr>
              <a:spLocks noChangeShapeType="1"/>
            </p:cNvSpPr>
            <p:nvPr/>
          </p:nvSpPr>
          <p:spPr bwMode="auto">
            <a:xfrm>
              <a:off x="1728" y="2784"/>
              <a:ext cx="19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8388" name="Rectangle 20"/>
          <p:cNvSpPr>
            <a:spLocks noChangeArrowheads="1"/>
          </p:cNvSpPr>
          <p:nvPr/>
        </p:nvSpPr>
        <p:spPr bwMode="auto">
          <a:xfrm>
            <a:off x="731838" y="1874838"/>
            <a:ext cx="37306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lgn="ctr">
              <a:defRPr/>
            </a:pPr>
            <a:r>
              <a:rPr lang="en-US" sz="2800">
                <a:solidFill>
                  <a:schemeClr val="tx1"/>
                </a:solidFill>
                <a:latin typeface="Helvetica Narrow" charset="0"/>
                <a:cs typeface="+mn-cs"/>
              </a:rPr>
              <a:t>BART </a:t>
            </a:r>
          </a:p>
          <a:p>
            <a:pPr algn="ctr">
              <a:defRPr/>
            </a:pPr>
            <a:r>
              <a:rPr lang="en-US" sz="2800">
                <a:solidFill>
                  <a:schemeClr val="tx1"/>
                </a:solidFill>
                <a:latin typeface="Helvetica Narrow" charset="0"/>
                <a:cs typeface="+mn-cs"/>
              </a:rPr>
              <a:t> </a:t>
            </a:r>
            <a:r>
              <a:rPr lang="en-US" sz="2800" u="sng">
                <a:solidFill>
                  <a:schemeClr val="tx1"/>
                </a:solidFill>
                <a:latin typeface="Helvetica Narrow" charset="0"/>
                <a:cs typeface="+mn-cs"/>
              </a:rPr>
              <a:t>B</a:t>
            </a:r>
            <a:r>
              <a:rPr lang="en-US" sz="2800">
                <a:solidFill>
                  <a:schemeClr val="tx1"/>
                </a:solidFill>
                <a:latin typeface="Helvetica Narrow" charset="0"/>
                <a:cs typeface="+mn-cs"/>
              </a:rPr>
              <a:t>lue </a:t>
            </a:r>
            <a:r>
              <a:rPr lang="en-US" sz="2800" u="sng">
                <a:solidFill>
                  <a:schemeClr val="tx1"/>
                </a:solidFill>
                <a:latin typeface="Helvetica Narrow" charset="0"/>
                <a:cs typeface="+mn-cs"/>
              </a:rPr>
              <a:t>A</a:t>
            </a:r>
            <a:r>
              <a:rPr lang="en-US" sz="2800">
                <a:solidFill>
                  <a:schemeClr val="tx1"/>
                </a:solidFill>
                <a:latin typeface="Helvetica Narrow" charset="0"/>
                <a:cs typeface="+mn-cs"/>
              </a:rPr>
              <a:t>way </a:t>
            </a:r>
            <a:r>
              <a:rPr lang="en-US" sz="2800" u="sng">
                <a:solidFill>
                  <a:schemeClr val="tx1"/>
                </a:solidFill>
                <a:latin typeface="Helvetica Narrow" charset="0"/>
                <a:cs typeface="+mn-cs"/>
              </a:rPr>
              <a:t>R</a:t>
            </a:r>
            <a:r>
              <a:rPr lang="en-US" sz="2800">
                <a:solidFill>
                  <a:schemeClr val="tx1"/>
                </a:solidFill>
                <a:latin typeface="Helvetica Narrow" charset="0"/>
                <a:cs typeface="+mn-cs"/>
              </a:rPr>
              <a:t>ed  </a:t>
            </a:r>
            <a:r>
              <a:rPr lang="en-US" sz="2800" u="sng">
                <a:solidFill>
                  <a:schemeClr val="tx1"/>
                </a:solidFill>
                <a:latin typeface="Helvetica Narrow" charset="0"/>
                <a:cs typeface="+mn-cs"/>
              </a:rPr>
              <a:t>T</a:t>
            </a:r>
            <a:r>
              <a:rPr lang="en-US" sz="2800">
                <a:solidFill>
                  <a:schemeClr val="tx1"/>
                </a:solidFill>
                <a:latin typeface="Helvetica Narrow" charset="0"/>
                <a:cs typeface="+mn-cs"/>
              </a:rPr>
              <a:t>owards</a:t>
            </a:r>
          </a:p>
        </p:txBody>
      </p:sp>
      <p:grpSp>
        <p:nvGrpSpPr>
          <p:cNvPr id="151556" name="Group 21"/>
          <p:cNvGrpSpPr>
            <a:grpSpLocks/>
          </p:cNvGrpSpPr>
          <p:nvPr/>
        </p:nvGrpSpPr>
        <p:grpSpPr bwMode="auto">
          <a:xfrm>
            <a:off x="6208713" y="2908300"/>
            <a:ext cx="1062037" cy="3022600"/>
            <a:chOff x="4400" y="1832"/>
            <a:chExt cx="752" cy="1904"/>
          </a:xfrm>
        </p:grpSpPr>
        <p:grpSp>
          <p:nvGrpSpPr>
            <p:cNvPr id="151569" name="Group 22"/>
            <p:cNvGrpSpPr>
              <a:grpSpLocks/>
            </p:cNvGrpSpPr>
            <p:nvPr/>
          </p:nvGrpSpPr>
          <p:grpSpPr bwMode="auto">
            <a:xfrm>
              <a:off x="4400" y="1832"/>
              <a:ext cx="752" cy="1904"/>
              <a:chOff x="4400" y="1832"/>
              <a:chExt cx="752" cy="1904"/>
            </a:xfrm>
          </p:grpSpPr>
          <p:sp>
            <p:nvSpPr>
              <p:cNvPr id="58391" name="Rectangle 23"/>
              <p:cNvSpPr>
                <a:spLocks noChangeArrowheads="1"/>
              </p:cNvSpPr>
              <p:nvPr/>
            </p:nvSpPr>
            <p:spPr bwMode="auto">
              <a:xfrm>
                <a:off x="4400" y="1832"/>
                <a:ext cx="752" cy="1904"/>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51572" name="Group 24"/>
              <p:cNvGrpSpPr>
                <a:grpSpLocks/>
              </p:cNvGrpSpPr>
              <p:nvPr/>
            </p:nvGrpSpPr>
            <p:grpSpPr bwMode="auto">
              <a:xfrm>
                <a:off x="4632" y="1968"/>
                <a:ext cx="240" cy="1632"/>
                <a:chOff x="4632" y="1968"/>
                <a:chExt cx="240" cy="1632"/>
              </a:xfrm>
            </p:grpSpPr>
            <p:sp>
              <p:nvSpPr>
                <p:cNvPr id="58393" name="Rectangle 25"/>
                <p:cNvSpPr>
                  <a:spLocks noChangeArrowheads="1"/>
                </p:cNvSpPr>
                <p:nvPr/>
              </p:nvSpPr>
              <p:spPr bwMode="auto">
                <a:xfrm>
                  <a:off x="4632" y="3464"/>
                  <a:ext cx="241" cy="136"/>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4" name="Rectangle 26"/>
                <p:cNvSpPr>
                  <a:spLocks noChangeArrowheads="1"/>
                </p:cNvSpPr>
                <p:nvPr/>
              </p:nvSpPr>
              <p:spPr bwMode="auto">
                <a:xfrm>
                  <a:off x="4632" y="3328"/>
                  <a:ext cx="241" cy="136"/>
                </a:xfrm>
                <a:prstGeom prst="rect">
                  <a:avLst/>
                </a:prstGeom>
                <a:solidFill>
                  <a:srgbClr val="FFC5C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5" name="Rectangle 27"/>
                <p:cNvSpPr>
                  <a:spLocks noChangeArrowheads="1"/>
                </p:cNvSpPr>
                <p:nvPr/>
              </p:nvSpPr>
              <p:spPr bwMode="auto">
                <a:xfrm>
                  <a:off x="4632" y="3192"/>
                  <a:ext cx="241" cy="136"/>
                </a:xfrm>
                <a:prstGeom prst="rect">
                  <a:avLst/>
                </a:prstGeom>
                <a:solidFill>
                  <a:srgbClr val="F76681"/>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6" name="Rectangle 28"/>
                <p:cNvSpPr>
                  <a:spLocks noChangeArrowheads="1"/>
                </p:cNvSpPr>
                <p:nvPr/>
              </p:nvSpPr>
              <p:spPr bwMode="auto">
                <a:xfrm>
                  <a:off x="4632" y="2920"/>
                  <a:ext cx="241" cy="136"/>
                </a:xfrm>
                <a:prstGeom prst="rect">
                  <a:avLst/>
                </a:prstGeom>
                <a:solidFill>
                  <a:srgbClr val="790015"/>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7" name="Rectangle 29"/>
                <p:cNvSpPr>
                  <a:spLocks noChangeArrowheads="1"/>
                </p:cNvSpPr>
                <p:nvPr/>
              </p:nvSpPr>
              <p:spPr bwMode="auto">
                <a:xfrm>
                  <a:off x="4632" y="3056"/>
                  <a:ext cx="241" cy="136"/>
                </a:xfrm>
                <a:prstGeom prst="rect">
                  <a:avLst/>
                </a:prstGeom>
                <a:solidFill>
                  <a:srgbClr val="CF0E3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8" name="Rectangle 30"/>
                <p:cNvSpPr>
                  <a:spLocks noChangeArrowheads="1"/>
                </p:cNvSpPr>
                <p:nvPr/>
              </p:nvSpPr>
              <p:spPr bwMode="auto">
                <a:xfrm>
                  <a:off x="4632" y="2648"/>
                  <a:ext cx="241" cy="136"/>
                </a:xfrm>
                <a:prstGeom prst="rect">
                  <a:avLst/>
                </a:prstGeom>
                <a:solidFill>
                  <a:srgbClr val="00279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9" name="Rectangle 31"/>
                <p:cNvSpPr>
                  <a:spLocks noChangeArrowheads="1"/>
                </p:cNvSpPr>
                <p:nvPr/>
              </p:nvSpPr>
              <p:spPr bwMode="auto">
                <a:xfrm>
                  <a:off x="4632" y="2784"/>
                  <a:ext cx="241" cy="136"/>
                </a:xfrm>
                <a:prstGeom prst="rect">
                  <a:avLst/>
                </a:prstGeom>
                <a:solidFill>
                  <a:srgbClr val="3F000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0" name="Rectangle 32"/>
                <p:cNvSpPr>
                  <a:spLocks noChangeArrowheads="1"/>
                </p:cNvSpPr>
                <p:nvPr/>
              </p:nvSpPr>
              <p:spPr bwMode="auto">
                <a:xfrm>
                  <a:off x="4632" y="2376"/>
                  <a:ext cx="241" cy="136"/>
                </a:xfrm>
                <a:prstGeom prst="rect">
                  <a:avLst/>
                </a:prstGeom>
                <a:solidFill>
                  <a:srgbClr val="618FFD"/>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1" name="Rectangle 33"/>
                <p:cNvSpPr>
                  <a:spLocks noChangeArrowheads="1"/>
                </p:cNvSpPr>
                <p:nvPr/>
              </p:nvSpPr>
              <p:spPr bwMode="auto">
                <a:xfrm>
                  <a:off x="4632" y="2512"/>
                  <a:ext cx="241" cy="136"/>
                </a:xfrm>
                <a:prstGeom prst="rect">
                  <a:avLst/>
                </a:prstGeom>
                <a:solidFill>
                  <a:srgbClr val="3365F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2" name="Rectangle 34"/>
                <p:cNvSpPr>
                  <a:spLocks noChangeArrowheads="1"/>
                </p:cNvSpPr>
                <p:nvPr/>
              </p:nvSpPr>
              <p:spPr bwMode="auto">
                <a:xfrm>
                  <a:off x="4632" y="2240"/>
                  <a:ext cx="241" cy="136"/>
                </a:xfrm>
                <a:prstGeom prst="rect">
                  <a:avLst/>
                </a:prstGeom>
                <a:solidFill>
                  <a:srgbClr val="A2C1FE"/>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3" name="Rectangle 35"/>
                <p:cNvSpPr>
                  <a:spLocks noChangeArrowheads="1"/>
                </p:cNvSpPr>
                <p:nvPr/>
              </p:nvSpPr>
              <p:spPr bwMode="auto">
                <a:xfrm>
                  <a:off x="4632" y="2104"/>
                  <a:ext cx="241" cy="136"/>
                </a:xfrm>
                <a:prstGeom prst="rect">
                  <a:avLst/>
                </a:prstGeom>
                <a:solidFill>
                  <a:srgbClr val="C1CE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4" name="Rectangle 36"/>
                <p:cNvSpPr>
                  <a:spLocks noChangeArrowheads="1"/>
                </p:cNvSpPr>
                <p:nvPr/>
              </p:nvSpPr>
              <p:spPr bwMode="auto">
                <a:xfrm>
                  <a:off x="4632" y="1968"/>
                  <a:ext cx="241" cy="136"/>
                </a:xfrm>
                <a:prstGeom prst="rect">
                  <a:avLst/>
                </a:prstGeom>
                <a:solidFill>
                  <a:srgbClr val="FFFF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58405" name="Line 37"/>
            <p:cNvSpPr>
              <a:spLocks noChangeShapeType="1"/>
            </p:cNvSpPr>
            <p:nvPr/>
          </p:nvSpPr>
          <p:spPr bwMode="auto">
            <a:xfrm>
              <a:off x="4656" y="2784"/>
              <a:ext cx="19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8406" name="Rectangle 38"/>
          <p:cNvSpPr>
            <a:spLocks noChangeArrowheads="1"/>
          </p:cNvSpPr>
          <p:nvPr/>
        </p:nvSpPr>
        <p:spPr bwMode="auto">
          <a:xfrm>
            <a:off x="5033963" y="2301875"/>
            <a:ext cx="3705225"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tx1"/>
                </a:solidFill>
                <a:latin typeface="Helvetica Narrow" charset="0"/>
                <a:cs typeface="+mn-cs"/>
              </a:rPr>
              <a:t>Color invert  =  Red Away</a:t>
            </a:r>
          </a:p>
        </p:txBody>
      </p:sp>
      <p:sp>
        <p:nvSpPr>
          <p:cNvPr id="58407" name="Rectangle 39"/>
          <p:cNvSpPr>
            <a:spLocks noChangeArrowheads="1"/>
          </p:cNvSpPr>
          <p:nvPr/>
        </p:nvSpPr>
        <p:spPr bwMode="auto">
          <a:xfrm>
            <a:off x="4152900" y="5083175"/>
            <a:ext cx="854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AWAY</a:t>
            </a:r>
          </a:p>
        </p:txBody>
      </p:sp>
      <p:sp>
        <p:nvSpPr>
          <p:cNvPr id="58408" name="Line 40"/>
          <p:cNvSpPr>
            <a:spLocks noChangeShapeType="1"/>
          </p:cNvSpPr>
          <p:nvPr/>
        </p:nvSpPr>
        <p:spPr bwMode="auto">
          <a:xfrm>
            <a:off x="2822575" y="4432300"/>
            <a:ext cx="993775" cy="660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9" name="Line 41"/>
          <p:cNvSpPr>
            <a:spLocks noChangeShapeType="1"/>
          </p:cNvSpPr>
          <p:nvPr/>
        </p:nvSpPr>
        <p:spPr bwMode="auto">
          <a:xfrm flipV="1">
            <a:off x="2822575" y="5245100"/>
            <a:ext cx="993775" cy="406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0" name="Line 42"/>
          <p:cNvSpPr>
            <a:spLocks noChangeShapeType="1"/>
          </p:cNvSpPr>
          <p:nvPr/>
        </p:nvSpPr>
        <p:spPr bwMode="auto">
          <a:xfrm flipH="1">
            <a:off x="4967288" y="4432300"/>
            <a:ext cx="1444625" cy="660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1" name="Line 43"/>
          <p:cNvSpPr>
            <a:spLocks noChangeShapeType="1"/>
          </p:cNvSpPr>
          <p:nvPr/>
        </p:nvSpPr>
        <p:spPr bwMode="auto">
          <a:xfrm flipH="1" flipV="1">
            <a:off x="5102225" y="5245100"/>
            <a:ext cx="1377950" cy="4826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2" name="Line 44"/>
          <p:cNvSpPr>
            <a:spLocks noChangeShapeType="1"/>
          </p:cNvSpPr>
          <p:nvPr/>
        </p:nvSpPr>
        <p:spPr bwMode="auto">
          <a:xfrm flipV="1">
            <a:off x="2822575" y="3873500"/>
            <a:ext cx="993775" cy="558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3" name="Line 45"/>
          <p:cNvSpPr>
            <a:spLocks noChangeShapeType="1"/>
          </p:cNvSpPr>
          <p:nvPr/>
        </p:nvSpPr>
        <p:spPr bwMode="auto">
          <a:xfrm>
            <a:off x="2822575" y="3213100"/>
            <a:ext cx="993775" cy="431800"/>
          </a:xfrm>
          <a:prstGeom prst="line">
            <a:avLst/>
          </a:prstGeom>
          <a:noFill/>
          <a:ln w="25400">
            <a:solidFill>
              <a:srgbClr val="FAFD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4" name="Line 46"/>
          <p:cNvSpPr>
            <a:spLocks noChangeShapeType="1"/>
          </p:cNvSpPr>
          <p:nvPr/>
        </p:nvSpPr>
        <p:spPr bwMode="auto">
          <a:xfrm flipH="1">
            <a:off x="5170488" y="3136900"/>
            <a:ext cx="1376362" cy="5080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5" name="Line 47"/>
          <p:cNvSpPr>
            <a:spLocks noChangeShapeType="1"/>
          </p:cNvSpPr>
          <p:nvPr/>
        </p:nvSpPr>
        <p:spPr bwMode="auto">
          <a:xfrm flipH="1" flipV="1">
            <a:off x="5170488" y="4025900"/>
            <a:ext cx="1376362" cy="4064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6" name="Rectangle 48"/>
          <p:cNvSpPr>
            <a:spLocks noChangeArrowheads="1"/>
          </p:cNvSpPr>
          <p:nvPr/>
        </p:nvSpPr>
        <p:spPr bwMode="auto">
          <a:xfrm>
            <a:off x="4017963" y="3711575"/>
            <a:ext cx="13493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TOWARDS</a:t>
            </a:r>
          </a:p>
        </p:txBody>
      </p:sp>
    </p:spTree>
    <p:extLst>
      <p:ext uri="{BB962C8B-B14F-4D97-AF65-F5344CB8AC3E}">
        <p14:creationId xmlns:p14="http://schemas.microsoft.com/office/powerpoint/2010/main" val="34722639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bart-1a.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4134" y="715432"/>
            <a:ext cx="8517466" cy="5046599"/>
          </a:xfrm>
          <a:prstGeom prst="rect">
            <a:avLst/>
          </a:prstGeom>
        </p:spPr>
      </p:pic>
    </p:spTree>
    <p:extLst>
      <p:ext uri="{BB962C8B-B14F-4D97-AF65-F5344CB8AC3E}">
        <p14:creationId xmlns:p14="http://schemas.microsoft.com/office/powerpoint/2010/main" val="9470013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red towards-flat-15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3334" y="732367"/>
            <a:ext cx="8595274" cy="5092700"/>
          </a:xfrm>
          <a:prstGeom prst="rect">
            <a:avLst/>
          </a:prstGeom>
        </p:spPr>
      </p:pic>
    </p:spTree>
    <p:extLst>
      <p:ext uri="{BB962C8B-B14F-4D97-AF65-F5344CB8AC3E}">
        <p14:creationId xmlns:p14="http://schemas.microsoft.com/office/powerpoint/2010/main" val="17241066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90-15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9763" y="1701800"/>
            <a:ext cx="8229600" cy="3444240"/>
          </a:xfrm>
          <a:prstGeom prst="rect">
            <a:avLst/>
          </a:prstGeom>
        </p:spPr>
      </p:pic>
    </p:spTree>
    <p:extLst>
      <p:ext uri="{BB962C8B-B14F-4D97-AF65-F5344CB8AC3E}">
        <p14:creationId xmlns:p14="http://schemas.microsoft.com/office/powerpoint/2010/main" val="18572766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57200" y="1701800"/>
            <a:ext cx="8229600" cy="3432048"/>
          </a:xfrm>
          <a:prstGeom prst="rect">
            <a:avLst/>
          </a:prstGeom>
        </p:spPr>
      </p:pic>
    </p:spTree>
    <p:extLst>
      <p:ext uri="{BB962C8B-B14F-4D97-AF65-F5344CB8AC3E}">
        <p14:creationId xmlns:p14="http://schemas.microsoft.com/office/powerpoint/2010/main" val="33172004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16200" y="1897063"/>
            <a:ext cx="5553075" cy="346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70371" name="Rectangle 3"/>
          <p:cNvSpPr>
            <a:spLocks noGrp="1" noChangeArrowheads="1"/>
          </p:cNvSpPr>
          <p:nvPr>
            <p:ph type="title"/>
          </p:nvPr>
        </p:nvSpPr>
        <p:spPr>
          <a:xfrm>
            <a:off x="1654175" y="406400"/>
            <a:ext cx="6367463" cy="1143000"/>
          </a:xfrm>
        </p:spPr>
        <p:txBody>
          <a:bodyPr/>
          <a:lstStyle/>
          <a:p>
            <a:pPr>
              <a:defRPr/>
            </a:pPr>
            <a:r>
              <a:rPr lang="en-US" smtClean="0">
                <a:cs typeface="+mj-cs"/>
              </a:rPr>
              <a:t>Color Angles Game- </a:t>
            </a:r>
            <a:br>
              <a:rPr lang="en-US" smtClean="0">
                <a:cs typeface="+mj-cs"/>
              </a:rPr>
            </a:br>
            <a:r>
              <a:rPr lang="en-US" smtClean="0">
                <a:cs typeface="+mj-cs"/>
              </a:rPr>
              <a:t>Mid Term Exam!</a:t>
            </a:r>
            <a:endParaRPr lang="en-US" sz="3200" smtClean="0">
              <a:cs typeface="+mj-cs"/>
            </a:endParaRPr>
          </a:p>
        </p:txBody>
      </p:sp>
      <p:sp>
        <p:nvSpPr>
          <p:cNvPr id="570372" name="Text Box 4"/>
          <p:cNvSpPr txBox="1">
            <a:spLocks noChangeArrowheads="1"/>
          </p:cNvSpPr>
          <p:nvPr/>
        </p:nvSpPr>
        <p:spPr bwMode="auto">
          <a:xfrm>
            <a:off x="1241425" y="5468938"/>
            <a:ext cx="71167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a:cs typeface="+mn-cs"/>
              </a:rPr>
              <a:t>Is the gastroc vein flow normal (into the popliteal vein),  or abnormal (indicating reflux)?</a:t>
            </a:r>
          </a:p>
        </p:txBody>
      </p:sp>
      <p:sp>
        <p:nvSpPr>
          <p:cNvPr id="570373" name="Text Box 5"/>
          <p:cNvSpPr txBox="1">
            <a:spLocks noChangeArrowheads="1"/>
          </p:cNvSpPr>
          <p:nvPr/>
        </p:nvSpPr>
        <p:spPr bwMode="auto">
          <a:xfrm>
            <a:off x="357188" y="1374775"/>
            <a:ext cx="22320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cs typeface="+mn-cs"/>
              </a:rPr>
              <a:t>Color is inverted</a:t>
            </a:r>
          </a:p>
          <a:p>
            <a:pPr>
              <a:defRPr/>
            </a:pPr>
            <a:r>
              <a:rPr lang="en-US">
                <a:cs typeface="+mn-cs"/>
              </a:rPr>
              <a:t>ie, red is </a:t>
            </a:r>
            <a:r>
              <a:rPr lang="ja-JP" altLang="en-US">
                <a:latin typeface="Arial"/>
                <a:cs typeface="+mn-cs"/>
              </a:rPr>
              <a:t>“</a:t>
            </a:r>
            <a:r>
              <a:rPr lang="en-US">
                <a:cs typeface="+mn-cs"/>
              </a:rPr>
              <a:t>away</a:t>
            </a:r>
            <a:r>
              <a:rPr lang="ja-JP" altLang="en-US">
                <a:latin typeface="Arial"/>
                <a:cs typeface="+mn-cs"/>
              </a:rPr>
              <a:t>”</a:t>
            </a:r>
            <a:r>
              <a:rPr lang="en-US">
                <a:cs typeface="+mn-cs"/>
              </a:rPr>
              <a:t>.</a:t>
            </a:r>
          </a:p>
          <a:p>
            <a:pPr>
              <a:defRPr/>
            </a:pPr>
            <a:endParaRPr lang="en-US">
              <a:cs typeface="+mn-cs"/>
            </a:endParaRPr>
          </a:p>
          <a:p>
            <a:pPr>
              <a:defRPr/>
            </a:pPr>
            <a:endParaRPr lang="en-US">
              <a:cs typeface="+mn-cs"/>
            </a:endParaRPr>
          </a:p>
        </p:txBody>
      </p:sp>
      <p:sp>
        <p:nvSpPr>
          <p:cNvPr id="570375" name="Text Box 7"/>
          <p:cNvSpPr txBox="1">
            <a:spLocks noChangeArrowheads="1"/>
          </p:cNvSpPr>
          <p:nvPr/>
        </p:nvSpPr>
        <p:spPr bwMode="auto">
          <a:xfrm>
            <a:off x="6981825" y="4151313"/>
            <a:ext cx="167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a:effectLst>
                  <a:outerShdw blurRad="38100" dist="38100" dir="2700000" algn="tl">
                    <a:srgbClr val="000000"/>
                  </a:outerShdw>
                </a:effectLst>
                <a:cs typeface="+mn-cs"/>
              </a:rPr>
              <a:t>Feet &gt;&gt;</a:t>
            </a:r>
            <a:endParaRPr lang="en-US" sz="1800" i="1">
              <a:effectLst>
                <a:outerShdw blurRad="38100" dist="38100" dir="2700000" algn="tl">
                  <a:srgbClr val="000000"/>
                </a:outerShdw>
              </a:effectLst>
              <a:cs typeface="+mn-cs"/>
            </a:endParaRPr>
          </a:p>
        </p:txBody>
      </p:sp>
      <p:sp>
        <p:nvSpPr>
          <p:cNvPr id="570376" name="Text Box 8"/>
          <p:cNvSpPr txBox="1">
            <a:spLocks noChangeArrowheads="1"/>
          </p:cNvSpPr>
          <p:nvPr/>
        </p:nvSpPr>
        <p:spPr bwMode="auto">
          <a:xfrm>
            <a:off x="2219325" y="4189413"/>
            <a:ext cx="167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a:effectLst>
                  <a:outerShdw blurRad="38100" dist="38100" dir="2700000" algn="tl">
                    <a:srgbClr val="000000"/>
                  </a:outerShdw>
                </a:effectLst>
                <a:cs typeface="+mn-cs"/>
              </a:rPr>
              <a:t>&lt;&lt; Heart</a:t>
            </a:r>
            <a:endParaRPr lang="en-US" sz="1800" i="1">
              <a:effectLst>
                <a:outerShdw blurRad="38100" dist="38100" dir="2700000" algn="tl">
                  <a:srgbClr val="000000"/>
                </a:outerShdw>
              </a:effectLst>
              <a:cs typeface="+mn-cs"/>
            </a:endParaRPr>
          </a:p>
        </p:txBody>
      </p:sp>
    </p:spTree>
    <p:extLst>
      <p:ext uri="{BB962C8B-B14F-4D97-AF65-F5344CB8AC3E}">
        <p14:creationId xmlns:p14="http://schemas.microsoft.com/office/powerpoint/2010/main" val="257911872"/>
      </p:ext>
    </p:extLst>
  </p:cSld>
  <p:clrMapOvr>
    <a:masterClrMapping/>
  </p:clrMapOvr>
  <mc:AlternateContent xmlns:mc="http://schemas.openxmlformats.org/markup-compatibility/2006" xmlns:p14="http://schemas.microsoft.com/office/powerpoint/2010/main">
    <mc:Choice Requires="p14">
      <p:transition p14:dur="0" advTm="37150"/>
    </mc:Choice>
    <mc:Fallback xmlns="">
      <p:transition xmlns:p14="http://schemas.microsoft.com/office/powerpoint/2010/main" advTm="37150"/>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ChangeArrowheads="1"/>
          </p:cNvSpPr>
          <p:nvPr/>
        </p:nvSpPr>
        <p:spPr bwMode="auto">
          <a:xfrm>
            <a:off x="2584450" y="315913"/>
            <a:ext cx="4072198" cy="769441"/>
          </a:xfrm>
          <a:prstGeom prst="rect">
            <a:avLst/>
          </a:prstGeom>
          <a:noFill/>
          <a:ln w="25400">
            <a:noFill/>
            <a:miter lim="800000"/>
            <a:headEnd/>
            <a:tailEnd/>
          </a:ln>
          <a:effectLst/>
        </p:spPr>
        <p:txBody>
          <a:bodyPr wrap="none">
            <a:spAutoFit/>
          </a:bodyPr>
          <a:lstStyle/>
          <a:p>
            <a:pPr>
              <a:defRPr/>
            </a:pPr>
            <a:r>
              <a:rPr lang="en-US" sz="4400" b="1" dirty="0">
                <a:solidFill>
                  <a:srgbClr val="FFFFFF"/>
                </a:solidFill>
                <a:effectLst>
                  <a:outerShdw blurRad="38100" dist="38100" dir="2700000" algn="tl">
                    <a:srgbClr val="000000"/>
                  </a:outerShdw>
                </a:effectLst>
                <a:latin typeface="Arial"/>
                <a:cs typeface="Arial"/>
              </a:rPr>
              <a:t>Color </a:t>
            </a:r>
            <a:r>
              <a:rPr lang="en-US" sz="4400" b="1" dirty="0" smtClean="0">
                <a:solidFill>
                  <a:srgbClr val="FFFFFF"/>
                </a:solidFill>
                <a:effectLst>
                  <a:outerShdw blurRad="38100" dist="38100" dir="2700000" algn="tl">
                    <a:srgbClr val="000000"/>
                  </a:outerShdw>
                </a:effectLst>
                <a:latin typeface="Arial"/>
                <a:cs typeface="Arial"/>
              </a:rPr>
              <a:t>Steering</a:t>
            </a:r>
            <a:endParaRPr lang="en-US" sz="4400" b="1" dirty="0">
              <a:solidFill>
                <a:srgbClr val="FFFFFF"/>
              </a:solidFill>
              <a:effectLst>
                <a:outerShdw blurRad="38100" dist="38100" dir="2700000" algn="tl">
                  <a:srgbClr val="000000"/>
                </a:outerShdw>
              </a:effectLst>
              <a:latin typeface="Arial"/>
              <a:cs typeface="Arial"/>
            </a:endParaRPr>
          </a:p>
        </p:txBody>
      </p:sp>
      <p:sp>
        <p:nvSpPr>
          <p:cNvPr id="165890" name="Text Box 3"/>
          <p:cNvSpPr txBox="1">
            <a:spLocks noChangeArrowheads="1"/>
          </p:cNvSpPr>
          <p:nvPr/>
        </p:nvSpPr>
        <p:spPr bwMode="auto">
          <a:xfrm>
            <a:off x="0" y="209550"/>
            <a:ext cx="2217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Popliteal artery</a:t>
            </a:r>
          </a:p>
        </p:txBody>
      </p:sp>
      <p:grpSp>
        <p:nvGrpSpPr>
          <p:cNvPr id="165891" name="Group 4"/>
          <p:cNvGrpSpPr>
            <a:grpSpLocks/>
          </p:cNvGrpSpPr>
          <p:nvPr/>
        </p:nvGrpSpPr>
        <p:grpSpPr bwMode="auto">
          <a:xfrm>
            <a:off x="285750" y="1828800"/>
            <a:ext cx="8567738" cy="3911600"/>
            <a:chOff x="363" y="879"/>
            <a:chExt cx="5397" cy="2464"/>
          </a:xfrm>
        </p:grpSpPr>
        <p:grpSp>
          <p:nvGrpSpPr>
            <p:cNvPr id="165895" name="Group 5"/>
            <p:cNvGrpSpPr>
              <a:grpSpLocks/>
            </p:cNvGrpSpPr>
            <p:nvPr/>
          </p:nvGrpSpPr>
          <p:grpSpPr bwMode="auto">
            <a:xfrm>
              <a:off x="363" y="879"/>
              <a:ext cx="2516" cy="2464"/>
              <a:chOff x="363" y="879"/>
              <a:chExt cx="2516" cy="2464"/>
            </a:xfrm>
          </p:grpSpPr>
          <p:grpSp>
            <p:nvGrpSpPr>
              <p:cNvPr id="165905" name="Group 6"/>
              <p:cNvGrpSpPr>
                <a:grpSpLocks/>
              </p:cNvGrpSpPr>
              <p:nvPr/>
            </p:nvGrpSpPr>
            <p:grpSpPr bwMode="auto">
              <a:xfrm>
                <a:off x="363" y="879"/>
                <a:ext cx="2516" cy="2464"/>
                <a:chOff x="0" y="100"/>
                <a:chExt cx="2091" cy="2048"/>
              </a:xfrm>
            </p:grpSpPr>
            <p:pic>
              <p:nvPicPr>
                <p:cNvPr id="165907"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00"/>
                  <a:ext cx="2091" cy="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65908" name="Line 8"/>
                <p:cNvSpPr>
                  <a:spLocks noChangeShapeType="1"/>
                </p:cNvSpPr>
                <p:nvPr/>
              </p:nvSpPr>
              <p:spPr bwMode="auto">
                <a:xfrm>
                  <a:off x="640" y="488"/>
                  <a:ext cx="0" cy="1272"/>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9" name="Line 9"/>
                <p:cNvSpPr>
                  <a:spLocks noChangeShapeType="1"/>
                </p:cNvSpPr>
                <p:nvPr/>
              </p:nvSpPr>
              <p:spPr bwMode="auto">
                <a:xfrm>
                  <a:off x="1472" y="504"/>
                  <a:ext cx="0" cy="1272"/>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10" name="Line 10"/>
                <p:cNvSpPr>
                  <a:spLocks noChangeShapeType="1"/>
                </p:cNvSpPr>
                <p:nvPr/>
              </p:nvSpPr>
              <p:spPr bwMode="auto">
                <a:xfrm>
                  <a:off x="640" y="480"/>
                  <a:ext cx="832"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11" name="Line 11"/>
                <p:cNvSpPr>
                  <a:spLocks noChangeShapeType="1"/>
                </p:cNvSpPr>
                <p:nvPr/>
              </p:nvSpPr>
              <p:spPr bwMode="auto">
                <a:xfrm>
                  <a:off x="640" y="1760"/>
                  <a:ext cx="824"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65906" name="Text Box 12"/>
              <p:cNvSpPr txBox="1">
                <a:spLocks noChangeArrowheads="1"/>
              </p:cNvSpPr>
              <p:nvPr/>
            </p:nvSpPr>
            <p:spPr bwMode="auto">
              <a:xfrm>
                <a:off x="958" y="3045"/>
                <a:ext cx="128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pPr>
                  <a:spcBef>
                    <a:spcPct val="50000"/>
                  </a:spcBef>
                </a:pPr>
                <a:r>
                  <a:rPr lang="en-US" sz="2400" b="0">
                    <a:solidFill>
                      <a:schemeClr val="tx1"/>
                    </a:solidFill>
                  </a:rPr>
                  <a:t>Unsteered</a:t>
                </a:r>
              </a:p>
            </p:txBody>
          </p:sp>
        </p:grpSp>
        <p:grpSp>
          <p:nvGrpSpPr>
            <p:cNvPr id="165896" name="Group 13"/>
            <p:cNvGrpSpPr>
              <a:grpSpLocks/>
            </p:cNvGrpSpPr>
            <p:nvPr/>
          </p:nvGrpSpPr>
          <p:grpSpPr bwMode="auto">
            <a:xfrm>
              <a:off x="3150" y="884"/>
              <a:ext cx="2610" cy="2402"/>
              <a:chOff x="3150" y="884"/>
              <a:chExt cx="2610" cy="2402"/>
            </a:xfrm>
          </p:grpSpPr>
          <p:grpSp>
            <p:nvGrpSpPr>
              <p:cNvPr id="165897" name="Group 14"/>
              <p:cNvGrpSpPr>
                <a:grpSpLocks/>
              </p:cNvGrpSpPr>
              <p:nvPr/>
            </p:nvGrpSpPr>
            <p:grpSpPr bwMode="auto">
              <a:xfrm>
                <a:off x="3150" y="884"/>
                <a:ext cx="2610" cy="2402"/>
                <a:chOff x="1795" y="1104"/>
                <a:chExt cx="2170" cy="1997"/>
              </a:xfrm>
            </p:grpSpPr>
            <p:pic>
              <p:nvPicPr>
                <p:cNvPr id="165899" name="Picture 1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95" y="1104"/>
                  <a:ext cx="2170"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grpSp>
              <p:nvGrpSpPr>
                <p:cNvPr id="165900" name="Group 16"/>
                <p:cNvGrpSpPr>
                  <a:grpSpLocks/>
                </p:cNvGrpSpPr>
                <p:nvPr/>
              </p:nvGrpSpPr>
              <p:grpSpPr bwMode="auto">
                <a:xfrm>
                  <a:off x="2272" y="1520"/>
                  <a:ext cx="1192" cy="1152"/>
                  <a:chOff x="2248" y="1504"/>
                  <a:chExt cx="1216" cy="1168"/>
                </a:xfrm>
              </p:grpSpPr>
              <p:sp>
                <p:nvSpPr>
                  <p:cNvPr id="165901" name="Line 17"/>
                  <p:cNvSpPr>
                    <a:spLocks noChangeShapeType="1"/>
                  </p:cNvSpPr>
                  <p:nvPr/>
                </p:nvSpPr>
                <p:spPr bwMode="auto">
                  <a:xfrm>
                    <a:off x="2248" y="1512"/>
                    <a:ext cx="432" cy="116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2" name="Line 18"/>
                  <p:cNvSpPr>
                    <a:spLocks noChangeShapeType="1"/>
                  </p:cNvSpPr>
                  <p:nvPr/>
                </p:nvSpPr>
                <p:spPr bwMode="auto">
                  <a:xfrm>
                    <a:off x="3032" y="1504"/>
                    <a:ext cx="432" cy="116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3" name="Line 19"/>
                  <p:cNvSpPr>
                    <a:spLocks noChangeShapeType="1"/>
                  </p:cNvSpPr>
                  <p:nvPr/>
                </p:nvSpPr>
                <p:spPr bwMode="auto">
                  <a:xfrm flipH="1">
                    <a:off x="2664" y="2656"/>
                    <a:ext cx="79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4" name="Line 20"/>
                  <p:cNvSpPr>
                    <a:spLocks noChangeShapeType="1"/>
                  </p:cNvSpPr>
                  <p:nvPr/>
                </p:nvSpPr>
                <p:spPr bwMode="auto">
                  <a:xfrm flipH="1">
                    <a:off x="2248" y="1512"/>
                    <a:ext cx="79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sp>
            <p:nvSpPr>
              <p:cNvPr id="165898" name="Text Box 21"/>
              <p:cNvSpPr txBox="1">
                <a:spLocks noChangeArrowheads="1"/>
              </p:cNvSpPr>
              <p:nvPr/>
            </p:nvSpPr>
            <p:spPr bwMode="auto">
              <a:xfrm>
                <a:off x="3590" y="2969"/>
                <a:ext cx="12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Steered right</a:t>
                </a:r>
              </a:p>
            </p:txBody>
          </p:sp>
        </p:grpSp>
      </p:grpSp>
      <p:sp>
        <p:nvSpPr>
          <p:cNvPr id="165892" name="Text Box 22"/>
          <p:cNvSpPr txBox="1">
            <a:spLocks noChangeArrowheads="1"/>
          </p:cNvSpPr>
          <p:nvPr/>
        </p:nvSpPr>
        <p:spPr bwMode="auto">
          <a:xfrm>
            <a:off x="8086725" y="461963"/>
            <a:ext cx="163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endParaRPr lang="en-US" sz="2400" b="0">
              <a:solidFill>
                <a:schemeClr val="tx1"/>
              </a:solidFill>
            </a:endParaRPr>
          </a:p>
        </p:txBody>
      </p:sp>
      <p:sp>
        <p:nvSpPr>
          <p:cNvPr id="165893" name="Text Box 23"/>
          <p:cNvSpPr txBox="1">
            <a:spLocks noChangeArrowheads="1"/>
          </p:cNvSpPr>
          <p:nvPr/>
        </p:nvSpPr>
        <p:spPr bwMode="auto">
          <a:xfrm>
            <a:off x="2117725" y="1146175"/>
            <a:ext cx="4905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3200" b="0">
                <a:solidFill>
                  <a:schemeClr val="tx1"/>
                </a:solidFill>
              </a:rPr>
              <a:t>Why is the color so lousy?</a:t>
            </a:r>
          </a:p>
        </p:txBody>
      </p:sp>
      <p:sp>
        <p:nvSpPr>
          <p:cNvPr id="413720" name="Line 24"/>
          <p:cNvSpPr>
            <a:spLocks noChangeShapeType="1"/>
          </p:cNvSpPr>
          <p:nvPr/>
        </p:nvSpPr>
        <p:spPr bwMode="auto">
          <a:xfrm flipV="1">
            <a:off x="5645150" y="3606800"/>
            <a:ext cx="2438400" cy="7747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0255021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37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7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5952067"/>
          </a:xfrm>
        </p:spPr>
        <p:txBody>
          <a:bodyPr/>
          <a:lstStyle/>
          <a:p>
            <a:pPr>
              <a:spcAft>
                <a:spcPts val="600"/>
              </a:spcAft>
            </a:pPr>
            <a:r>
              <a:rPr lang="en-US" dirty="0" err="1" smtClean="0"/>
              <a:t>Scanline</a:t>
            </a:r>
            <a:r>
              <a:rPr lang="en-US" dirty="0" smtClean="0"/>
              <a:t>- </a:t>
            </a:r>
          </a:p>
          <a:p>
            <a:pPr lvl="1">
              <a:spcAft>
                <a:spcPts val="600"/>
              </a:spcAft>
            </a:pPr>
            <a:r>
              <a:rPr lang="en-US" sz="2400" dirty="0" smtClean="0">
                <a:solidFill>
                  <a:srgbClr val="FFFFFF"/>
                </a:solidFill>
              </a:rPr>
              <a:t>a line or path of the ultrasound beam, and subsequent echo. Multiple </a:t>
            </a:r>
            <a:r>
              <a:rPr lang="en-US" sz="2400" dirty="0" err="1" smtClean="0">
                <a:solidFill>
                  <a:srgbClr val="FFFFFF"/>
                </a:solidFill>
              </a:rPr>
              <a:t>scanlines</a:t>
            </a:r>
            <a:r>
              <a:rPr lang="en-US" sz="2400" dirty="0" smtClean="0">
                <a:solidFill>
                  <a:srgbClr val="FFFFFF"/>
                </a:solidFill>
              </a:rPr>
              <a:t>, generated by multiple </a:t>
            </a:r>
            <a:r>
              <a:rPr lang="en-US" sz="2400" dirty="0" err="1" smtClean="0">
                <a:solidFill>
                  <a:srgbClr val="FFFFFF"/>
                </a:solidFill>
              </a:rPr>
              <a:t>piezo</a:t>
            </a:r>
            <a:r>
              <a:rPr lang="en-US" sz="2400" dirty="0" smtClean="0">
                <a:solidFill>
                  <a:srgbClr val="FFFFFF"/>
                </a:solidFill>
              </a:rPr>
              <a:t> elements, are used to create an image “frame”. </a:t>
            </a:r>
          </a:p>
        </p:txBody>
      </p:sp>
    </p:spTree>
    <p:extLst>
      <p:ext uri="{BB962C8B-B14F-4D97-AF65-F5344CB8AC3E}">
        <p14:creationId xmlns:p14="http://schemas.microsoft.com/office/powerpoint/2010/main" val="11836454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ChangeArrowheads="1"/>
          </p:cNvSpPr>
          <p:nvPr/>
        </p:nvSpPr>
        <p:spPr bwMode="auto">
          <a:xfrm>
            <a:off x="2584450" y="315913"/>
            <a:ext cx="407219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400" b="1" dirty="0">
                <a:solidFill>
                  <a:srgbClr val="FFFFFF"/>
                </a:solidFill>
                <a:latin typeface="Arial"/>
                <a:cs typeface="Arial"/>
              </a:rPr>
              <a:t>Color </a:t>
            </a:r>
            <a:r>
              <a:rPr lang="en-US" sz="4400" b="1" dirty="0" smtClean="0">
                <a:solidFill>
                  <a:srgbClr val="FFFFFF"/>
                </a:solidFill>
                <a:latin typeface="Arial"/>
                <a:cs typeface="Arial"/>
              </a:rPr>
              <a:t>Steering</a:t>
            </a:r>
            <a:endParaRPr lang="en-US" sz="4400" b="1" dirty="0">
              <a:solidFill>
                <a:srgbClr val="FFFFFF"/>
              </a:solidFill>
              <a:latin typeface="Arial"/>
              <a:cs typeface="Arial"/>
            </a:endParaRPr>
          </a:p>
        </p:txBody>
      </p:sp>
      <p:sp>
        <p:nvSpPr>
          <p:cNvPr id="167938" name="Text Box 3"/>
          <p:cNvSpPr txBox="1">
            <a:spLocks noChangeArrowheads="1"/>
          </p:cNvSpPr>
          <p:nvPr/>
        </p:nvSpPr>
        <p:spPr bwMode="auto">
          <a:xfrm>
            <a:off x="0" y="209550"/>
            <a:ext cx="22177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Popliteal artery</a:t>
            </a:r>
          </a:p>
        </p:txBody>
      </p:sp>
      <p:sp>
        <p:nvSpPr>
          <p:cNvPr id="167939" name="Text Box 4"/>
          <p:cNvSpPr txBox="1">
            <a:spLocks noChangeArrowheads="1"/>
          </p:cNvSpPr>
          <p:nvPr/>
        </p:nvSpPr>
        <p:spPr bwMode="auto">
          <a:xfrm>
            <a:off x="8086725" y="461963"/>
            <a:ext cx="1635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endParaRPr lang="en-US" sz="2400" b="0">
              <a:solidFill>
                <a:schemeClr val="tx1"/>
              </a:solidFill>
            </a:endParaRPr>
          </a:p>
        </p:txBody>
      </p:sp>
      <p:pic>
        <p:nvPicPr>
          <p:cNvPr id="2" name="Picture 1" descr="Bad color steering-composite-fla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1" y="1586040"/>
            <a:ext cx="8229600" cy="4346448"/>
          </a:xfrm>
          <a:prstGeom prst="rect">
            <a:avLst/>
          </a:prstGeom>
        </p:spPr>
      </p:pic>
    </p:spTree>
    <p:extLst>
      <p:ext uri="{BB962C8B-B14F-4D97-AF65-F5344CB8AC3E}">
        <p14:creationId xmlns:p14="http://schemas.microsoft.com/office/powerpoint/2010/main" val="38071646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equencydemo-composite-15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0400" y="2184400"/>
            <a:ext cx="8229600" cy="3212592"/>
          </a:xfrm>
          <a:prstGeom prst="rect">
            <a:avLst/>
          </a:prstGeom>
        </p:spPr>
      </p:pic>
      <p:sp>
        <p:nvSpPr>
          <p:cNvPr id="3" name="Title 2"/>
          <p:cNvSpPr>
            <a:spLocks noGrp="1"/>
          </p:cNvSpPr>
          <p:nvPr>
            <p:ph type="title"/>
          </p:nvPr>
        </p:nvSpPr>
        <p:spPr/>
        <p:txBody>
          <a:bodyPr/>
          <a:lstStyle/>
          <a:p>
            <a:r>
              <a:rPr lang="en-US" sz="3200" dirty="0" smtClean="0"/>
              <a:t>Learn to read the display and identify Doppler frequency</a:t>
            </a:r>
            <a:endParaRPr lang="en-US" sz="3200" dirty="0"/>
          </a:p>
        </p:txBody>
      </p:sp>
    </p:spTree>
    <p:extLst>
      <p:ext uri="{BB962C8B-B14F-4D97-AF65-F5344CB8AC3E}">
        <p14:creationId xmlns:p14="http://schemas.microsoft.com/office/powerpoint/2010/main" val="41919807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a:xfrm>
            <a:off x="1693863" y="152400"/>
            <a:ext cx="6365875" cy="1143000"/>
          </a:xfrm>
        </p:spPr>
        <p:txBody>
          <a:bodyPr/>
          <a:lstStyle/>
          <a:p>
            <a:pPr>
              <a:defRPr/>
            </a:pPr>
            <a:r>
              <a:rPr lang="en-US" dirty="0" smtClean="0">
                <a:cs typeface="+mj-cs"/>
              </a:rPr>
              <a:t>Color Scale (PRF)</a:t>
            </a:r>
          </a:p>
        </p:txBody>
      </p:sp>
      <p:pic>
        <p:nvPicPr>
          <p:cNvPr id="586755"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43550" y="4440238"/>
            <a:ext cx="3149600" cy="197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675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29441" y="2957513"/>
            <a:ext cx="2938463"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6757"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0" y="1166018"/>
            <a:ext cx="2987675"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763656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a:xfrm>
            <a:off x="1617663" y="190500"/>
            <a:ext cx="6365875" cy="1143000"/>
          </a:xfrm>
        </p:spPr>
        <p:txBody>
          <a:bodyPr/>
          <a:lstStyle/>
          <a:p>
            <a:pPr>
              <a:defRPr/>
            </a:pPr>
            <a:r>
              <a:rPr lang="en-US" smtClean="0">
                <a:cs typeface="+mj-cs"/>
              </a:rPr>
              <a:t>Color Gain</a:t>
            </a:r>
          </a:p>
        </p:txBody>
      </p:sp>
      <p:pic>
        <p:nvPicPr>
          <p:cNvPr id="588803"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0513" y="889000"/>
            <a:ext cx="3128962"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8804"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52725" y="2600325"/>
            <a:ext cx="3300413"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8805"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00688" y="4484688"/>
            <a:ext cx="3148012" cy="197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198373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aliasing to identify the “jet”</a:t>
            </a:r>
            <a:endParaRPr lang="en-US" dirty="0"/>
          </a:p>
        </p:txBody>
      </p:sp>
      <p:pic>
        <p:nvPicPr>
          <p:cNvPr id="3" name="Picture 2" descr="Cobb-aliasing demo-150.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7200" y="2590800"/>
            <a:ext cx="8229600" cy="1664208"/>
          </a:xfrm>
          <a:prstGeom prst="rect">
            <a:avLst/>
          </a:prstGeom>
        </p:spPr>
      </p:pic>
    </p:spTree>
    <p:extLst>
      <p:ext uri="{BB962C8B-B14F-4D97-AF65-F5344CB8AC3E}">
        <p14:creationId xmlns:p14="http://schemas.microsoft.com/office/powerpoint/2010/main" val="11005161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a:xfrm>
            <a:off x="1543050" y="576263"/>
            <a:ext cx="6365875" cy="1143000"/>
          </a:xfrm>
        </p:spPr>
        <p:txBody>
          <a:bodyPr/>
          <a:lstStyle/>
          <a:p>
            <a:pPr>
              <a:defRPr/>
            </a:pPr>
            <a:r>
              <a:rPr lang="en-US" dirty="0" smtClean="0">
                <a:cs typeface="+mj-cs"/>
              </a:rPr>
              <a:t>Color Angles </a:t>
            </a:r>
            <a:r>
              <a:rPr lang="en-US" dirty="0">
                <a:cs typeface="+mj-cs"/>
              </a:rPr>
              <a:t>G</a:t>
            </a:r>
            <a:r>
              <a:rPr lang="en-US" dirty="0" smtClean="0">
                <a:cs typeface="+mj-cs"/>
              </a:rPr>
              <a:t>ame</a:t>
            </a:r>
          </a:p>
        </p:txBody>
      </p:sp>
      <p:pic>
        <p:nvPicPr>
          <p:cNvPr id="57651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9925" y="1719263"/>
            <a:ext cx="4056063"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76516"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97463" y="1797050"/>
            <a:ext cx="4046537" cy="326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76517" name="Text Box 5"/>
          <p:cNvSpPr txBox="1">
            <a:spLocks noChangeArrowheads="1"/>
          </p:cNvSpPr>
          <p:nvPr/>
        </p:nvSpPr>
        <p:spPr bwMode="auto">
          <a:xfrm>
            <a:off x="2828925" y="5356225"/>
            <a:ext cx="3590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Explain the blue colors</a:t>
            </a:r>
            <a:r>
              <a:rPr lang="en-US">
                <a:cs typeface="+mn-cs"/>
              </a:rPr>
              <a:t>.</a:t>
            </a:r>
          </a:p>
        </p:txBody>
      </p:sp>
    </p:spTree>
    <p:extLst>
      <p:ext uri="{BB962C8B-B14F-4D97-AF65-F5344CB8AC3E}">
        <p14:creationId xmlns:p14="http://schemas.microsoft.com/office/powerpoint/2010/main" val="915202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a:xfrm>
            <a:off x="1389063" y="508000"/>
            <a:ext cx="6365875" cy="1143000"/>
          </a:xfrm>
        </p:spPr>
        <p:txBody>
          <a:bodyPr/>
          <a:lstStyle/>
          <a:p>
            <a:pPr>
              <a:defRPr/>
            </a:pPr>
            <a:r>
              <a:rPr lang="en-US" sz="3200" dirty="0" smtClean="0">
                <a:cs typeface="+mj-cs"/>
              </a:rPr>
              <a:t>Absence of color fill due to high </a:t>
            </a:r>
            <a:r>
              <a:rPr lang="ja-JP" altLang="en-US" sz="3200" dirty="0" smtClean="0">
                <a:latin typeface="Arial"/>
                <a:cs typeface="+mj-cs"/>
              </a:rPr>
              <a:t>“</a:t>
            </a:r>
            <a:r>
              <a:rPr lang="en-US" sz="3200" dirty="0" smtClean="0">
                <a:cs typeface="+mj-cs"/>
              </a:rPr>
              <a:t>local</a:t>
            </a:r>
            <a:r>
              <a:rPr lang="ja-JP" altLang="en-US" sz="3200" dirty="0" smtClean="0">
                <a:latin typeface="Arial"/>
                <a:cs typeface="+mj-cs"/>
              </a:rPr>
              <a:t>”</a:t>
            </a:r>
            <a:r>
              <a:rPr lang="en-US" sz="3200" dirty="0" smtClean="0">
                <a:cs typeface="+mj-cs"/>
              </a:rPr>
              <a:t> Doppler angle and PRF</a:t>
            </a:r>
          </a:p>
        </p:txBody>
      </p:sp>
      <p:pic>
        <p:nvPicPr>
          <p:cNvPr id="172034" name="Picture 3" descr="Hpcolorangle1j"/>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300" y="2311400"/>
            <a:ext cx="33782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5" name="Picture 4" descr="Hpcolorangle2j"/>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83150" y="2362200"/>
            <a:ext cx="34099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8565" name="Text Box 5"/>
          <p:cNvSpPr txBox="1">
            <a:spLocks noChangeArrowheads="1"/>
          </p:cNvSpPr>
          <p:nvPr/>
        </p:nvSpPr>
        <p:spPr bwMode="auto">
          <a:xfrm>
            <a:off x="5737225" y="5897563"/>
            <a:ext cx="1722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PRF lowered</a:t>
            </a:r>
          </a:p>
        </p:txBody>
      </p:sp>
    </p:spTree>
    <p:extLst>
      <p:ext uri="{BB962C8B-B14F-4D97-AF65-F5344CB8AC3E}">
        <p14:creationId xmlns:p14="http://schemas.microsoft.com/office/powerpoint/2010/main" val="30348492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5650" y="327025"/>
            <a:ext cx="7056438" cy="620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776288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idx="4294967295"/>
          </p:nvPr>
        </p:nvSpPr>
        <p:spPr>
          <a:xfrm>
            <a:off x="838200" y="165100"/>
            <a:ext cx="7924800" cy="1143000"/>
          </a:xfrm>
        </p:spPr>
        <p:txBody>
          <a:bodyPr/>
          <a:lstStyle/>
          <a:p>
            <a:pPr>
              <a:defRPr/>
            </a:pPr>
            <a:r>
              <a:rPr lang="en-US" sz="4000" dirty="0">
                <a:cs typeface="+mj-cs"/>
              </a:rPr>
              <a:t>Aliasing vs. </a:t>
            </a:r>
            <a:r>
              <a:rPr lang="en-US" sz="4000" dirty="0" smtClean="0">
                <a:cs typeface="+mj-cs"/>
              </a:rPr>
              <a:t>Reverse </a:t>
            </a:r>
            <a:r>
              <a:rPr lang="en-US" sz="4000" dirty="0">
                <a:cs typeface="+mj-cs"/>
              </a:rPr>
              <a:t>C</a:t>
            </a:r>
            <a:r>
              <a:rPr lang="en-US" sz="4000" dirty="0" smtClean="0">
                <a:cs typeface="+mj-cs"/>
              </a:rPr>
              <a:t>oding</a:t>
            </a:r>
            <a:endParaRPr lang="en-US" sz="4000" dirty="0">
              <a:cs typeface="+mj-cs"/>
            </a:endParaRPr>
          </a:p>
        </p:txBody>
      </p:sp>
      <p:pic>
        <p:nvPicPr>
          <p:cNvPr id="32973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127125"/>
            <a:ext cx="6648450" cy="541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29736" name="Freeform 8"/>
          <p:cNvSpPr>
            <a:spLocks/>
          </p:cNvSpPr>
          <p:nvPr/>
        </p:nvSpPr>
        <p:spPr bwMode="auto">
          <a:xfrm>
            <a:off x="1544638" y="1763713"/>
            <a:ext cx="482600" cy="3673475"/>
          </a:xfrm>
          <a:custGeom>
            <a:avLst/>
            <a:gdLst>
              <a:gd name="T0" fmla="*/ 9 w 342"/>
              <a:gd name="T1" fmla="*/ 2049 h 2314"/>
              <a:gd name="T2" fmla="*/ 9 w 342"/>
              <a:gd name="T3" fmla="*/ 2257 h 2314"/>
              <a:gd name="T4" fmla="*/ 65 w 342"/>
              <a:gd name="T5" fmla="*/ 2297 h 2314"/>
              <a:gd name="T6" fmla="*/ 177 w 342"/>
              <a:gd name="T7" fmla="*/ 2305 h 2314"/>
              <a:gd name="T8" fmla="*/ 249 w 342"/>
              <a:gd name="T9" fmla="*/ 2241 h 2314"/>
              <a:gd name="T10" fmla="*/ 313 w 342"/>
              <a:gd name="T11" fmla="*/ 2153 h 2314"/>
              <a:gd name="T12" fmla="*/ 329 w 342"/>
              <a:gd name="T13" fmla="*/ 1833 h 2314"/>
              <a:gd name="T14" fmla="*/ 329 w 342"/>
              <a:gd name="T15" fmla="*/ 289 h 2314"/>
              <a:gd name="T16" fmla="*/ 249 w 342"/>
              <a:gd name="T17" fmla="*/ 97 h 2314"/>
              <a:gd name="T18" fmla="*/ 113 w 342"/>
              <a:gd name="T19" fmla="*/ 65 h 2314"/>
              <a:gd name="T20" fmla="*/ 57 w 342"/>
              <a:gd name="T21" fmla="*/ 105 h 2314"/>
              <a:gd name="T22" fmla="*/ 41 w 342"/>
              <a:gd name="T23" fmla="*/ 161 h 2314"/>
              <a:gd name="T24" fmla="*/ 33 w 342"/>
              <a:gd name="T25" fmla="*/ 281 h 2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 h="2314">
                <a:moveTo>
                  <a:pt x="9" y="2049"/>
                </a:moveTo>
                <a:cubicBezTo>
                  <a:pt x="4" y="2132"/>
                  <a:pt x="0" y="2216"/>
                  <a:pt x="9" y="2257"/>
                </a:cubicBezTo>
                <a:cubicBezTo>
                  <a:pt x="18" y="2298"/>
                  <a:pt x="37" y="2289"/>
                  <a:pt x="65" y="2297"/>
                </a:cubicBezTo>
                <a:cubicBezTo>
                  <a:pt x="93" y="2305"/>
                  <a:pt x="146" y="2314"/>
                  <a:pt x="177" y="2305"/>
                </a:cubicBezTo>
                <a:cubicBezTo>
                  <a:pt x="208" y="2296"/>
                  <a:pt x="226" y="2266"/>
                  <a:pt x="249" y="2241"/>
                </a:cubicBezTo>
                <a:cubicBezTo>
                  <a:pt x="272" y="2216"/>
                  <a:pt x="300" y="2221"/>
                  <a:pt x="313" y="2153"/>
                </a:cubicBezTo>
                <a:cubicBezTo>
                  <a:pt x="326" y="2085"/>
                  <a:pt x="326" y="2144"/>
                  <a:pt x="329" y="1833"/>
                </a:cubicBezTo>
                <a:cubicBezTo>
                  <a:pt x="332" y="1522"/>
                  <a:pt x="342" y="578"/>
                  <a:pt x="329" y="289"/>
                </a:cubicBezTo>
                <a:cubicBezTo>
                  <a:pt x="316" y="0"/>
                  <a:pt x="285" y="134"/>
                  <a:pt x="249" y="97"/>
                </a:cubicBezTo>
                <a:cubicBezTo>
                  <a:pt x="213" y="60"/>
                  <a:pt x="145" y="64"/>
                  <a:pt x="113" y="65"/>
                </a:cubicBezTo>
                <a:cubicBezTo>
                  <a:pt x="81" y="66"/>
                  <a:pt x="69" y="89"/>
                  <a:pt x="57" y="105"/>
                </a:cubicBezTo>
                <a:cubicBezTo>
                  <a:pt x="45" y="121"/>
                  <a:pt x="45" y="132"/>
                  <a:pt x="41" y="161"/>
                </a:cubicBezTo>
                <a:cubicBezTo>
                  <a:pt x="37" y="190"/>
                  <a:pt x="35" y="235"/>
                  <a:pt x="33" y="281"/>
                </a:cubicBezTo>
              </a:path>
            </a:pathLst>
          </a:custGeom>
          <a:noFill/>
          <a:ln w="25400" cap="flat" cmpd="sng">
            <a:solidFill>
              <a:schemeClr val="tx2"/>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7" name="Line 9"/>
          <p:cNvSpPr>
            <a:spLocks noChangeShapeType="1"/>
          </p:cNvSpPr>
          <p:nvPr/>
        </p:nvSpPr>
        <p:spPr bwMode="auto">
          <a:xfrm flipH="1">
            <a:off x="3476625" y="3060700"/>
            <a:ext cx="214313" cy="53340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8" name="Line 10"/>
          <p:cNvSpPr>
            <a:spLocks noChangeShapeType="1"/>
          </p:cNvSpPr>
          <p:nvPr/>
        </p:nvSpPr>
        <p:spPr bwMode="auto">
          <a:xfrm flipH="1">
            <a:off x="5700713" y="4114800"/>
            <a:ext cx="260350" cy="45720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9" name="Text Box 11"/>
          <p:cNvSpPr txBox="1">
            <a:spLocks noChangeArrowheads="1"/>
          </p:cNvSpPr>
          <p:nvPr/>
        </p:nvSpPr>
        <p:spPr bwMode="auto">
          <a:xfrm>
            <a:off x="1182688" y="5619750"/>
            <a:ext cx="2317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Nyquist limit</a:t>
            </a:r>
          </a:p>
        </p:txBody>
      </p:sp>
      <p:sp>
        <p:nvSpPr>
          <p:cNvPr id="329740" name="Line 12"/>
          <p:cNvSpPr>
            <a:spLocks noChangeShapeType="1"/>
          </p:cNvSpPr>
          <p:nvPr/>
        </p:nvSpPr>
        <p:spPr bwMode="auto">
          <a:xfrm flipV="1">
            <a:off x="1298575" y="5130800"/>
            <a:ext cx="10160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Tree>
    <p:extLst>
      <p:ext uri="{BB962C8B-B14F-4D97-AF65-F5344CB8AC3E}">
        <p14:creationId xmlns:p14="http://schemas.microsoft.com/office/powerpoint/2010/main" val="42444530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80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114425"/>
            <a:ext cx="6648450" cy="541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2804" name="Rectangle 4"/>
          <p:cNvSpPr>
            <a:spLocks noChangeArrowheads="1"/>
          </p:cNvSpPr>
          <p:nvPr/>
        </p:nvSpPr>
        <p:spPr bwMode="auto">
          <a:xfrm>
            <a:off x="254000" y="225425"/>
            <a:ext cx="85979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000" b="1" dirty="0">
                <a:solidFill>
                  <a:srgbClr val="FFFFFF"/>
                </a:solidFill>
                <a:latin typeface="Arial"/>
                <a:cs typeface="Arial"/>
              </a:rPr>
              <a:t>Aliasing vs. Reverse Coding</a:t>
            </a:r>
            <a:endParaRPr lang="en-US" sz="4000" b="1" dirty="0">
              <a:solidFill>
                <a:srgbClr val="FFFFFF"/>
              </a:solidFill>
              <a:effectLst>
                <a:outerShdw blurRad="38100" dist="38100" dir="2700000" algn="tl">
                  <a:srgbClr val="000000"/>
                </a:outerShdw>
              </a:effectLst>
              <a:latin typeface="Arial"/>
              <a:cs typeface="Arial"/>
            </a:endParaRPr>
          </a:p>
        </p:txBody>
      </p:sp>
      <p:sp>
        <p:nvSpPr>
          <p:cNvPr id="332805" name="Line 5"/>
          <p:cNvSpPr>
            <a:spLocks noChangeShapeType="1"/>
          </p:cNvSpPr>
          <p:nvPr/>
        </p:nvSpPr>
        <p:spPr bwMode="auto">
          <a:xfrm flipH="1" flipV="1">
            <a:off x="5632450" y="3771900"/>
            <a:ext cx="587375" cy="3556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6" name="Line 6"/>
          <p:cNvSpPr>
            <a:spLocks noChangeShapeType="1"/>
          </p:cNvSpPr>
          <p:nvPr/>
        </p:nvSpPr>
        <p:spPr bwMode="auto">
          <a:xfrm flipV="1">
            <a:off x="1568450" y="3429000"/>
            <a:ext cx="0" cy="5207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8" name="Oval 8"/>
          <p:cNvSpPr>
            <a:spLocks noChangeArrowheads="1"/>
          </p:cNvSpPr>
          <p:nvPr/>
        </p:nvSpPr>
        <p:spPr bwMode="auto">
          <a:xfrm>
            <a:off x="5418138" y="3060700"/>
            <a:ext cx="993775" cy="1600200"/>
          </a:xfrm>
          <a:prstGeom prst="ellipse">
            <a:avLst/>
          </a:prstGeom>
          <a:noFill/>
          <a:ln w="254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9" name="Oval 9"/>
          <p:cNvSpPr>
            <a:spLocks noChangeArrowheads="1"/>
          </p:cNvSpPr>
          <p:nvPr/>
        </p:nvSpPr>
        <p:spPr bwMode="auto">
          <a:xfrm>
            <a:off x="1117600" y="2882900"/>
            <a:ext cx="993775" cy="1600200"/>
          </a:xfrm>
          <a:prstGeom prst="ellipse">
            <a:avLst/>
          </a:prstGeom>
          <a:noFill/>
          <a:ln w="254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584712" name="Line 8"/>
          <p:cNvSpPr>
            <a:spLocks noChangeShapeType="1"/>
          </p:cNvSpPr>
          <p:nvPr/>
        </p:nvSpPr>
        <p:spPr bwMode="auto">
          <a:xfrm flipH="1">
            <a:off x="4203700" y="2032000"/>
            <a:ext cx="50800" cy="5461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9452420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3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3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4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5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5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6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6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6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_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2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_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Lecture#2-GCU-Art-indirect-6">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Lecture#2-GCU-Art-indirect-6">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Lecture#2-GCU-Art-indirect-6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ecture#2-GCU-Art-indirect-6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ecture#2-GCU-Art-indirect-6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ecture#2-GCU-Art-indirect-6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ecture#2-GCU-Art-indirect-6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ecture#2-GCU-Art-indirect-6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ecture#2-GCU-Art-indirect-6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2.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3.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4.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5.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6.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docProps/app.xml><?xml version="1.0" encoding="utf-8"?>
<Properties xmlns="http://schemas.openxmlformats.org/officeDocument/2006/extended-properties" xmlns:vt="http://schemas.openxmlformats.org/officeDocument/2006/docPropsVTypes">
  <Template>Default Theme.thmx</Template>
  <TotalTime>7354</TotalTime>
  <Words>7762</Words>
  <Application>Microsoft Macintosh PowerPoint</Application>
  <PresentationFormat>On-screen Show (4:3)</PresentationFormat>
  <Paragraphs>848</Paragraphs>
  <Slides>136</Slides>
  <Notes>126</Notes>
  <HiddenSlides>0</HiddenSlides>
  <MMClips>2</MMClips>
  <ScaleCrop>false</ScaleCrop>
  <HeadingPairs>
    <vt:vector size="6" baseType="variant">
      <vt:variant>
        <vt:lpstr>Theme</vt:lpstr>
      </vt:variant>
      <vt:variant>
        <vt:i4>34</vt:i4>
      </vt:variant>
      <vt:variant>
        <vt:lpstr>Embedded OLE Servers</vt:lpstr>
      </vt:variant>
      <vt:variant>
        <vt:i4>1</vt:i4>
      </vt:variant>
      <vt:variant>
        <vt:lpstr>Slide Titles</vt:lpstr>
      </vt:variant>
      <vt:variant>
        <vt:i4>136</vt:i4>
      </vt:variant>
    </vt:vector>
  </HeadingPairs>
  <TitlesOfParts>
    <vt:vector size="171" baseType="lpstr">
      <vt:lpstr>Art-indirect testing-GCU -02-2012</vt:lpstr>
      <vt:lpstr>1_Chapter 10-Arterial Anatomy, Physiology, Hemodynamics</vt:lpstr>
      <vt:lpstr>1_GCU-Treatmt-grafts</vt:lpstr>
      <vt:lpstr>gcu-art-indirect</vt:lpstr>
      <vt:lpstr>Standard-full-helv</vt:lpstr>
      <vt:lpstr>Microsoft Office 98</vt:lpstr>
      <vt:lpstr>Dopp-funda</vt:lpstr>
      <vt:lpstr>Removable Disk (D:)</vt:lpstr>
      <vt:lpstr>1_Standard-full-helv</vt:lpstr>
      <vt:lpstr>1_Microsoft Office 98</vt:lpstr>
      <vt:lpstr>1_Dopp-funda</vt:lpstr>
      <vt:lpstr>1_Removable Disk (D:)</vt:lpstr>
      <vt:lpstr>2_Standard-full-helv</vt:lpstr>
      <vt:lpstr>2_Microsoft Office 98</vt:lpstr>
      <vt:lpstr>2_Dopp-funda</vt:lpstr>
      <vt:lpstr>2_Removable Disk (D:)</vt:lpstr>
      <vt:lpstr>3_Standard-full-helv</vt:lpstr>
      <vt:lpstr>3_Microsoft Office 98</vt:lpstr>
      <vt:lpstr>3_Dopp-funda</vt:lpstr>
      <vt:lpstr>3_Removable Disk (D:)</vt:lpstr>
      <vt:lpstr>4_Microsoft Office 98</vt:lpstr>
      <vt:lpstr>4_Dopp-funda</vt:lpstr>
      <vt:lpstr>4_Removable Disk (D:)</vt:lpstr>
      <vt:lpstr>5_Microsoft Office 98</vt:lpstr>
      <vt:lpstr>5_Dopp-funda</vt:lpstr>
      <vt:lpstr>5_Removable Disk (D:)</vt:lpstr>
      <vt:lpstr>6_Microsoft Office 98</vt:lpstr>
      <vt:lpstr>6_Dopp-funda</vt:lpstr>
      <vt:lpstr>6_Removable Disk (D:)</vt:lpstr>
      <vt:lpstr>1_Art-indirect testing-GCU -02-2012</vt:lpstr>
      <vt:lpstr>Chapter 10-Arterial Anatomy, Physiology, Hemodynamics</vt:lpstr>
      <vt:lpstr>2_GCU-Treatmt-grafts</vt:lpstr>
      <vt:lpstr>1_gcu-art-indirect</vt:lpstr>
      <vt:lpstr>Lecture#2-GCU-Art-indirect-6</vt:lpstr>
      <vt:lpstr>Document</vt:lpstr>
      <vt:lpstr>Instructor’s Electronic Curriculum Resource  For Techniques in Noninvasive Vascular Diagnosis-4th edition.   by Robert J. Daigle, BA, RVT, FSVU Produced by Summer Publishing. LLC</vt:lpstr>
      <vt:lpstr>Technique in Noninvasive Vascular Diagnosis-4th Ed. An Encyclopedia of Vascular Testing </vt:lpstr>
      <vt:lpstr>Instructor’s Electronic Curriculum Resource-  Hyperlinks have been incorporated into images throughout the slide collection.   You must have an internet connection for hyperlinks to work.  It’s also useful to have a browser open and running on you PC while in slide show mode.  Alternatively, the movies can be re-inserted into PowerPoint . After viewing the You Tube video demo, return to Powerpoint, select Presenters View or Slideshow to continue.  </vt:lpstr>
      <vt:lpstr>Chapter 1.  Principles of Doppler Ultrasound   Techniques In Noninvasive Vascular Diagnosis -  4th edition  </vt:lpstr>
      <vt:lpstr>Definitions for this chapter</vt:lpstr>
      <vt:lpstr>Definitions for this chapter</vt:lpstr>
      <vt:lpstr>Definitions for this chapter</vt:lpstr>
      <vt:lpstr>Definitions for this chapter</vt:lpstr>
      <vt:lpstr>Definitions for this chapter</vt:lpstr>
      <vt:lpstr>Doppler Shift</vt:lpstr>
      <vt:lpstr>Doppler Shift</vt:lpstr>
      <vt:lpstr>PowerPoint Presentation</vt:lpstr>
      <vt:lpstr>Doppler Shift</vt:lpstr>
      <vt:lpstr>Doppler in Vascular Diagnosis</vt:lpstr>
      <vt:lpstr>Piezoelectric elements vibrate when voltage is applied:</vt:lpstr>
      <vt:lpstr>Returning sound waves vibrates the piezo elements</vt:lpstr>
      <vt:lpstr>Frequency</vt:lpstr>
      <vt:lpstr>Bi-directional Doppler</vt:lpstr>
      <vt:lpstr>PowerPoint Presentation</vt:lpstr>
      <vt:lpstr>PowerPoint Presentation</vt:lpstr>
      <vt:lpstr>Flow Away from Doppler Beam</vt:lpstr>
      <vt:lpstr>Auto - invert, spectral and color</vt:lpstr>
      <vt:lpstr>HP-Philips “Intelligent Doppler”</vt:lpstr>
      <vt:lpstr>Frequency Shift is Related to:</vt:lpstr>
      <vt:lpstr>Doppler Angle versus Freq. Shift</vt:lpstr>
      <vt:lpstr>PowerPoint Presentation</vt:lpstr>
      <vt:lpstr>PowerPoint Presentation</vt:lpstr>
      <vt:lpstr>DOPPLER EQUATION</vt:lpstr>
      <vt:lpstr>Doppler equation to calculate velocity</vt:lpstr>
      <vt:lpstr>Mnemonic tip</vt:lpstr>
      <vt:lpstr>PowerPoint Presentation</vt:lpstr>
      <vt:lpstr>Frequency is the same in A, B, C. Notice how the Velocities are different due to different cosine theta angles</vt:lpstr>
      <vt:lpstr>Cardiac Doppler is a vertical world</vt:lpstr>
      <vt:lpstr>Vascular is a “horizontal world”</vt:lpstr>
      <vt:lpstr>Doppler Electronic Steering: Doppler beam is “phased” to provide a non-perpendicular angle</vt:lpstr>
      <vt:lpstr>Steering Angle versus  Angle of Incidence</vt:lpstr>
      <vt:lpstr>PowerPoint Presentation</vt:lpstr>
      <vt:lpstr>Doppler Beam Steering</vt:lpstr>
      <vt:lpstr>Doppler Flow Direction &amp; Steering</vt:lpstr>
      <vt:lpstr>PowerPoint Presentation</vt:lpstr>
      <vt:lpstr>Doppler angle cursor must be aligned to the axis of flow</vt:lpstr>
      <vt:lpstr>“Heel &amp; toe” transducer adjustment to decrease Doppler angle to flow</vt:lpstr>
      <vt:lpstr>“Heel &amp; Toe” to Improve Doppler Angle</vt:lpstr>
      <vt:lpstr>Popliteal Artery Steering Demo</vt:lpstr>
      <vt:lpstr>Both “Read” 60 Degrees!</vt:lpstr>
      <vt:lpstr>Angle Cursor Misalignment</vt:lpstr>
      <vt:lpstr>PowerPoint Presentation</vt:lpstr>
      <vt:lpstr>PowerPoint Presentation</vt:lpstr>
      <vt:lpstr>Flow Velocity Estimation Purpose:</vt:lpstr>
      <vt:lpstr>Curved Array Doppler</vt:lpstr>
      <vt:lpstr>Doppler Devices</vt:lpstr>
      <vt:lpstr>Analog Doppler</vt:lpstr>
      <vt:lpstr>Analog Doppler</vt:lpstr>
      <vt:lpstr>Doppler Devices</vt:lpstr>
      <vt:lpstr>Pulsed-Wave Doppler</vt:lpstr>
      <vt:lpstr>Sample Volume</vt:lpstr>
      <vt:lpstr>Sample Volume</vt:lpstr>
      <vt:lpstr>RANGE-GATED PULSED DOPPLER </vt:lpstr>
      <vt:lpstr>Pulse Repetition Frequency (PRF)</vt:lpstr>
      <vt:lpstr>Spectral Aliasing</vt:lpstr>
      <vt:lpstr>Aliasing</vt:lpstr>
      <vt:lpstr>Aliasing Remedies</vt:lpstr>
      <vt:lpstr>Fast-Fourier Transform (FFT)</vt:lpstr>
      <vt:lpstr>PowerPoint Presentation</vt:lpstr>
      <vt:lpstr>FFT Amplitude “bins” displayed in gray scale</vt:lpstr>
      <vt:lpstr>Spectral Spread</vt:lpstr>
      <vt:lpstr>Spectral and Color Doppler Controls:  Filters</vt:lpstr>
      <vt:lpstr>Wall filters are essential in eliminating low frequency noise, but if set improperly, can adversely affect waveform morphology.</vt:lpstr>
      <vt:lpstr>COLOR DOPPLER: A color image frame  is obtained by using multiple color scan lines</vt:lpstr>
      <vt:lpstr>Color information is obtained by Autocorrelation</vt:lpstr>
      <vt:lpstr>Autocorrelation Derives:</vt:lpstr>
      <vt:lpstr>Pulses per Scanline</vt:lpstr>
      <vt:lpstr>Pulses per Scanline</vt:lpstr>
      <vt:lpstr>Color Scanline Density</vt:lpstr>
      <vt:lpstr>Spatial Averaging</vt:lpstr>
      <vt:lpstr>Color Frame Rate</vt:lpstr>
      <vt:lpstr>PowerPoint Presentation</vt:lpstr>
      <vt:lpstr>Triphasic Flow Movie</vt:lpstr>
      <vt:lpstr>Frame rate versus color box size</vt:lpstr>
      <vt:lpstr>Artifact related to slow frame rate</vt:lpstr>
      <vt:lpstr>Flow Direction Primer</vt:lpstr>
      <vt:lpstr>PowerPoint Presentation</vt:lpstr>
      <vt:lpstr>PowerPoint Presentation</vt:lpstr>
      <vt:lpstr>PowerPoint Presentation</vt:lpstr>
      <vt:lpstr>PowerPoint Presentation</vt:lpstr>
      <vt:lpstr>PowerPoint Presentation</vt:lpstr>
      <vt:lpstr>PowerPoint Presentation</vt:lpstr>
      <vt:lpstr>Color Angles Game-  Mid Term Exam!</vt:lpstr>
      <vt:lpstr>PowerPoint Presentation</vt:lpstr>
      <vt:lpstr>PowerPoint Presentation</vt:lpstr>
      <vt:lpstr>Learn to read the display and identify Doppler frequency</vt:lpstr>
      <vt:lpstr>Color Scale (PRF)</vt:lpstr>
      <vt:lpstr>Color Gain</vt:lpstr>
      <vt:lpstr>Use aliasing to identify the “jet”</vt:lpstr>
      <vt:lpstr>Color Angles Game</vt:lpstr>
      <vt:lpstr>Absence of color fill due to high “local” Doppler angle and PRF</vt:lpstr>
      <vt:lpstr>PowerPoint Presentation</vt:lpstr>
      <vt:lpstr>Aliasing vs. Reverse Coding</vt:lpstr>
      <vt:lpstr>PowerPoint Presentation</vt:lpstr>
      <vt:lpstr>Color Doppler Frequency</vt:lpstr>
      <vt:lpstr>Doppler Penetration- 6 MHz </vt:lpstr>
      <vt:lpstr>Doppler Penetration- 4 MHz </vt:lpstr>
      <vt:lpstr>Caveat! Most color duplex systems lose sensitivity when steered.</vt:lpstr>
      <vt:lpstr>Power Doppler</vt:lpstr>
      <vt:lpstr>Power Doppler: advantages for flow in tissue</vt:lpstr>
      <vt:lpstr>Power Dopper-  organ perfusion</vt:lpstr>
      <vt:lpstr>Power Doppler: advantages for flow in tissue</vt:lpstr>
      <vt:lpstr>Power Doppler- angle independent</vt:lpstr>
      <vt:lpstr>Good Filling at 90º</vt:lpstr>
      <vt:lpstr>Effective Use of Power Doppler</vt:lpstr>
      <vt:lpstr>Power Doppler:  Current Limitations  </vt:lpstr>
      <vt:lpstr>Disadvantage: Power Doppler removes hemodynamic information</vt:lpstr>
      <vt:lpstr>Power Doppler Clinical applications </vt:lpstr>
      <vt:lpstr>Artifacts</vt:lpstr>
      <vt:lpstr>Mirror Image Artifact of Proximal CCA</vt:lpstr>
      <vt:lpstr>Mirror Image Artifact -Lt. Subclavian Artery</vt:lpstr>
      <vt:lpstr>Mirror Image Artifact</vt:lpstr>
      <vt:lpstr>Other Mirror Image Artifacts:</vt:lpstr>
      <vt:lpstr>Elevation Plane Focus Artifact</vt:lpstr>
      <vt:lpstr>Lateral Resolution</vt:lpstr>
      <vt:lpstr>Dynamic Focusing</vt:lpstr>
      <vt:lpstr>Dynamic  lateral focusing provides multiple focal zones at depth</vt:lpstr>
      <vt:lpstr>Axial resolution is determined by spatial pulse length, which in turn is dictated by transducer frequency</vt:lpstr>
      <vt:lpstr>The Third Dimension-  the elevation plane</vt:lpstr>
      <vt:lpstr>PowerPoint Presentation</vt:lpstr>
      <vt:lpstr>5 MHz transducer with mid-elevation focal depth</vt:lpstr>
      <vt:lpstr>High frequency transducer with short (superficial) elevation focus</vt:lpstr>
      <vt:lpstr>PowerPoint Presentation</vt:lpstr>
      <vt:lpstr>Intrinsic Spectral Broadening (ISB)</vt:lpstr>
      <vt:lpstr>ISB is the result of wide Doppler apertures used in linear array transducers</vt:lpstr>
      <vt:lpstr>Because of the “wide” Doppler, the waveform is broadened and peak frequencies are artifically elevated</vt:lpstr>
      <vt:lpstr>Doppler Flow Phantom   Phantom PSV 98 cm/s (red line) </vt:lpstr>
      <vt:lpstr>String Phantom Demo of ISB</vt:lpstr>
      <vt:lpstr>Intrinsic Spectral Broadening</vt:lpstr>
      <vt:lpstr>Range Gate Ambiguity- in High PRF </vt:lpstr>
      <vt:lpstr>Multiple Range Gates in High PRF Mode</vt:lpstr>
    </vt:vector>
  </TitlesOfParts>
  <Company>Summer Publishing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Daigle</dc:creator>
  <cp:lastModifiedBy>Robert Daigle</cp:lastModifiedBy>
  <cp:revision>49</cp:revision>
  <dcterms:created xsi:type="dcterms:W3CDTF">2014-03-11T23:03:04Z</dcterms:created>
  <dcterms:modified xsi:type="dcterms:W3CDTF">2016-12-31T18:06:13Z</dcterms:modified>
</cp:coreProperties>
</file>